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Lst>
  <p:notesMasterIdLst>
    <p:notesMasterId r:id="rId35"/>
  </p:notesMasterIdLst>
  <p:handoutMasterIdLst>
    <p:handoutMasterId r:id="rId36"/>
  </p:handoutMasterIdLst>
  <p:sldIdLst>
    <p:sldId id="256" r:id="rId3"/>
    <p:sldId id="267" r:id="rId4"/>
    <p:sldId id="278" r:id="rId5"/>
    <p:sldId id="292" r:id="rId6"/>
    <p:sldId id="271" r:id="rId7"/>
    <p:sldId id="293" r:id="rId8"/>
    <p:sldId id="270" r:id="rId9"/>
    <p:sldId id="258" r:id="rId10"/>
    <p:sldId id="260" r:id="rId11"/>
    <p:sldId id="261" r:id="rId12"/>
    <p:sldId id="262" r:id="rId13"/>
    <p:sldId id="273" r:id="rId14"/>
    <p:sldId id="263" r:id="rId15"/>
    <p:sldId id="272" r:id="rId16"/>
    <p:sldId id="264" r:id="rId17"/>
    <p:sldId id="280" r:id="rId18"/>
    <p:sldId id="265" r:id="rId19"/>
    <p:sldId id="281" r:id="rId20"/>
    <p:sldId id="275" r:id="rId21"/>
    <p:sldId id="276" r:id="rId22"/>
    <p:sldId id="277" r:id="rId23"/>
    <p:sldId id="283" r:id="rId24"/>
    <p:sldId id="282" r:id="rId25"/>
    <p:sldId id="286" r:id="rId26"/>
    <p:sldId id="285" r:id="rId27"/>
    <p:sldId id="284" r:id="rId28"/>
    <p:sldId id="287" r:id="rId29"/>
    <p:sldId id="289" r:id="rId30"/>
    <p:sldId id="290" r:id="rId31"/>
    <p:sldId id="291" r:id="rId32"/>
    <p:sldId id="279" r:id="rId33"/>
    <p:sldId id="288" r:id="rId34"/>
  </p:sldIdLst>
  <p:sldSz cx="9144000" cy="6858000" type="screen4x3"/>
  <p:notesSz cx="6997700" cy="9283700"/>
  <p:defaultTex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4D4D4D"/>
    <a:srgbClr val="FFFFFF"/>
    <a:srgbClr val="990033"/>
    <a:srgbClr val="990000"/>
    <a:srgbClr val="A50021"/>
    <a:srgbClr val="0000CC"/>
    <a:srgbClr val="FF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6286" autoAdjust="0"/>
  </p:normalViewPr>
  <p:slideViewPr>
    <p:cSldViewPr>
      <p:cViewPr varScale="1">
        <p:scale>
          <a:sx n="71" d="100"/>
          <a:sy n="71" d="100"/>
        </p:scale>
        <p:origin x="-486" y="-108"/>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2125" cy="465138"/>
          </a:xfrm>
          <a:prstGeom prst="rect">
            <a:avLst/>
          </a:prstGeom>
          <a:noFill/>
          <a:ln w="9525">
            <a:noFill/>
            <a:miter lim="800000"/>
            <a:headEnd/>
            <a:tailEnd/>
          </a:ln>
          <a:effectLst/>
        </p:spPr>
        <p:txBody>
          <a:bodyPr vert="horz" wrap="square" lIns="92528" tIns="46264" rIns="92528" bIns="46264" numCol="1" anchor="t" anchorCtr="0" compatLnSpc="1">
            <a:prstTxWarp prst="textNoShape">
              <a:avLst/>
            </a:prstTxWarp>
          </a:bodyPr>
          <a:lstStyle>
            <a:lvl1pPr defTabSz="925513">
              <a:defRPr sz="1200"/>
            </a:lvl1pPr>
          </a:lstStyle>
          <a:p>
            <a:endParaRPr lang="en-US"/>
          </a:p>
        </p:txBody>
      </p:sp>
      <p:sp>
        <p:nvSpPr>
          <p:cNvPr id="5123" name="Rectangle 3"/>
          <p:cNvSpPr>
            <a:spLocks noGrp="1" noChangeArrowheads="1"/>
          </p:cNvSpPr>
          <p:nvPr>
            <p:ph type="dt" sz="quarter" idx="1"/>
          </p:nvPr>
        </p:nvSpPr>
        <p:spPr bwMode="auto">
          <a:xfrm>
            <a:off x="3963988" y="0"/>
            <a:ext cx="3032125" cy="465138"/>
          </a:xfrm>
          <a:prstGeom prst="rect">
            <a:avLst/>
          </a:prstGeom>
          <a:noFill/>
          <a:ln w="9525">
            <a:noFill/>
            <a:miter lim="800000"/>
            <a:headEnd/>
            <a:tailEnd/>
          </a:ln>
          <a:effectLst/>
        </p:spPr>
        <p:txBody>
          <a:bodyPr vert="horz" wrap="square" lIns="92528" tIns="46264" rIns="92528" bIns="46264" numCol="1" anchor="t" anchorCtr="0" compatLnSpc="1">
            <a:prstTxWarp prst="textNoShape">
              <a:avLst/>
            </a:prstTxWarp>
          </a:bodyPr>
          <a:lstStyle>
            <a:lvl1pPr algn="r" defTabSz="925513">
              <a:defRPr sz="1200"/>
            </a:lvl1pPr>
          </a:lstStyle>
          <a:p>
            <a:endParaRPr lang="en-US"/>
          </a:p>
        </p:txBody>
      </p:sp>
      <p:sp>
        <p:nvSpPr>
          <p:cNvPr id="5124" name="Rectangle 4"/>
          <p:cNvSpPr>
            <a:spLocks noGrp="1" noChangeArrowheads="1"/>
          </p:cNvSpPr>
          <p:nvPr>
            <p:ph type="ftr" sz="quarter" idx="2"/>
          </p:nvPr>
        </p:nvSpPr>
        <p:spPr bwMode="auto">
          <a:xfrm>
            <a:off x="0" y="8816975"/>
            <a:ext cx="3032125" cy="465138"/>
          </a:xfrm>
          <a:prstGeom prst="rect">
            <a:avLst/>
          </a:prstGeom>
          <a:noFill/>
          <a:ln w="9525">
            <a:noFill/>
            <a:miter lim="800000"/>
            <a:headEnd/>
            <a:tailEnd/>
          </a:ln>
          <a:effectLst/>
        </p:spPr>
        <p:txBody>
          <a:bodyPr vert="horz" wrap="square" lIns="92528" tIns="46264" rIns="92528" bIns="46264" numCol="1" anchor="b" anchorCtr="0" compatLnSpc="1">
            <a:prstTxWarp prst="textNoShape">
              <a:avLst/>
            </a:prstTxWarp>
          </a:bodyPr>
          <a:lstStyle>
            <a:lvl1pPr defTabSz="925513">
              <a:defRPr sz="1200"/>
            </a:lvl1pPr>
          </a:lstStyle>
          <a:p>
            <a:endParaRPr lang="en-US"/>
          </a:p>
        </p:txBody>
      </p:sp>
      <p:sp>
        <p:nvSpPr>
          <p:cNvPr id="5125" name="Rectangle 5"/>
          <p:cNvSpPr>
            <a:spLocks noGrp="1" noChangeArrowheads="1"/>
          </p:cNvSpPr>
          <p:nvPr>
            <p:ph type="sldNum" sz="quarter" idx="3"/>
          </p:nvPr>
        </p:nvSpPr>
        <p:spPr bwMode="auto">
          <a:xfrm>
            <a:off x="3963988" y="8816975"/>
            <a:ext cx="3032125" cy="465138"/>
          </a:xfrm>
          <a:prstGeom prst="rect">
            <a:avLst/>
          </a:prstGeom>
          <a:noFill/>
          <a:ln w="9525">
            <a:noFill/>
            <a:miter lim="800000"/>
            <a:headEnd/>
            <a:tailEnd/>
          </a:ln>
          <a:effectLst/>
        </p:spPr>
        <p:txBody>
          <a:bodyPr vert="horz" wrap="square" lIns="92528" tIns="46264" rIns="92528" bIns="46264" numCol="1" anchor="b" anchorCtr="0" compatLnSpc="1">
            <a:prstTxWarp prst="textNoShape">
              <a:avLst/>
            </a:prstTxWarp>
          </a:bodyPr>
          <a:lstStyle>
            <a:lvl1pPr algn="r" defTabSz="925513">
              <a:defRPr sz="1200"/>
            </a:lvl1pPr>
          </a:lstStyle>
          <a:p>
            <a:fld id="{C223BBD0-F1B8-41AD-B3D2-359110E44C4A}" type="slidenum">
              <a:rPr lang="en-US"/>
              <a:pPr/>
              <a:t>‹Nº›</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032125" cy="465138"/>
          </a:xfrm>
          <a:prstGeom prst="rect">
            <a:avLst/>
          </a:prstGeom>
          <a:noFill/>
          <a:ln w="9525">
            <a:noFill/>
            <a:miter lim="800000"/>
            <a:headEnd/>
            <a:tailEnd/>
          </a:ln>
          <a:effectLst/>
        </p:spPr>
        <p:txBody>
          <a:bodyPr vert="horz" wrap="square" lIns="92528" tIns="46264" rIns="92528" bIns="46264" numCol="1" anchor="t" anchorCtr="0" compatLnSpc="1">
            <a:prstTxWarp prst="textNoShape">
              <a:avLst/>
            </a:prstTxWarp>
          </a:bodyPr>
          <a:lstStyle>
            <a:lvl1pPr defTabSz="925513">
              <a:defRPr sz="1200"/>
            </a:lvl1pPr>
          </a:lstStyle>
          <a:p>
            <a:endParaRPr lang="en-US"/>
          </a:p>
        </p:txBody>
      </p:sp>
      <p:sp>
        <p:nvSpPr>
          <p:cNvPr id="45059" name="Rectangle 3"/>
          <p:cNvSpPr>
            <a:spLocks noGrp="1" noChangeArrowheads="1"/>
          </p:cNvSpPr>
          <p:nvPr>
            <p:ph type="dt" idx="1"/>
          </p:nvPr>
        </p:nvSpPr>
        <p:spPr bwMode="auto">
          <a:xfrm>
            <a:off x="3963988" y="0"/>
            <a:ext cx="3032125" cy="465138"/>
          </a:xfrm>
          <a:prstGeom prst="rect">
            <a:avLst/>
          </a:prstGeom>
          <a:noFill/>
          <a:ln w="9525">
            <a:noFill/>
            <a:miter lim="800000"/>
            <a:headEnd/>
            <a:tailEnd/>
          </a:ln>
          <a:effectLst/>
        </p:spPr>
        <p:txBody>
          <a:bodyPr vert="horz" wrap="square" lIns="92528" tIns="46264" rIns="92528" bIns="46264" numCol="1" anchor="t" anchorCtr="0" compatLnSpc="1">
            <a:prstTxWarp prst="textNoShape">
              <a:avLst/>
            </a:prstTxWarp>
          </a:bodyPr>
          <a:lstStyle>
            <a:lvl1pPr algn="r" defTabSz="925513">
              <a:defRPr sz="1200"/>
            </a:lvl1pPr>
          </a:lstStyle>
          <a:p>
            <a:endParaRPr lang="en-US"/>
          </a:p>
        </p:txBody>
      </p:sp>
      <p:sp>
        <p:nvSpPr>
          <p:cNvPr id="45060" name="Rectangle 4"/>
          <p:cNvSpPr>
            <a:spLocks noGrp="1" noRot="1" noChangeAspect="1" noChangeArrowheads="1" noTextEdit="1"/>
          </p:cNvSpPr>
          <p:nvPr>
            <p:ph type="sldImg" idx="2"/>
          </p:nvPr>
        </p:nvSpPr>
        <p:spPr bwMode="auto">
          <a:xfrm>
            <a:off x="1177925" y="695325"/>
            <a:ext cx="4641850" cy="3481388"/>
          </a:xfrm>
          <a:prstGeom prst="rect">
            <a:avLst/>
          </a:prstGeom>
          <a:noFill/>
          <a:ln w="9525">
            <a:solidFill>
              <a:srgbClr val="000000"/>
            </a:solidFill>
            <a:miter lim="800000"/>
            <a:headEnd/>
            <a:tailEnd/>
          </a:ln>
          <a:effectLst/>
        </p:spPr>
      </p:sp>
      <p:sp>
        <p:nvSpPr>
          <p:cNvPr id="45061" name="Rectangle 5"/>
          <p:cNvSpPr>
            <a:spLocks noGrp="1" noChangeArrowheads="1"/>
          </p:cNvSpPr>
          <p:nvPr>
            <p:ph type="body" sz="quarter" idx="3"/>
          </p:nvPr>
        </p:nvSpPr>
        <p:spPr bwMode="auto">
          <a:xfrm>
            <a:off x="700088" y="4410075"/>
            <a:ext cx="5597525" cy="4178300"/>
          </a:xfrm>
          <a:prstGeom prst="rect">
            <a:avLst/>
          </a:prstGeom>
          <a:noFill/>
          <a:ln w="9525">
            <a:noFill/>
            <a:miter lim="800000"/>
            <a:headEnd/>
            <a:tailEnd/>
          </a:ln>
          <a:effectLst/>
        </p:spPr>
        <p:txBody>
          <a:bodyPr vert="horz" wrap="square" lIns="92528" tIns="46264" rIns="92528" bIns="4626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062" name="Rectangle 6"/>
          <p:cNvSpPr>
            <a:spLocks noGrp="1" noChangeArrowheads="1"/>
          </p:cNvSpPr>
          <p:nvPr>
            <p:ph type="ftr" sz="quarter" idx="4"/>
          </p:nvPr>
        </p:nvSpPr>
        <p:spPr bwMode="auto">
          <a:xfrm>
            <a:off x="0" y="8816975"/>
            <a:ext cx="3032125" cy="465138"/>
          </a:xfrm>
          <a:prstGeom prst="rect">
            <a:avLst/>
          </a:prstGeom>
          <a:noFill/>
          <a:ln w="9525">
            <a:noFill/>
            <a:miter lim="800000"/>
            <a:headEnd/>
            <a:tailEnd/>
          </a:ln>
          <a:effectLst/>
        </p:spPr>
        <p:txBody>
          <a:bodyPr vert="horz" wrap="square" lIns="92528" tIns="46264" rIns="92528" bIns="46264" numCol="1" anchor="b" anchorCtr="0" compatLnSpc="1">
            <a:prstTxWarp prst="textNoShape">
              <a:avLst/>
            </a:prstTxWarp>
          </a:bodyPr>
          <a:lstStyle>
            <a:lvl1pPr defTabSz="925513">
              <a:defRPr sz="1200"/>
            </a:lvl1pPr>
          </a:lstStyle>
          <a:p>
            <a:endParaRPr lang="en-US"/>
          </a:p>
        </p:txBody>
      </p:sp>
      <p:sp>
        <p:nvSpPr>
          <p:cNvPr id="45063" name="Rectangle 7"/>
          <p:cNvSpPr>
            <a:spLocks noGrp="1" noChangeArrowheads="1"/>
          </p:cNvSpPr>
          <p:nvPr>
            <p:ph type="sldNum" sz="quarter" idx="5"/>
          </p:nvPr>
        </p:nvSpPr>
        <p:spPr bwMode="auto">
          <a:xfrm>
            <a:off x="3963988" y="8816975"/>
            <a:ext cx="3032125" cy="465138"/>
          </a:xfrm>
          <a:prstGeom prst="rect">
            <a:avLst/>
          </a:prstGeom>
          <a:noFill/>
          <a:ln w="9525">
            <a:noFill/>
            <a:miter lim="800000"/>
            <a:headEnd/>
            <a:tailEnd/>
          </a:ln>
          <a:effectLst/>
        </p:spPr>
        <p:txBody>
          <a:bodyPr vert="horz" wrap="square" lIns="92528" tIns="46264" rIns="92528" bIns="46264" numCol="1" anchor="b" anchorCtr="0" compatLnSpc="1">
            <a:prstTxWarp prst="textNoShape">
              <a:avLst/>
            </a:prstTxWarp>
          </a:bodyPr>
          <a:lstStyle>
            <a:lvl1pPr algn="r" defTabSz="925513">
              <a:defRPr sz="1200"/>
            </a:lvl1pPr>
          </a:lstStyle>
          <a:p>
            <a:fld id="{7660C473-8D43-470F-B5BD-4BF377F0058B}" type="slidenum">
              <a:rPr lang="en-US"/>
              <a:pPr/>
              <a:t>‹Nº›</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000" kern="1200">
        <a:solidFill>
          <a:schemeClr val="tx1"/>
        </a:solidFill>
        <a:latin typeface="Arial" charset="0"/>
        <a:ea typeface="+mn-ea"/>
        <a:cs typeface="+mn-cs"/>
      </a:defRPr>
    </a:lvl1pPr>
    <a:lvl2pPr marL="457200" algn="l" rtl="0" fontAlgn="base">
      <a:spcBef>
        <a:spcPct val="30000"/>
      </a:spcBef>
      <a:spcAft>
        <a:spcPct val="0"/>
      </a:spcAft>
      <a:defRPr sz="1000" kern="1200">
        <a:solidFill>
          <a:schemeClr val="tx1"/>
        </a:solidFill>
        <a:latin typeface="Arial" charset="0"/>
        <a:ea typeface="+mn-ea"/>
        <a:cs typeface="+mn-cs"/>
      </a:defRPr>
    </a:lvl2pPr>
    <a:lvl3pPr marL="914400" algn="l" rtl="0" fontAlgn="base">
      <a:spcBef>
        <a:spcPct val="30000"/>
      </a:spcBef>
      <a:spcAft>
        <a:spcPct val="0"/>
      </a:spcAft>
      <a:defRPr sz="1000" kern="1200">
        <a:solidFill>
          <a:schemeClr val="tx1"/>
        </a:solidFill>
        <a:latin typeface="Arial" charset="0"/>
        <a:ea typeface="+mn-ea"/>
        <a:cs typeface="+mn-cs"/>
      </a:defRPr>
    </a:lvl3pPr>
    <a:lvl4pPr marL="1371600" algn="l" rtl="0" fontAlgn="base">
      <a:spcBef>
        <a:spcPct val="30000"/>
      </a:spcBef>
      <a:spcAft>
        <a:spcPct val="0"/>
      </a:spcAft>
      <a:defRPr sz="1000" kern="1200">
        <a:solidFill>
          <a:schemeClr val="tx1"/>
        </a:solidFill>
        <a:latin typeface="Arial" charset="0"/>
        <a:ea typeface="+mn-ea"/>
        <a:cs typeface="+mn-cs"/>
      </a:defRPr>
    </a:lvl4pPr>
    <a:lvl5pPr marL="1828800" algn="l" rtl="0" fontAlgn="base">
      <a:spcBef>
        <a:spcPct val="3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F4A840-AA29-472B-BE17-3ADD1C091BBB}" type="slidenum">
              <a:rPr lang="en-US"/>
              <a:pPr/>
              <a:t>1</a:t>
            </a:fld>
            <a:endParaRPr lang="en-US"/>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CA4CCC-9F68-4143-855E-57E047DF45E0}" type="slidenum">
              <a:rPr lang="en-US"/>
              <a:pPr/>
              <a:t>8</a:t>
            </a:fld>
            <a:endParaRPr lang="en-US"/>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16387"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6388" name="Rectangle 4"/>
          <p:cNvSpPr>
            <a:spLocks noGrp="1" noChangeArrowheads="1"/>
          </p:cNvSpPr>
          <p:nvPr>
            <p:ph type="dt" sz="half" idx="2"/>
          </p:nvPr>
        </p:nvSpPr>
        <p:spPr>
          <a:xfrm>
            <a:off x="457200" y="6245225"/>
            <a:ext cx="2133600" cy="476250"/>
          </a:xfrm>
        </p:spPr>
        <p:txBody>
          <a:bodyPr/>
          <a:lstStyle>
            <a:lvl1pPr>
              <a:defRPr/>
            </a:lvl1pPr>
          </a:lstStyle>
          <a:p>
            <a:endParaRPr lang="en-US"/>
          </a:p>
        </p:txBody>
      </p:sp>
      <p:sp>
        <p:nvSpPr>
          <p:cNvPr id="16389" name="Rectangle 5"/>
          <p:cNvSpPr>
            <a:spLocks noGrp="1" noChangeArrowheads="1"/>
          </p:cNvSpPr>
          <p:nvPr>
            <p:ph type="ftr" sz="quarter" idx="3"/>
          </p:nvPr>
        </p:nvSpPr>
        <p:spPr/>
        <p:txBody>
          <a:bodyPr/>
          <a:lstStyle>
            <a:lvl1pPr>
              <a:defRPr/>
            </a:lvl1pPr>
          </a:lstStyle>
          <a:p>
            <a:r>
              <a:rPr lang="en-US"/>
              <a:t>ALDRETE PPPs in Transport HSL Ljubljana</a:t>
            </a:r>
          </a:p>
        </p:txBody>
      </p:sp>
      <p:sp>
        <p:nvSpPr>
          <p:cNvPr id="16394" name="Text Box 10"/>
          <p:cNvSpPr txBox="1">
            <a:spLocks noChangeArrowheads="1"/>
          </p:cNvSpPr>
          <p:nvPr/>
        </p:nvSpPr>
        <p:spPr bwMode="auto">
          <a:xfrm>
            <a:off x="6145213" y="6553200"/>
            <a:ext cx="2998787" cy="304800"/>
          </a:xfrm>
          <a:prstGeom prst="rect">
            <a:avLst/>
          </a:prstGeom>
          <a:noFill/>
          <a:ln w="9525">
            <a:noFill/>
            <a:miter lim="800000"/>
            <a:headEnd/>
            <a:tailEnd/>
          </a:ln>
          <a:effectLst/>
        </p:spPr>
        <p:txBody>
          <a:bodyPr>
            <a:spAutoFit/>
          </a:bodyPr>
          <a:lstStyle/>
          <a:p>
            <a:pPr eaLnBrk="0" hangingPunct="0"/>
            <a:r>
              <a:rPr lang="en-US" sz="1400" b="1" i="1"/>
              <a:t>Transportation Operations Group</a:t>
            </a:r>
            <a:endParaRPr lang="en-US" sz="2400"/>
          </a:p>
        </p:txBody>
      </p:sp>
      <p:sp>
        <p:nvSpPr>
          <p:cNvPr id="16395" name="Rectangle 11"/>
          <p:cNvSpPr>
            <a:spLocks noChangeArrowheads="1"/>
          </p:cNvSpPr>
          <p:nvPr/>
        </p:nvSpPr>
        <p:spPr bwMode="auto">
          <a:xfrm>
            <a:off x="0" y="6400800"/>
            <a:ext cx="9144000" cy="457200"/>
          </a:xfrm>
          <a:prstGeom prst="rect">
            <a:avLst/>
          </a:prstGeom>
          <a:solidFill>
            <a:srgbClr val="A50021"/>
          </a:solidFill>
          <a:ln w="9525">
            <a:noFill/>
            <a:miter lim="800000"/>
            <a:headEnd/>
            <a:tailEnd/>
          </a:ln>
          <a:effectLst/>
        </p:spPr>
        <p:txBody>
          <a:bodyPr wrap="none" anchor="ctr"/>
          <a:lstStyle/>
          <a:p>
            <a:endParaRPr lang="en-US"/>
          </a:p>
        </p:txBody>
      </p:sp>
      <p:pic>
        <p:nvPicPr>
          <p:cNvPr id="16396" name="Picture 12" descr="TTI-transp"/>
          <p:cNvPicPr>
            <a:picLocks noChangeAspect="1" noChangeArrowheads="1"/>
          </p:cNvPicPr>
          <p:nvPr/>
        </p:nvPicPr>
        <p:blipFill>
          <a:blip r:embed="rId2" cstate="print"/>
          <a:srcRect/>
          <a:stretch>
            <a:fillRect/>
          </a:stretch>
        </p:blipFill>
        <p:spPr bwMode="auto">
          <a:xfrm>
            <a:off x="76200" y="6470650"/>
            <a:ext cx="1608138" cy="311150"/>
          </a:xfrm>
          <a:prstGeom prst="rect">
            <a:avLst/>
          </a:prstGeom>
          <a:noFill/>
        </p:spPr>
      </p:pic>
      <p:sp>
        <p:nvSpPr>
          <p:cNvPr id="16397" name="Line 13"/>
          <p:cNvSpPr>
            <a:spLocks noChangeShapeType="1"/>
          </p:cNvSpPr>
          <p:nvPr/>
        </p:nvSpPr>
        <p:spPr bwMode="auto">
          <a:xfrm>
            <a:off x="0" y="6400800"/>
            <a:ext cx="9144000" cy="0"/>
          </a:xfrm>
          <a:prstGeom prst="line">
            <a:avLst/>
          </a:prstGeom>
          <a:noFill/>
          <a:ln w="9525">
            <a:solidFill>
              <a:schemeClr val="tx1"/>
            </a:solidFill>
            <a:round/>
            <a:headEnd/>
            <a:tailEnd/>
          </a:ln>
          <a:effectLst/>
        </p:spPr>
        <p:txBody>
          <a:bodyPr/>
          <a:lstStyle/>
          <a:p>
            <a:endParaRPr lang="en-US"/>
          </a:p>
        </p:txBody>
      </p:sp>
      <p:sp>
        <p:nvSpPr>
          <p:cNvPr id="16390" name="Rectangle 6"/>
          <p:cNvSpPr>
            <a:spLocks noGrp="1" noChangeArrowheads="1"/>
          </p:cNvSpPr>
          <p:nvPr>
            <p:ph type="sldNum" sz="quarter" idx="4"/>
          </p:nvPr>
        </p:nvSpPr>
        <p:spPr>
          <a:xfrm>
            <a:off x="6553200" y="6381750"/>
            <a:ext cx="2133600" cy="323850"/>
          </a:xfrm>
        </p:spPr>
        <p:txBody>
          <a:bodyPr/>
          <a:lstStyle>
            <a:lvl1pPr>
              <a:defRPr/>
            </a:lvl1pPr>
          </a:lstStyle>
          <a:p>
            <a:fld id="{B211C458-4D17-4D4D-9A07-3B247B8950E8}" type="slidenum">
              <a:rPr lang="en-US"/>
              <a:pPr/>
              <a:t>‹Nº›</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ALDRETE PPPs in Transport HSL Ljubljana</a:t>
            </a:r>
          </a:p>
        </p:txBody>
      </p:sp>
      <p:sp>
        <p:nvSpPr>
          <p:cNvPr id="6" name="Slide Number Placeholder 5"/>
          <p:cNvSpPr>
            <a:spLocks noGrp="1"/>
          </p:cNvSpPr>
          <p:nvPr>
            <p:ph type="sldNum" sz="quarter" idx="12"/>
          </p:nvPr>
        </p:nvSpPr>
        <p:spPr/>
        <p:txBody>
          <a:bodyPr/>
          <a:lstStyle>
            <a:lvl1pPr>
              <a:defRPr/>
            </a:lvl1pPr>
          </a:lstStyle>
          <a:p>
            <a:fld id="{524DABA8-A339-4773-8D01-541025C89738}" type="slidenum">
              <a:rPr lang="en-US"/>
              <a:pPr/>
              <a:t>‹Nº›</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ALDRETE PPPs in Transport HSL Ljubljana</a:t>
            </a:r>
          </a:p>
        </p:txBody>
      </p:sp>
      <p:sp>
        <p:nvSpPr>
          <p:cNvPr id="6" name="Slide Number Placeholder 5"/>
          <p:cNvSpPr>
            <a:spLocks noGrp="1"/>
          </p:cNvSpPr>
          <p:nvPr>
            <p:ph type="sldNum" sz="quarter" idx="12"/>
          </p:nvPr>
        </p:nvSpPr>
        <p:spPr/>
        <p:txBody>
          <a:bodyPr/>
          <a:lstStyle>
            <a:lvl1pPr>
              <a:defRPr/>
            </a:lvl1pPr>
          </a:lstStyle>
          <a:p>
            <a:fld id="{CB7853E4-1E43-496B-80B9-AC3852F5804C}" type="slidenum">
              <a:rPr lang="en-US"/>
              <a:pPr/>
              <a:t>‹Nº›</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20483"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0484" name="Rectangle 4"/>
          <p:cNvSpPr>
            <a:spLocks noGrp="1" noChangeArrowheads="1"/>
          </p:cNvSpPr>
          <p:nvPr>
            <p:ph type="dt" sz="half" idx="2"/>
          </p:nvPr>
        </p:nvSpPr>
        <p:spPr>
          <a:xfrm>
            <a:off x="457200" y="6245225"/>
            <a:ext cx="2133600" cy="476250"/>
          </a:xfrm>
        </p:spPr>
        <p:txBody>
          <a:bodyPr/>
          <a:lstStyle>
            <a:lvl1pPr>
              <a:defRPr/>
            </a:lvl1pPr>
          </a:lstStyle>
          <a:p>
            <a:endParaRPr lang="en-US"/>
          </a:p>
        </p:txBody>
      </p:sp>
      <p:sp>
        <p:nvSpPr>
          <p:cNvPr id="20485" name="Rectangle 5"/>
          <p:cNvSpPr>
            <a:spLocks noGrp="1" noChangeArrowheads="1"/>
          </p:cNvSpPr>
          <p:nvPr>
            <p:ph type="ftr" sz="quarter" idx="3"/>
          </p:nvPr>
        </p:nvSpPr>
        <p:spPr/>
        <p:txBody>
          <a:bodyPr/>
          <a:lstStyle>
            <a:lvl1pPr>
              <a:defRPr/>
            </a:lvl1pPr>
          </a:lstStyle>
          <a:p>
            <a:r>
              <a:rPr lang="en-US"/>
              <a:t>ALDRETE PPPs in Transport HSL Ljubljana</a:t>
            </a:r>
          </a:p>
        </p:txBody>
      </p:sp>
      <p:sp>
        <p:nvSpPr>
          <p:cNvPr id="20486" name="Rectangle 6"/>
          <p:cNvSpPr>
            <a:spLocks noGrp="1" noChangeArrowheads="1"/>
          </p:cNvSpPr>
          <p:nvPr>
            <p:ph type="sldNum" sz="quarter" idx="4"/>
          </p:nvPr>
        </p:nvSpPr>
        <p:spPr>
          <a:xfrm>
            <a:off x="6553200" y="6245225"/>
            <a:ext cx="2133600" cy="476250"/>
          </a:xfrm>
        </p:spPr>
        <p:txBody>
          <a:bodyPr/>
          <a:lstStyle>
            <a:lvl1pPr>
              <a:defRPr>
                <a:solidFill>
                  <a:schemeClr val="tx1"/>
                </a:solidFill>
              </a:defRPr>
            </a:lvl1pPr>
          </a:lstStyle>
          <a:p>
            <a:fld id="{40BB396A-BAF7-490A-968B-3830B05D583F}" type="slidenum">
              <a:rPr lang="en-US"/>
              <a:pPr/>
              <a:t>‹Nº›</a:t>
            </a:fld>
            <a:endParaRPr lang="en-US"/>
          </a:p>
        </p:txBody>
      </p:sp>
      <p:sp>
        <p:nvSpPr>
          <p:cNvPr id="20487" name="Rectangle 7"/>
          <p:cNvSpPr>
            <a:spLocks noChangeArrowheads="1"/>
          </p:cNvSpPr>
          <p:nvPr/>
        </p:nvSpPr>
        <p:spPr bwMode="auto">
          <a:xfrm>
            <a:off x="0" y="6400800"/>
            <a:ext cx="9144000" cy="457200"/>
          </a:xfrm>
          <a:prstGeom prst="rect">
            <a:avLst/>
          </a:prstGeom>
          <a:solidFill>
            <a:srgbClr val="A50021"/>
          </a:solidFill>
          <a:ln w="9525">
            <a:noFill/>
            <a:miter lim="800000"/>
            <a:headEnd/>
            <a:tailEnd/>
          </a:ln>
          <a:effectLst/>
        </p:spPr>
        <p:txBody>
          <a:bodyPr wrap="none" anchor="ctr"/>
          <a:lstStyle/>
          <a:p>
            <a:endParaRPr lang="en-US"/>
          </a:p>
        </p:txBody>
      </p:sp>
      <p:sp>
        <p:nvSpPr>
          <p:cNvPr id="20489" name="Line 9"/>
          <p:cNvSpPr>
            <a:spLocks noChangeShapeType="1"/>
          </p:cNvSpPr>
          <p:nvPr/>
        </p:nvSpPr>
        <p:spPr bwMode="auto">
          <a:xfrm>
            <a:off x="0" y="6400800"/>
            <a:ext cx="9144000" cy="0"/>
          </a:xfrm>
          <a:prstGeom prst="line">
            <a:avLst/>
          </a:prstGeom>
          <a:noFill/>
          <a:ln w="9525">
            <a:solidFill>
              <a:schemeClr val="tx1"/>
            </a:solidFill>
            <a:round/>
            <a:headEnd/>
            <a:tailEnd/>
          </a:ln>
          <a:effectLst/>
        </p:spPr>
        <p:txBody>
          <a:bodyPr/>
          <a:lstStyle/>
          <a:p>
            <a:endParaRPr lang="en-US"/>
          </a:p>
        </p:txBody>
      </p:sp>
      <p:pic>
        <p:nvPicPr>
          <p:cNvPr id="20491" name="Picture 11" descr="TTI-transp"/>
          <p:cNvPicPr>
            <a:picLocks noChangeAspect="1" noChangeArrowheads="1"/>
          </p:cNvPicPr>
          <p:nvPr/>
        </p:nvPicPr>
        <p:blipFill>
          <a:blip r:embed="rId2" cstate="print"/>
          <a:srcRect/>
          <a:stretch>
            <a:fillRect/>
          </a:stretch>
        </p:blipFill>
        <p:spPr bwMode="auto">
          <a:xfrm>
            <a:off x="76200" y="6470650"/>
            <a:ext cx="1608138" cy="311150"/>
          </a:xfrm>
          <a:prstGeom prst="rect">
            <a:avLst/>
          </a:prstGeom>
          <a:noFill/>
        </p:spPr>
      </p:pic>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ALDRETE PPPs in Transport HSL Ljubljana</a:t>
            </a:r>
          </a:p>
        </p:txBody>
      </p:sp>
      <p:sp>
        <p:nvSpPr>
          <p:cNvPr id="6" name="Slide Number Placeholder 5"/>
          <p:cNvSpPr>
            <a:spLocks noGrp="1"/>
          </p:cNvSpPr>
          <p:nvPr>
            <p:ph type="sldNum" sz="quarter" idx="12"/>
          </p:nvPr>
        </p:nvSpPr>
        <p:spPr/>
        <p:txBody>
          <a:bodyPr/>
          <a:lstStyle>
            <a:lvl1pPr>
              <a:defRPr/>
            </a:lvl1pPr>
          </a:lstStyle>
          <a:p>
            <a:fld id="{989486D2-3417-4804-AD66-78DF9D8AD2B4}" type="slidenum">
              <a:rPr lang="en-US"/>
              <a:pPr/>
              <a:t>‹Nº›</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ALDRETE PPPs in Transport HSL Ljubljana</a:t>
            </a:r>
          </a:p>
        </p:txBody>
      </p:sp>
      <p:sp>
        <p:nvSpPr>
          <p:cNvPr id="6" name="Slide Number Placeholder 5"/>
          <p:cNvSpPr>
            <a:spLocks noGrp="1"/>
          </p:cNvSpPr>
          <p:nvPr>
            <p:ph type="sldNum" sz="quarter" idx="12"/>
          </p:nvPr>
        </p:nvSpPr>
        <p:spPr/>
        <p:txBody>
          <a:bodyPr/>
          <a:lstStyle>
            <a:lvl1pPr>
              <a:defRPr/>
            </a:lvl1pPr>
          </a:lstStyle>
          <a:p>
            <a:fld id="{17BED9E3-6C88-4838-9AF2-910B196ACA9B}" type="slidenum">
              <a:rPr lang="en-US"/>
              <a:pPr/>
              <a:t>‹Nº›</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ALDRETE PPPs in Transport HSL Ljubljana</a:t>
            </a:r>
          </a:p>
        </p:txBody>
      </p:sp>
      <p:sp>
        <p:nvSpPr>
          <p:cNvPr id="7" name="Slide Number Placeholder 6"/>
          <p:cNvSpPr>
            <a:spLocks noGrp="1"/>
          </p:cNvSpPr>
          <p:nvPr>
            <p:ph type="sldNum" sz="quarter" idx="12"/>
          </p:nvPr>
        </p:nvSpPr>
        <p:spPr/>
        <p:txBody>
          <a:bodyPr/>
          <a:lstStyle>
            <a:lvl1pPr>
              <a:defRPr/>
            </a:lvl1pPr>
          </a:lstStyle>
          <a:p>
            <a:fld id="{4E3468B0-698D-4250-A6D1-95B033A7B3BF}" type="slidenum">
              <a:rPr lang="en-US"/>
              <a:pPr/>
              <a:t>‹Nº›</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a:t>ALDRETE PPPs in Transport HSL Ljubljana</a:t>
            </a:r>
          </a:p>
        </p:txBody>
      </p:sp>
      <p:sp>
        <p:nvSpPr>
          <p:cNvPr id="9" name="Slide Number Placeholder 8"/>
          <p:cNvSpPr>
            <a:spLocks noGrp="1"/>
          </p:cNvSpPr>
          <p:nvPr>
            <p:ph type="sldNum" sz="quarter" idx="12"/>
          </p:nvPr>
        </p:nvSpPr>
        <p:spPr/>
        <p:txBody>
          <a:bodyPr/>
          <a:lstStyle>
            <a:lvl1pPr>
              <a:defRPr/>
            </a:lvl1pPr>
          </a:lstStyle>
          <a:p>
            <a:fld id="{A9899845-3382-4EFA-886E-234010F499AB}" type="slidenum">
              <a:rPr lang="en-US"/>
              <a:pPr/>
              <a:t>‹Nº›</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a:t>ALDRETE PPPs in Transport HSL Ljubljana</a:t>
            </a:r>
          </a:p>
        </p:txBody>
      </p:sp>
      <p:sp>
        <p:nvSpPr>
          <p:cNvPr id="5" name="Slide Number Placeholder 4"/>
          <p:cNvSpPr>
            <a:spLocks noGrp="1"/>
          </p:cNvSpPr>
          <p:nvPr>
            <p:ph type="sldNum" sz="quarter" idx="12"/>
          </p:nvPr>
        </p:nvSpPr>
        <p:spPr/>
        <p:txBody>
          <a:bodyPr/>
          <a:lstStyle>
            <a:lvl1pPr>
              <a:defRPr/>
            </a:lvl1pPr>
          </a:lstStyle>
          <a:p>
            <a:fld id="{3CC25443-0D4F-4B9C-AA5F-11C802FE9CF8}" type="slidenum">
              <a:rPr lang="en-US"/>
              <a:pPr/>
              <a:t>‹Nº›</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a:t>ALDRETE PPPs in Transport HSL Ljubljana</a:t>
            </a:r>
          </a:p>
        </p:txBody>
      </p:sp>
      <p:sp>
        <p:nvSpPr>
          <p:cNvPr id="4" name="Slide Number Placeholder 3"/>
          <p:cNvSpPr>
            <a:spLocks noGrp="1"/>
          </p:cNvSpPr>
          <p:nvPr>
            <p:ph type="sldNum" sz="quarter" idx="12"/>
          </p:nvPr>
        </p:nvSpPr>
        <p:spPr/>
        <p:txBody>
          <a:bodyPr/>
          <a:lstStyle>
            <a:lvl1pPr>
              <a:defRPr/>
            </a:lvl1pPr>
          </a:lstStyle>
          <a:p>
            <a:fld id="{CC17C774-87DD-4E0C-BFFE-7F20D5738F79}" type="slidenum">
              <a:rPr lang="en-US"/>
              <a:pPr/>
              <a:t>‹Nº›</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ALDRETE PPPs in Transport HSL Ljubljana</a:t>
            </a:r>
          </a:p>
        </p:txBody>
      </p:sp>
      <p:sp>
        <p:nvSpPr>
          <p:cNvPr id="7" name="Slide Number Placeholder 6"/>
          <p:cNvSpPr>
            <a:spLocks noGrp="1"/>
          </p:cNvSpPr>
          <p:nvPr>
            <p:ph type="sldNum" sz="quarter" idx="12"/>
          </p:nvPr>
        </p:nvSpPr>
        <p:spPr/>
        <p:txBody>
          <a:bodyPr/>
          <a:lstStyle>
            <a:lvl1pPr>
              <a:defRPr/>
            </a:lvl1pPr>
          </a:lstStyle>
          <a:p>
            <a:fld id="{4536D3D0-A7FB-4AB6-97D6-10EABF4F2C7D}" type="slidenum">
              <a:rPr lang="en-US"/>
              <a:pPr/>
              <a:t>‹Nº›</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ALDRETE PPPs in Transport HSL Ljubljana</a:t>
            </a:r>
          </a:p>
        </p:txBody>
      </p:sp>
      <p:sp>
        <p:nvSpPr>
          <p:cNvPr id="6" name="Slide Number Placeholder 5"/>
          <p:cNvSpPr>
            <a:spLocks noGrp="1"/>
          </p:cNvSpPr>
          <p:nvPr>
            <p:ph type="sldNum" sz="quarter" idx="12"/>
          </p:nvPr>
        </p:nvSpPr>
        <p:spPr/>
        <p:txBody>
          <a:bodyPr/>
          <a:lstStyle>
            <a:lvl1pPr>
              <a:defRPr/>
            </a:lvl1pPr>
          </a:lstStyle>
          <a:p>
            <a:fld id="{02D2CCDD-5CF7-4AF8-986C-638479A1D1A1}" type="slidenum">
              <a:rPr lang="en-US"/>
              <a:pPr/>
              <a:t>‹Nº›</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ALDRETE PPPs in Transport HSL Ljubljana</a:t>
            </a:r>
          </a:p>
        </p:txBody>
      </p:sp>
      <p:sp>
        <p:nvSpPr>
          <p:cNvPr id="7" name="Slide Number Placeholder 6"/>
          <p:cNvSpPr>
            <a:spLocks noGrp="1"/>
          </p:cNvSpPr>
          <p:nvPr>
            <p:ph type="sldNum" sz="quarter" idx="12"/>
          </p:nvPr>
        </p:nvSpPr>
        <p:spPr/>
        <p:txBody>
          <a:bodyPr/>
          <a:lstStyle>
            <a:lvl1pPr>
              <a:defRPr/>
            </a:lvl1pPr>
          </a:lstStyle>
          <a:p>
            <a:fld id="{C2DF6DE4-3ABD-4504-9EBC-D952644D23FC}" type="slidenum">
              <a:rPr lang="en-US"/>
              <a:pPr/>
              <a:t>‹Nº›</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ALDRETE PPPs in Transport HSL Ljubljana</a:t>
            </a:r>
          </a:p>
        </p:txBody>
      </p:sp>
      <p:sp>
        <p:nvSpPr>
          <p:cNvPr id="6" name="Slide Number Placeholder 5"/>
          <p:cNvSpPr>
            <a:spLocks noGrp="1"/>
          </p:cNvSpPr>
          <p:nvPr>
            <p:ph type="sldNum" sz="quarter" idx="12"/>
          </p:nvPr>
        </p:nvSpPr>
        <p:spPr/>
        <p:txBody>
          <a:bodyPr/>
          <a:lstStyle>
            <a:lvl1pPr>
              <a:defRPr/>
            </a:lvl1pPr>
          </a:lstStyle>
          <a:p>
            <a:fld id="{F6053D61-279C-403F-BD85-E3D670E158A7}" type="slidenum">
              <a:rPr lang="en-US"/>
              <a:pPr/>
              <a:t>‹Nº›</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ALDRETE PPPs in Transport HSL Ljubljana</a:t>
            </a:r>
          </a:p>
        </p:txBody>
      </p:sp>
      <p:sp>
        <p:nvSpPr>
          <p:cNvPr id="6" name="Slide Number Placeholder 5"/>
          <p:cNvSpPr>
            <a:spLocks noGrp="1"/>
          </p:cNvSpPr>
          <p:nvPr>
            <p:ph type="sldNum" sz="quarter" idx="12"/>
          </p:nvPr>
        </p:nvSpPr>
        <p:spPr/>
        <p:txBody>
          <a:bodyPr/>
          <a:lstStyle>
            <a:lvl1pPr>
              <a:defRPr/>
            </a:lvl1pPr>
          </a:lstStyle>
          <a:p>
            <a:fld id="{50B6F43C-EABE-494C-B671-847F21F57525}" type="slidenum">
              <a:rPr lang="en-US"/>
              <a:pPr/>
              <a:t>‹Nº›</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ALDRETE PPPs in Transport HSL Ljubljana</a:t>
            </a:r>
          </a:p>
        </p:txBody>
      </p:sp>
      <p:sp>
        <p:nvSpPr>
          <p:cNvPr id="6" name="Slide Number Placeholder 5"/>
          <p:cNvSpPr>
            <a:spLocks noGrp="1"/>
          </p:cNvSpPr>
          <p:nvPr>
            <p:ph type="sldNum" sz="quarter" idx="12"/>
          </p:nvPr>
        </p:nvSpPr>
        <p:spPr/>
        <p:txBody>
          <a:bodyPr/>
          <a:lstStyle>
            <a:lvl1pPr>
              <a:defRPr/>
            </a:lvl1pPr>
          </a:lstStyle>
          <a:p>
            <a:fld id="{92768B57-7508-4BEC-B48A-CBC608FC51D3}" type="slidenum">
              <a:rPr lang="en-US"/>
              <a:pPr/>
              <a:t>‹Nº›</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ALDRETE PPPs in Transport HSL Ljubljana</a:t>
            </a:r>
          </a:p>
        </p:txBody>
      </p:sp>
      <p:sp>
        <p:nvSpPr>
          <p:cNvPr id="7" name="Slide Number Placeholder 6"/>
          <p:cNvSpPr>
            <a:spLocks noGrp="1"/>
          </p:cNvSpPr>
          <p:nvPr>
            <p:ph type="sldNum" sz="quarter" idx="12"/>
          </p:nvPr>
        </p:nvSpPr>
        <p:spPr/>
        <p:txBody>
          <a:bodyPr/>
          <a:lstStyle>
            <a:lvl1pPr>
              <a:defRPr/>
            </a:lvl1pPr>
          </a:lstStyle>
          <a:p>
            <a:fld id="{60631D70-EC01-4360-AE1D-C4431B89034B}" type="slidenum">
              <a:rPr lang="en-US"/>
              <a:pPr/>
              <a:t>‹Nº›</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a:t>ALDRETE PPPs in Transport HSL Ljubljana</a:t>
            </a:r>
          </a:p>
        </p:txBody>
      </p:sp>
      <p:sp>
        <p:nvSpPr>
          <p:cNvPr id="9" name="Slide Number Placeholder 8"/>
          <p:cNvSpPr>
            <a:spLocks noGrp="1"/>
          </p:cNvSpPr>
          <p:nvPr>
            <p:ph type="sldNum" sz="quarter" idx="12"/>
          </p:nvPr>
        </p:nvSpPr>
        <p:spPr/>
        <p:txBody>
          <a:bodyPr/>
          <a:lstStyle>
            <a:lvl1pPr>
              <a:defRPr/>
            </a:lvl1pPr>
          </a:lstStyle>
          <a:p>
            <a:fld id="{12CC5F19-2628-4789-B674-CF25A7ACDE03}" type="slidenum">
              <a:rPr lang="en-US"/>
              <a:pPr/>
              <a:t>‹Nº›</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a:t>ALDRETE PPPs in Transport HSL Ljubljana</a:t>
            </a:r>
          </a:p>
        </p:txBody>
      </p:sp>
      <p:sp>
        <p:nvSpPr>
          <p:cNvPr id="5" name="Slide Number Placeholder 4"/>
          <p:cNvSpPr>
            <a:spLocks noGrp="1"/>
          </p:cNvSpPr>
          <p:nvPr>
            <p:ph type="sldNum" sz="quarter" idx="12"/>
          </p:nvPr>
        </p:nvSpPr>
        <p:spPr/>
        <p:txBody>
          <a:bodyPr/>
          <a:lstStyle>
            <a:lvl1pPr>
              <a:defRPr/>
            </a:lvl1pPr>
          </a:lstStyle>
          <a:p>
            <a:fld id="{6C578BCA-5D74-4678-BC84-7F30C5B0D214}" type="slidenum">
              <a:rPr lang="en-US"/>
              <a:pPr/>
              <a:t>‹Nº›</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a:t>ALDRETE PPPs in Transport HSL Ljubljana</a:t>
            </a:r>
          </a:p>
        </p:txBody>
      </p:sp>
      <p:sp>
        <p:nvSpPr>
          <p:cNvPr id="4" name="Slide Number Placeholder 3"/>
          <p:cNvSpPr>
            <a:spLocks noGrp="1"/>
          </p:cNvSpPr>
          <p:nvPr>
            <p:ph type="sldNum" sz="quarter" idx="12"/>
          </p:nvPr>
        </p:nvSpPr>
        <p:spPr/>
        <p:txBody>
          <a:bodyPr/>
          <a:lstStyle>
            <a:lvl1pPr>
              <a:defRPr/>
            </a:lvl1pPr>
          </a:lstStyle>
          <a:p>
            <a:fld id="{FA09B960-A52A-4396-9D52-9CD613230018}" type="slidenum">
              <a:rPr lang="en-US"/>
              <a:pPr/>
              <a:t>‹Nº›</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ALDRETE PPPs in Transport HSL Ljubljana</a:t>
            </a:r>
          </a:p>
        </p:txBody>
      </p:sp>
      <p:sp>
        <p:nvSpPr>
          <p:cNvPr id="7" name="Slide Number Placeholder 6"/>
          <p:cNvSpPr>
            <a:spLocks noGrp="1"/>
          </p:cNvSpPr>
          <p:nvPr>
            <p:ph type="sldNum" sz="quarter" idx="12"/>
          </p:nvPr>
        </p:nvSpPr>
        <p:spPr/>
        <p:txBody>
          <a:bodyPr/>
          <a:lstStyle>
            <a:lvl1pPr>
              <a:defRPr/>
            </a:lvl1pPr>
          </a:lstStyle>
          <a:p>
            <a:fld id="{7D798589-75E3-495E-B9FE-E42D98760C8D}" type="slidenum">
              <a:rPr lang="en-US"/>
              <a:pPr/>
              <a:t>‹Nº›</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ALDRETE PPPs in Transport HSL Ljubljana</a:t>
            </a:r>
          </a:p>
        </p:txBody>
      </p:sp>
      <p:sp>
        <p:nvSpPr>
          <p:cNvPr id="7" name="Slide Number Placeholder 6"/>
          <p:cNvSpPr>
            <a:spLocks noGrp="1"/>
          </p:cNvSpPr>
          <p:nvPr>
            <p:ph type="sldNum" sz="quarter" idx="12"/>
          </p:nvPr>
        </p:nvSpPr>
        <p:spPr/>
        <p:txBody>
          <a:bodyPr/>
          <a:lstStyle>
            <a:lvl1pPr>
              <a:defRPr/>
            </a:lvl1pPr>
          </a:lstStyle>
          <a:p>
            <a:fld id="{BF39D81B-81A7-4CBF-BA1C-298D7E0A40A6}" type="slidenum">
              <a:rPr lang="en-US"/>
              <a:pPr/>
              <a:t>‹Nº›</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2" name="Rectangle 4"/>
          <p:cNvSpPr>
            <a:spLocks noGrp="1" noChangeArrowheads="1"/>
          </p:cNvSpPr>
          <p:nvPr>
            <p:ph type="dt" sz="half" idx="2"/>
          </p:nvPr>
        </p:nvSpPr>
        <p:spPr bwMode="auto">
          <a:xfrm>
            <a:off x="457200" y="53340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2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en-US"/>
              <a:t>ALDRETE PPPs in Transport HSL Ljubljana</a:t>
            </a:r>
          </a:p>
        </p:txBody>
      </p:sp>
      <p:sp>
        <p:nvSpPr>
          <p:cNvPr id="12298" name="Text Box 10"/>
          <p:cNvSpPr txBox="1">
            <a:spLocks noChangeArrowheads="1"/>
          </p:cNvSpPr>
          <p:nvPr/>
        </p:nvSpPr>
        <p:spPr bwMode="auto">
          <a:xfrm>
            <a:off x="6145213" y="6553200"/>
            <a:ext cx="2998787" cy="304800"/>
          </a:xfrm>
          <a:prstGeom prst="rect">
            <a:avLst/>
          </a:prstGeom>
          <a:noFill/>
          <a:ln w="9525">
            <a:noFill/>
            <a:miter lim="800000"/>
            <a:headEnd/>
            <a:tailEnd/>
          </a:ln>
          <a:effectLst/>
        </p:spPr>
        <p:txBody>
          <a:bodyPr>
            <a:spAutoFit/>
          </a:bodyPr>
          <a:lstStyle/>
          <a:p>
            <a:pPr eaLnBrk="0" hangingPunct="0"/>
            <a:r>
              <a:rPr lang="en-US" sz="1400" b="1" i="1"/>
              <a:t>Transportation Operations Group</a:t>
            </a:r>
            <a:endParaRPr lang="en-US" sz="2400"/>
          </a:p>
        </p:txBody>
      </p:sp>
      <p:sp>
        <p:nvSpPr>
          <p:cNvPr id="12299" name="Rectangle 11"/>
          <p:cNvSpPr>
            <a:spLocks noChangeArrowheads="1"/>
          </p:cNvSpPr>
          <p:nvPr/>
        </p:nvSpPr>
        <p:spPr bwMode="auto">
          <a:xfrm>
            <a:off x="0" y="6400800"/>
            <a:ext cx="9144000" cy="457200"/>
          </a:xfrm>
          <a:prstGeom prst="rect">
            <a:avLst/>
          </a:prstGeom>
          <a:solidFill>
            <a:srgbClr val="A50021"/>
          </a:solidFill>
          <a:ln w="9525">
            <a:noFill/>
            <a:miter lim="800000"/>
            <a:headEnd/>
            <a:tailEnd/>
          </a:ln>
          <a:effectLst/>
        </p:spPr>
        <p:txBody>
          <a:bodyPr wrap="none" anchor="ctr"/>
          <a:lstStyle/>
          <a:p>
            <a:endParaRPr lang="en-US"/>
          </a:p>
        </p:txBody>
      </p:sp>
      <p:pic>
        <p:nvPicPr>
          <p:cNvPr id="12300" name="Picture 12" descr="TTI-transp"/>
          <p:cNvPicPr>
            <a:picLocks noChangeAspect="1" noChangeArrowheads="1"/>
          </p:cNvPicPr>
          <p:nvPr/>
        </p:nvPicPr>
        <p:blipFill>
          <a:blip r:embed="rId13" cstate="print"/>
          <a:srcRect/>
          <a:stretch>
            <a:fillRect/>
          </a:stretch>
        </p:blipFill>
        <p:spPr bwMode="auto">
          <a:xfrm>
            <a:off x="76200" y="6470650"/>
            <a:ext cx="1608138" cy="311150"/>
          </a:xfrm>
          <a:prstGeom prst="rect">
            <a:avLst/>
          </a:prstGeom>
          <a:noFill/>
        </p:spPr>
      </p:pic>
      <p:sp>
        <p:nvSpPr>
          <p:cNvPr id="12301" name="Line 13"/>
          <p:cNvSpPr>
            <a:spLocks noChangeShapeType="1"/>
          </p:cNvSpPr>
          <p:nvPr/>
        </p:nvSpPr>
        <p:spPr bwMode="auto">
          <a:xfrm>
            <a:off x="0" y="6400800"/>
            <a:ext cx="9144000" cy="0"/>
          </a:xfrm>
          <a:prstGeom prst="line">
            <a:avLst/>
          </a:prstGeom>
          <a:noFill/>
          <a:ln w="9525">
            <a:solidFill>
              <a:schemeClr val="tx1"/>
            </a:solidFill>
            <a:round/>
            <a:headEnd/>
            <a:tailEnd/>
          </a:ln>
          <a:effectLst/>
        </p:spPr>
        <p:txBody>
          <a:bodyPr/>
          <a:lstStyle/>
          <a:p>
            <a:endParaRPr lang="en-US"/>
          </a:p>
        </p:txBody>
      </p:sp>
      <p:sp>
        <p:nvSpPr>
          <p:cNvPr id="12294"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2FEC0582-12E4-4C9C-B1DE-8970CA2E9B9B}" type="slidenum">
              <a:rPr lang="en-US"/>
              <a:pPr/>
              <a:t>‹Nº›</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ransition/>
  <p:hf hdr="0" ftr="0" dt="0"/>
  <p:txStyles>
    <p:titleStyle>
      <a:lvl1pPr algn="l" rtl="0" fontAlgn="base">
        <a:spcBef>
          <a:spcPct val="0"/>
        </a:spcBef>
        <a:spcAft>
          <a:spcPct val="0"/>
        </a:spcAft>
        <a:defRPr sz="2800">
          <a:solidFill>
            <a:srgbClr val="A50021"/>
          </a:solidFill>
          <a:latin typeface="+mj-lt"/>
          <a:ea typeface="+mj-ea"/>
          <a:cs typeface="+mj-cs"/>
        </a:defRPr>
      </a:lvl1pPr>
      <a:lvl2pPr algn="l" rtl="0" fontAlgn="base">
        <a:spcBef>
          <a:spcPct val="0"/>
        </a:spcBef>
        <a:spcAft>
          <a:spcPct val="0"/>
        </a:spcAft>
        <a:defRPr sz="2800">
          <a:solidFill>
            <a:srgbClr val="A50021"/>
          </a:solidFill>
          <a:latin typeface="Trebuchet MS" pitchFamily="34" charset="0"/>
        </a:defRPr>
      </a:lvl2pPr>
      <a:lvl3pPr algn="l" rtl="0" fontAlgn="base">
        <a:spcBef>
          <a:spcPct val="0"/>
        </a:spcBef>
        <a:spcAft>
          <a:spcPct val="0"/>
        </a:spcAft>
        <a:defRPr sz="2800">
          <a:solidFill>
            <a:srgbClr val="A50021"/>
          </a:solidFill>
          <a:latin typeface="Trebuchet MS" pitchFamily="34" charset="0"/>
        </a:defRPr>
      </a:lvl3pPr>
      <a:lvl4pPr algn="l" rtl="0" fontAlgn="base">
        <a:spcBef>
          <a:spcPct val="0"/>
        </a:spcBef>
        <a:spcAft>
          <a:spcPct val="0"/>
        </a:spcAft>
        <a:defRPr sz="2800">
          <a:solidFill>
            <a:srgbClr val="A50021"/>
          </a:solidFill>
          <a:latin typeface="Trebuchet MS" pitchFamily="34" charset="0"/>
        </a:defRPr>
      </a:lvl4pPr>
      <a:lvl5pPr algn="l" rtl="0" fontAlgn="base">
        <a:spcBef>
          <a:spcPct val="0"/>
        </a:spcBef>
        <a:spcAft>
          <a:spcPct val="0"/>
        </a:spcAft>
        <a:defRPr sz="2800">
          <a:solidFill>
            <a:srgbClr val="A50021"/>
          </a:solidFill>
          <a:latin typeface="Trebuchet MS" pitchFamily="34" charset="0"/>
        </a:defRPr>
      </a:lvl5pPr>
      <a:lvl6pPr marL="457200" algn="l" rtl="0" fontAlgn="base">
        <a:spcBef>
          <a:spcPct val="0"/>
        </a:spcBef>
        <a:spcAft>
          <a:spcPct val="0"/>
        </a:spcAft>
        <a:defRPr sz="2800">
          <a:solidFill>
            <a:srgbClr val="A50021"/>
          </a:solidFill>
          <a:latin typeface="Trebuchet MS" pitchFamily="34" charset="0"/>
        </a:defRPr>
      </a:lvl6pPr>
      <a:lvl7pPr marL="914400" algn="l" rtl="0" fontAlgn="base">
        <a:spcBef>
          <a:spcPct val="0"/>
        </a:spcBef>
        <a:spcAft>
          <a:spcPct val="0"/>
        </a:spcAft>
        <a:defRPr sz="2800">
          <a:solidFill>
            <a:srgbClr val="A50021"/>
          </a:solidFill>
          <a:latin typeface="Trebuchet MS" pitchFamily="34" charset="0"/>
        </a:defRPr>
      </a:lvl7pPr>
      <a:lvl8pPr marL="1371600" algn="l" rtl="0" fontAlgn="base">
        <a:spcBef>
          <a:spcPct val="0"/>
        </a:spcBef>
        <a:spcAft>
          <a:spcPct val="0"/>
        </a:spcAft>
        <a:defRPr sz="2800">
          <a:solidFill>
            <a:srgbClr val="A50021"/>
          </a:solidFill>
          <a:latin typeface="Trebuchet MS" pitchFamily="34" charset="0"/>
        </a:defRPr>
      </a:lvl8pPr>
      <a:lvl9pPr marL="1828800" algn="l" rtl="0" fontAlgn="base">
        <a:spcBef>
          <a:spcPct val="0"/>
        </a:spcBef>
        <a:spcAft>
          <a:spcPct val="0"/>
        </a:spcAft>
        <a:defRPr sz="2800">
          <a:solidFill>
            <a:srgbClr val="A50021"/>
          </a:solidFill>
          <a:latin typeface="Trebuchet MS" pitchFamily="34" charset="0"/>
        </a:defRPr>
      </a:lvl9pPr>
    </p:titleStyle>
    <p:bodyStyle>
      <a:lvl1pPr marL="342900" indent="-342900" algn="l" rtl="0" fontAlgn="base">
        <a:lnSpc>
          <a:spcPct val="90000"/>
        </a:lnSpc>
        <a:spcBef>
          <a:spcPct val="40000"/>
        </a:spcBef>
        <a:spcAft>
          <a:spcPct val="20000"/>
        </a:spcAft>
        <a:buClr>
          <a:srgbClr val="0000CC"/>
        </a:buClr>
        <a:buFont typeface="Wingdings" pitchFamily="2" charset="2"/>
        <a:buChar char="§"/>
        <a:defRPr sz="2400">
          <a:solidFill>
            <a:schemeClr val="tx1"/>
          </a:solidFill>
          <a:latin typeface="+mn-lt"/>
          <a:ea typeface="+mn-ea"/>
          <a:cs typeface="+mn-cs"/>
        </a:defRPr>
      </a:lvl1pPr>
      <a:lvl2pPr marL="742950" indent="-285750" algn="l" rtl="0" fontAlgn="base">
        <a:lnSpc>
          <a:spcPct val="90000"/>
        </a:lnSpc>
        <a:spcBef>
          <a:spcPct val="0"/>
        </a:spcBef>
        <a:spcAft>
          <a:spcPct val="20000"/>
        </a:spcAft>
        <a:buClr>
          <a:srgbClr val="0000CC"/>
        </a:buClr>
        <a:buFont typeface="Arial" charset="0"/>
        <a:buChar char="–"/>
        <a:defRPr sz="2000">
          <a:solidFill>
            <a:schemeClr val="tx1"/>
          </a:solidFill>
          <a:latin typeface="+mn-lt"/>
        </a:defRPr>
      </a:lvl2pPr>
      <a:lvl3pPr marL="1143000" indent="-228600" algn="l" rtl="0" fontAlgn="base">
        <a:lnSpc>
          <a:spcPct val="90000"/>
        </a:lnSpc>
        <a:spcBef>
          <a:spcPct val="0"/>
        </a:spcBef>
        <a:spcAft>
          <a:spcPct val="20000"/>
        </a:spcAft>
        <a:buClr>
          <a:srgbClr val="0000CC"/>
        </a:buClr>
        <a:buFont typeface="Arial" charset="0"/>
        <a:buChar char="»"/>
        <a:defRPr sz="2000">
          <a:solidFill>
            <a:schemeClr val="tx1"/>
          </a:solidFill>
          <a:latin typeface="+mn-lt"/>
        </a:defRPr>
      </a:lvl3pPr>
      <a:lvl4pPr marL="1600200" indent="-228600" algn="l" rtl="0" fontAlgn="base">
        <a:lnSpc>
          <a:spcPct val="90000"/>
        </a:lnSpc>
        <a:spcBef>
          <a:spcPct val="0"/>
        </a:spcBef>
        <a:spcAft>
          <a:spcPct val="20000"/>
        </a:spcAft>
        <a:buChar char="–"/>
        <a:defRPr sz="2000">
          <a:solidFill>
            <a:schemeClr val="tx1"/>
          </a:solidFill>
          <a:latin typeface="+mn-lt"/>
        </a:defRPr>
      </a:lvl4pPr>
      <a:lvl5pPr marL="2057400" indent="-228600" algn="l" rtl="0" fontAlgn="base">
        <a:lnSpc>
          <a:spcPct val="90000"/>
        </a:lnSpc>
        <a:spcBef>
          <a:spcPct val="0"/>
        </a:spcBef>
        <a:spcAft>
          <a:spcPct val="20000"/>
        </a:spcAft>
        <a:buChar char="»"/>
        <a:defRPr sz="2000">
          <a:solidFill>
            <a:schemeClr val="tx1"/>
          </a:solidFill>
          <a:latin typeface="+mn-lt"/>
        </a:defRPr>
      </a:lvl5pPr>
      <a:lvl6pPr marL="2514600" indent="-228600" algn="l" rtl="0" fontAlgn="base">
        <a:lnSpc>
          <a:spcPct val="90000"/>
        </a:lnSpc>
        <a:spcBef>
          <a:spcPct val="0"/>
        </a:spcBef>
        <a:spcAft>
          <a:spcPct val="20000"/>
        </a:spcAft>
        <a:buChar char="»"/>
        <a:defRPr sz="2000">
          <a:solidFill>
            <a:schemeClr val="tx1"/>
          </a:solidFill>
          <a:latin typeface="+mn-lt"/>
        </a:defRPr>
      </a:lvl6pPr>
      <a:lvl7pPr marL="2971800" indent="-228600" algn="l" rtl="0" fontAlgn="base">
        <a:lnSpc>
          <a:spcPct val="90000"/>
        </a:lnSpc>
        <a:spcBef>
          <a:spcPct val="0"/>
        </a:spcBef>
        <a:spcAft>
          <a:spcPct val="20000"/>
        </a:spcAft>
        <a:buChar char="»"/>
        <a:defRPr sz="2000">
          <a:solidFill>
            <a:schemeClr val="tx1"/>
          </a:solidFill>
          <a:latin typeface="+mn-lt"/>
        </a:defRPr>
      </a:lvl7pPr>
      <a:lvl8pPr marL="3429000" indent="-228600" algn="l" rtl="0" fontAlgn="base">
        <a:lnSpc>
          <a:spcPct val="90000"/>
        </a:lnSpc>
        <a:spcBef>
          <a:spcPct val="0"/>
        </a:spcBef>
        <a:spcAft>
          <a:spcPct val="20000"/>
        </a:spcAft>
        <a:buChar char="»"/>
        <a:defRPr sz="2000">
          <a:solidFill>
            <a:schemeClr val="tx1"/>
          </a:solidFill>
          <a:latin typeface="+mn-lt"/>
        </a:defRPr>
      </a:lvl8pPr>
      <a:lvl9pPr marL="3886200" indent="-228600" algn="l" rtl="0" fontAlgn="base">
        <a:lnSpc>
          <a:spcPct val="90000"/>
        </a:lnSpc>
        <a:spcBef>
          <a:spcPct val="0"/>
        </a:spcBef>
        <a:spcAft>
          <a:spcPct val="20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460" name="Rectangle 4"/>
          <p:cNvSpPr>
            <a:spLocks noGrp="1" noChangeArrowheads="1"/>
          </p:cNvSpPr>
          <p:nvPr>
            <p:ph type="dt" sz="half" idx="2"/>
          </p:nvPr>
        </p:nvSpPr>
        <p:spPr bwMode="auto">
          <a:xfrm>
            <a:off x="457200" y="53340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94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en-US"/>
              <a:t>ALDRETE PPPs in Transport HSL Ljubljana</a:t>
            </a:r>
          </a:p>
        </p:txBody>
      </p:sp>
      <p:sp>
        <p:nvSpPr>
          <p:cNvPr id="19466" name="Text Box 10"/>
          <p:cNvSpPr txBox="1">
            <a:spLocks noChangeArrowheads="1"/>
          </p:cNvSpPr>
          <p:nvPr/>
        </p:nvSpPr>
        <p:spPr bwMode="auto">
          <a:xfrm>
            <a:off x="6145213" y="6553200"/>
            <a:ext cx="2998787" cy="304800"/>
          </a:xfrm>
          <a:prstGeom prst="rect">
            <a:avLst/>
          </a:prstGeom>
          <a:noFill/>
          <a:ln w="9525">
            <a:noFill/>
            <a:miter lim="800000"/>
            <a:headEnd/>
            <a:tailEnd/>
          </a:ln>
          <a:effectLst/>
        </p:spPr>
        <p:txBody>
          <a:bodyPr>
            <a:spAutoFit/>
          </a:bodyPr>
          <a:lstStyle/>
          <a:p>
            <a:pPr eaLnBrk="0" hangingPunct="0"/>
            <a:r>
              <a:rPr lang="en-US" sz="1400" b="1" i="1"/>
              <a:t>Transportation Operations Group</a:t>
            </a:r>
            <a:endParaRPr lang="en-US" sz="2400"/>
          </a:p>
        </p:txBody>
      </p:sp>
      <p:sp>
        <p:nvSpPr>
          <p:cNvPr id="19467" name="Rectangle 11"/>
          <p:cNvSpPr>
            <a:spLocks noChangeArrowheads="1"/>
          </p:cNvSpPr>
          <p:nvPr/>
        </p:nvSpPr>
        <p:spPr bwMode="auto">
          <a:xfrm>
            <a:off x="0" y="6400800"/>
            <a:ext cx="9144000" cy="457200"/>
          </a:xfrm>
          <a:prstGeom prst="rect">
            <a:avLst/>
          </a:prstGeom>
          <a:solidFill>
            <a:srgbClr val="A50021"/>
          </a:solidFill>
          <a:ln w="9525">
            <a:noFill/>
            <a:miter lim="800000"/>
            <a:headEnd/>
            <a:tailEnd/>
          </a:ln>
          <a:effectLst/>
        </p:spPr>
        <p:txBody>
          <a:bodyPr wrap="none" anchor="ctr"/>
          <a:lstStyle/>
          <a:p>
            <a:endParaRPr lang="en-US"/>
          </a:p>
        </p:txBody>
      </p:sp>
      <p:pic>
        <p:nvPicPr>
          <p:cNvPr id="19468" name="Picture 12" descr="TTI-transp"/>
          <p:cNvPicPr>
            <a:picLocks noChangeAspect="1" noChangeArrowheads="1"/>
          </p:cNvPicPr>
          <p:nvPr/>
        </p:nvPicPr>
        <p:blipFill>
          <a:blip r:embed="rId13" cstate="print"/>
          <a:srcRect/>
          <a:stretch>
            <a:fillRect/>
          </a:stretch>
        </p:blipFill>
        <p:spPr bwMode="auto">
          <a:xfrm>
            <a:off x="76200" y="6470650"/>
            <a:ext cx="1608138" cy="311150"/>
          </a:xfrm>
          <a:prstGeom prst="rect">
            <a:avLst/>
          </a:prstGeom>
          <a:noFill/>
        </p:spPr>
      </p:pic>
      <p:sp>
        <p:nvSpPr>
          <p:cNvPr id="19469" name="Line 13"/>
          <p:cNvSpPr>
            <a:spLocks noChangeShapeType="1"/>
          </p:cNvSpPr>
          <p:nvPr/>
        </p:nvSpPr>
        <p:spPr bwMode="auto">
          <a:xfrm>
            <a:off x="0" y="6400800"/>
            <a:ext cx="9144000" cy="0"/>
          </a:xfrm>
          <a:prstGeom prst="line">
            <a:avLst/>
          </a:prstGeom>
          <a:noFill/>
          <a:ln w="9525">
            <a:solidFill>
              <a:schemeClr val="tx1"/>
            </a:solidFill>
            <a:round/>
            <a:headEnd/>
            <a:tailEnd/>
          </a:ln>
          <a:effectLst/>
        </p:spPr>
        <p:txBody>
          <a:bodyPr/>
          <a:lstStyle/>
          <a:p>
            <a:endParaRPr lang="en-US"/>
          </a:p>
        </p:txBody>
      </p:sp>
      <p:sp>
        <p:nvSpPr>
          <p:cNvPr id="19462"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CF0B3D43-A962-450F-ACAF-DA1F57D82312}" type="slidenum">
              <a:rPr lang="en-US"/>
              <a:pPr/>
              <a:t>‹Nº›</a:t>
            </a:fld>
            <a:endParaRPr lang="en-US"/>
          </a:p>
        </p:txBody>
      </p:sp>
    </p:spTree>
  </p:cSld>
  <p:clrMap bg1="lt1" tx1="dk1" bg2="lt2" tx2="dk2" accent1="accent1" accent2="accent2" accent3="accent3" accent4="accent4" accent5="accent5" accent6="accent6" hlink="hlink" folHlink="folHlink"/>
  <p:sldLayoutIdLst>
    <p:sldLayoutId id="214748365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hf hdr="0" ftr="0" dt="0"/>
  <p:txStyles>
    <p:titleStyle>
      <a:lvl1pPr algn="l" rtl="0" fontAlgn="base">
        <a:spcBef>
          <a:spcPct val="0"/>
        </a:spcBef>
        <a:spcAft>
          <a:spcPct val="0"/>
        </a:spcAft>
        <a:defRPr sz="4400">
          <a:solidFill>
            <a:srgbClr val="A50021"/>
          </a:solidFill>
          <a:latin typeface="+mj-lt"/>
          <a:ea typeface="+mj-ea"/>
          <a:cs typeface="+mj-cs"/>
        </a:defRPr>
      </a:lvl1pPr>
      <a:lvl2pPr algn="l" rtl="0" fontAlgn="base">
        <a:spcBef>
          <a:spcPct val="0"/>
        </a:spcBef>
        <a:spcAft>
          <a:spcPct val="0"/>
        </a:spcAft>
        <a:defRPr sz="4400">
          <a:solidFill>
            <a:srgbClr val="A50021"/>
          </a:solidFill>
          <a:latin typeface="Trebuchet MS" pitchFamily="34" charset="0"/>
        </a:defRPr>
      </a:lvl2pPr>
      <a:lvl3pPr algn="l" rtl="0" fontAlgn="base">
        <a:spcBef>
          <a:spcPct val="0"/>
        </a:spcBef>
        <a:spcAft>
          <a:spcPct val="0"/>
        </a:spcAft>
        <a:defRPr sz="4400">
          <a:solidFill>
            <a:srgbClr val="A50021"/>
          </a:solidFill>
          <a:latin typeface="Trebuchet MS" pitchFamily="34" charset="0"/>
        </a:defRPr>
      </a:lvl3pPr>
      <a:lvl4pPr algn="l" rtl="0" fontAlgn="base">
        <a:spcBef>
          <a:spcPct val="0"/>
        </a:spcBef>
        <a:spcAft>
          <a:spcPct val="0"/>
        </a:spcAft>
        <a:defRPr sz="4400">
          <a:solidFill>
            <a:srgbClr val="A50021"/>
          </a:solidFill>
          <a:latin typeface="Trebuchet MS" pitchFamily="34" charset="0"/>
        </a:defRPr>
      </a:lvl4pPr>
      <a:lvl5pPr algn="l" rtl="0" fontAlgn="base">
        <a:spcBef>
          <a:spcPct val="0"/>
        </a:spcBef>
        <a:spcAft>
          <a:spcPct val="0"/>
        </a:spcAft>
        <a:defRPr sz="4400">
          <a:solidFill>
            <a:srgbClr val="A50021"/>
          </a:solidFill>
          <a:latin typeface="Trebuchet MS" pitchFamily="34" charset="0"/>
        </a:defRPr>
      </a:lvl5pPr>
      <a:lvl6pPr marL="457200" algn="l" rtl="0" fontAlgn="base">
        <a:spcBef>
          <a:spcPct val="0"/>
        </a:spcBef>
        <a:spcAft>
          <a:spcPct val="0"/>
        </a:spcAft>
        <a:defRPr sz="4400">
          <a:solidFill>
            <a:srgbClr val="A50021"/>
          </a:solidFill>
          <a:latin typeface="Trebuchet MS" pitchFamily="34" charset="0"/>
        </a:defRPr>
      </a:lvl6pPr>
      <a:lvl7pPr marL="914400" algn="l" rtl="0" fontAlgn="base">
        <a:spcBef>
          <a:spcPct val="0"/>
        </a:spcBef>
        <a:spcAft>
          <a:spcPct val="0"/>
        </a:spcAft>
        <a:defRPr sz="4400">
          <a:solidFill>
            <a:srgbClr val="A50021"/>
          </a:solidFill>
          <a:latin typeface="Trebuchet MS" pitchFamily="34" charset="0"/>
        </a:defRPr>
      </a:lvl7pPr>
      <a:lvl8pPr marL="1371600" algn="l" rtl="0" fontAlgn="base">
        <a:spcBef>
          <a:spcPct val="0"/>
        </a:spcBef>
        <a:spcAft>
          <a:spcPct val="0"/>
        </a:spcAft>
        <a:defRPr sz="4400">
          <a:solidFill>
            <a:srgbClr val="A50021"/>
          </a:solidFill>
          <a:latin typeface="Trebuchet MS" pitchFamily="34" charset="0"/>
        </a:defRPr>
      </a:lvl8pPr>
      <a:lvl9pPr marL="1828800" algn="l" rtl="0" fontAlgn="base">
        <a:spcBef>
          <a:spcPct val="0"/>
        </a:spcBef>
        <a:spcAft>
          <a:spcPct val="0"/>
        </a:spcAft>
        <a:defRPr sz="4400">
          <a:solidFill>
            <a:srgbClr val="A50021"/>
          </a:solidFill>
          <a:latin typeface="Trebuchet MS" pitchFamily="34" charset="0"/>
        </a:defRPr>
      </a:lvl9pPr>
    </p:titleStyle>
    <p:bodyStyle>
      <a:lvl1pPr marL="342900" indent="-342900" algn="l" rtl="0" fontAlgn="base">
        <a:lnSpc>
          <a:spcPct val="90000"/>
        </a:lnSpc>
        <a:spcBef>
          <a:spcPct val="30000"/>
        </a:spcBef>
        <a:spcAft>
          <a:spcPct val="20000"/>
        </a:spcAft>
        <a:buClr>
          <a:srgbClr val="0000CC"/>
        </a:buClr>
        <a:buFont typeface="Wingdings" pitchFamily="2" charset="2"/>
        <a:buChar char="§"/>
        <a:defRPr sz="2400">
          <a:solidFill>
            <a:schemeClr val="tx1"/>
          </a:solidFill>
          <a:latin typeface="+mn-lt"/>
          <a:ea typeface="+mn-ea"/>
          <a:cs typeface="+mn-cs"/>
        </a:defRPr>
      </a:lvl1pPr>
      <a:lvl2pPr marL="742950" indent="-285750" algn="l" rtl="0" fontAlgn="base">
        <a:lnSpc>
          <a:spcPct val="90000"/>
        </a:lnSpc>
        <a:spcBef>
          <a:spcPct val="0"/>
        </a:spcBef>
        <a:spcAft>
          <a:spcPct val="20000"/>
        </a:spcAft>
        <a:buClr>
          <a:srgbClr val="0000CC"/>
        </a:buClr>
        <a:buFont typeface="Arial" charset="0"/>
        <a:buChar char="–"/>
        <a:defRPr sz="2000">
          <a:solidFill>
            <a:schemeClr val="tx1"/>
          </a:solidFill>
          <a:latin typeface="+mn-lt"/>
        </a:defRPr>
      </a:lvl2pPr>
      <a:lvl3pPr marL="1143000" indent="-228600" algn="l" rtl="0" fontAlgn="base">
        <a:lnSpc>
          <a:spcPct val="90000"/>
        </a:lnSpc>
        <a:spcBef>
          <a:spcPct val="0"/>
        </a:spcBef>
        <a:spcAft>
          <a:spcPct val="20000"/>
        </a:spcAft>
        <a:buClr>
          <a:srgbClr val="0000CC"/>
        </a:buClr>
        <a:buFont typeface="Arial" charset="0"/>
        <a:buChar char="»"/>
        <a:defRPr sz="2000">
          <a:solidFill>
            <a:schemeClr val="tx1"/>
          </a:solidFill>
          <a:latin typeface="+mn-lt"/>
        </a:defRPr>
      </a:lvl3pPr>
      <a:lvl4pPr marL="1600200" indent="-228600" algn="l" rtl="0" fontAlgn="base">
        <a:lnSpc>
          <a:spcPct val="90000"/>
        </a:lnSpc>
        <a:spcBef>
          <a:spcPct val="0"/>
        </a:spcBef>
        <a:spcAft>
          <a:spcPct val="20000"/>
        </a:spcAft>
        <a:buChar char="–"/>
        <a:defRPr sz="2000">
          <a:solidFill>
            <a:schemeClr val="tx1"/>
          </a:solidFill>
          <a:latin typeface="+mn-lt"/>
        </a:defRPr>
      </a:lvl4pPr>
      <a:lvl5pPr marL="2057400" indent="-228600" algn="l" rtl="0" fontAlgn="base">
        <a:lnSpc>
          <a:spcPct val="90000"/>
        </a:lnSpc>
        <a:spcBef>
          <a:spcPct val="0"/>
        </a:spcBef>
        <a:spcAft>
          <a:spcPct val="20000"/>
        </a:spcAft>
        <a:buChar char="»"/>
        <a:defRPr sz="2000">
          <a:solidFill>
            <a:schemeClr val="tx1"/>
          </a:solidFill>
          <a:latin typeface="+mn-lt"/>
        </a:defRPr>
      </a:lvl5pPr>
      <a:lvl6pPr marL="2514600" indent="-228600" algn="l" rtl="0" fontAlgn="base">
        <a:lnSpc>
          <a:spcPct val="90000"/>
        </a:lnSpc>
        <a:spcBef>
          <a:spcPct val="0"/>
        </a:spcBef>
        <a:spcAft>
          <a:spcPct val="20000"/>
        </a:spcAft>
        <a:buChar char="»"/>
        <a:defRPr sz="2000">
          <a:solidFill>
            <a:schemeClr val="tx1"/>
          </a:solidFill>
          <a:latin typeface="+mn-lt"/>
        </a:defRPr>
      </a:lvl6pPr>
      <a:lvl7pPr marL="2971800" indent="-228600" algn="l" rtl="0" fontAlgn="base">
        <a:lnSpc>
          <a:spcPct val="90000"/>
        </a:lnSpc>
        <a:spcBef>
          <a:spcPct val="0"/>
        </a:spcBef>
        <a:spcAft>
          <a:spcPct val="20000"/>
        </a:spcAft>
        <a:buChar char="»"/>
        <a:defRPr sz="2000">
          <a:solidFill>
            <a:schemeClr val="tx1"/>
          </a:solidFill>
          <a:latin typeface="+mn-lt"/>
        </a:defRPr>
      </a:lvl7pPr>
      <a:lvl8pPr marL="3429000" indent="-228600" algn="l" rtl="0" fontAlgn="base">
        <a:lnSpc>
          <a:spcPct val="90000"/>
        </a:lnSpc>
        <a:spcBef>
          <a:spcPct val="0"/>
        </a:spcBef>
        <a:spcAft>
          <a:spcPct val="20000"/>
        </a:spcAft>
        <a:buChar char="»"/>
        <a:defRPr sz="2000">
          <a:solidFill>
            <a:schemeClr val="tx1"/>
          </a:solidFill>
          <a:latin typeface="+mn-lt"/>
        </a:defRPr>
      </a:lvl8pPr>
      <a:lvl9pPr marL="3886200" indent="-228600" algn="l" rtl="0" fontAlgn="base">
        <a:lnSpc>
          <a:spcPct val="90000"/>
        </a:lnSpc>
        <a:spcBef>
          <a:spcPct val="0"/>
        </a:spcBef>
        <a:spcAft>
          <a:spcPct val="20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66E3C7-1ED2-4769-980D-5B8AE6720811}" type="slidenum">
              <a:rPr lang="en-US"/>
              <a:pPr/>
              <a:t>1</a:t>
            </a:fld>
            <a:endParaRPr lang="en-US"/>
          </a:p>
        </p:txBody>
      </p:sp>
      <p:sp>
        <p:nvSpPr>
          <p:cNvPr id="2062" name="Rectangle 14"/>
          <p:cNvSpPr>
            <a:spLocks noChangeArrowheads="1"/>
          </p:cNvSpPr>
          <p:nvPr/>
        </p:nvSpPr>
        <p:spPr bwMode="auto">
          <a:xfrm>
            <a:off x="685800" y="1654175"/>
            <a:ext cx="7772400" cy="1470025"/>
          </a:xfrm>
          <a:prstGeom prst="rect">
            <a:avLst/>
          </a:prstGeom>
          <a:noFill/>
          <a:ln w="9525">
            <a:noFill/>
            <a:miter lim="800000"/>
            <a:headEnd/>
            <a:tailEnd/>
          </a:ln>
          <a:effectLst/>
        </p:spPr>
        <p:txBody>
          <a:bodyPr anchor="ctr"/>
          <a:lstStyle/>
          <a:p>
            <a:r>
              <a:rPr lang="en-US" sz="1800" b="1" dirty="0" smtClean="0">
                <a:latin typeface="Trebuchet MS" pitchFamily="34" charset="0"/>
              </a:rPr>
              <a:t>13th TRB National Transportation Planning Applications Conference </a:t>
            </a:r>
            <a:r>
              <a:rPr lang="en-US" sz="4000" b="1" dirty="0">
                <a:solidFill>
                  <a:srgbClr val="A50021"/>
                </a:solidFill>
                <a:latin typeface="Trebuchet MS" pitchFamily="34" charset="0"/>
              </a:rPr>
              <a:t/>
            </a:r>
            <a:br>
              <a:rPr lang="en-US" sz="4000" b="1" dirty="0">
                <a:solidFill>
                  <a:srgbClr val="A50021"/>
                </a:solidFill>
                <a:latin typeface="Trebuchet MS" pitchFamily="34" charset="0"/>
              </a:rPr>
            </a:br>
            <a:r>
              <a:rPr lang="en-US" sz="1800" dirty="0">
                <a:solidFill>
                  <a:srgbClr val="A50021"/>
                </a:solidFill>
                <a:latin typeface="Trebuchet MS" pitchFamily="34" charset="0"/>
              </a:rPr>
              <a:t/>
            </a:r>
            <a:br>
              <a:rPr lang="en-US" sz="1800" dirty="0">
                <a:solidFill>
                  <a:srgbClr val="A50021"/>
                </a:solidFill>
                <a:latin typeface="Trebuchet MS" pitchFamily="34" charset="0"/>
              </a:rPr>
            </a:br>
            <a:r>
              <a:rPr lang="en-US" sz="2800" b="1" dirty="0" smtClean="0">
                <a:solidFill>
                  <a:srgbClr val="A50021"/>
                </a:solidFill>
                <a:latin typeface="Trebuchet MS" pitchFamily="34" charset="0"/>
              </a:rPr>
              <a:t>Development of a Large Scale Traffic Simulation Model to Improve the Flow of Commercial Vehicles from Maquiladora Industry to International Border-Crossings</a:t>
            </a:r>
            <a:endParaRPr lang="en-US" sz="2800" b="1" dirty="0">
              <a:solidFill>
                <a:srgbClr val="A50021"/>
              </a:solidFill>
              <a:latin typeface="Trebuchet MS" pitchFamily="34" charset="0"/>
            </a:endParaRPr>
          </a:p>
        </p:txBody>
      </p:sp>
      <p:sp>
        <p:nvSpPr>
          <p:cNvPr id="2063" name="Rectangle 15"/>
          <p:cNvSpPr>
            <a:spLocks noChangeArrowheads="1"/>
          </p:cNvSpPr>
          <p:nvPr/>
        </p:nvSpPr>
        <p:spPr bwMode="auto">
          <a:xfrm>
            <a:off x="6019800" y="5867400"/>
            <a:ext cx="3124200" cy="533400"/>
          </a:xfrm>
          <a:prstGeom prst="rect">
            <a:avLst/>
          </a:prstGeom>
          <a:noFill/>
          <a:ln w="9525">
            <a:noFill/>
            <a:miter lim="800000"/>
            <a:headEnd/>
            <a:tailEnd/>
          </a:ln>
          <a:effectLst/>
        </p:spPr>
        <p:txBody>
          <a:bodyPr/>
          <a:lstStyle/>
          <a:p>
            <a:pPr>
              <a:lnSpc>
                <a:spcPct val="80000"/>
              </a:lnSpc>
              <a:buClr>
                <a:srgbClr val="0000CC"/>
              </a:buClr>
              <a:buFont typeface="Wingdings" pitchFamily="2" charset="2"/>
              <a:buNone/>
            </a:pPr>
            <a:endParaRPr lang="en-US" sz="1600" dirty="0">
              <a:latin typeface="Trebuchet MS" pitchFamily="34" charset="0"/>
            </a:endParaRPr>
          </a:p>
          <a:p>
            <a:pPr>
              <a:lnSpc>
                <a:spcPct val="80000"/>
              </a:lnSpc>
              <a:buClr>
                <a:srgbClr val="0000CC"/>
              </a:buClr>
              <a:buFont typeface="Wingdings" pitchFamily="2" charset="2"/>
              <a:buNone/>
            </a:pPr>
            <a:r>
              <a:rPr lang="en-US" sz="1600" dirty="0" smtClean="0">
                <a:latin typeface="Trebuchet MS" pitchFamily="34" charset="0"/>
              </a:rPr>
              <a:t>Reno, Nevada    May 10</a:t>
            </a:r>
            <a:r>
              <a:rPr lang="en-US" sz="1600" baseline="30000" dirty="0" smtClean="0">
                <a:latin typeface="Trebuchet MS" pitchFamily="34" charset="0"/>
              </a:rPr>
              <a:t>th</a:t>
            </a:r>
            <a:r>
              <a:rPr lang="en-US" sz="1600" dirty="0" smtClean="0">
                <a:latin typeface="Trebuchet MS" pitchFamily="34" charset="0"/>
              </a:rPr>
              <a:t>, 2011</a:t>
            </a:r>
            <a:endParaRPr lang="en-US" sz="1600" dirty="0">
              <a:latin typeface="Trebuchet MS" pitchFamily="34" charset="0"/>
            </a:endParaRPr>
          </a:p>
        </p:txBody>
      </p:sp>
      <p:sp>
        <p:nvSpPr>
          <p:cNvPr id="5" name="Rectangle 4"/>
          <p:cNvSpPr/>
          <p:nvPr/>
        </p:nvSpPr>
        <p:spPr>
          <a:xfrm>
            <a:off x="2209800" y="4114800"/>
            <a:ext cx="6400800" cy="784830"/>
          </a:xfrm>
          <a:prstGeom prst="rect">
            <a:avLst/>
          </a:prstGeom>
        </p:spPr>
        <p:txBody>
          <a:bodyPr wrap="square">
            <a:spAutoFit/>
          </a:bodyPr>
          <a:lstStyle/>
          <a:p>
            <a:pPr>
              <a:lnSpc>
                <a:spcPct val="90000"/>
              </a:lnSpc>
              <a:buClr>
                <a:srgbClr val="0000CC"/>
              </a:buClr>
              <a:buFont typeface="Wingdings" pitchFamily="2" charset="2"/>
              <a:buNone/>
            </a:pPr>
            <a:r>
              <a:rPr lang="en-US" sz="1400" b="1" dirty="0" smtClean="0">
                <a:latin typeface="Trebuchet MS" pitchFamily="34" charset="0"/>
              </a:rPr>
              <a:t>Jose O Vidana-Bencomo, Ph.D. Candidate.</a:t>
            </a:r>
          </a:p>
          <a:p>
            <a:pPr>
              <a:lnSpc>
                <a:spcPct val="90000"/>
              </a:lnSpc>
              <a:buClr>
                <a:srgbClr val="0000CC"/>
              </a:buClr>
              <a:buFont typeface="Wingdings" pitchFamily="2" charset="2"/>
              <a:buNone/>
            </a:pPr>
            <a:r>
              <a:rPr lang="en-US" sz="1200" dirty="0" smtClean="0">
                <a:latin typeface="Trebuchet MS" pitchFamily="34" charset="0"/>
              </a:rPr>
              <a:t>Graduate Research Assistant </a:t>
            </a:r>
          </a:p>
          <a:p>
            <a:pPr>
              <a:lnSpc>
                <a:spcPct val="90000"/>
              </a:lnSpc>
              <a:buClr>
                <a:srgbClr val="0000CC"/>
              </a:buClr>
              <a:buFont typeface="Wingdings" pitchFamily="2" charset="2"/>
              <a:buNone/>
            </a:pPr>
            <a:r>
              <a:rPr lang="en-US" sz="1200" dirty="0" smtClean="0">
                <a:latin typeface="Trebuchet MS" pitchFamily="34" charset="0"/>
              </a:rPr>
              <a:t>Center for International Intelligent Transportation Research</a:t>
            </a:r>
          </a:p>
          <a:p>
            <a:pPr>
              <a:lnSpc>
                <a:spcPct val="90000"/>
              </a:lnSpc>
              <a:buClr>
                <a:srgbClr val="0000CC"/>
              </a:buClr>
              <a:buFont typeface="Wingdings" pitchFamily="2" charset="2"/>
              <a:buNone/>
            </a:pPr>
            <a:r>
              <a:rPr lang="en-US" sz="1200" dirty="0" smtClean="0">
                <a:latin typeface="Trebuchet MS" pitchFamily="34" charset="0"/>
              </a:rPr>
              <a:t>Texas Transportation Institute</a:t>
            </a:r>
          </a:p>
        </p:txBody>
      </p:sp>
      <p:sp>
        <p:nvSpPr>
          <p:cNvPr id="6" name="Rectangle 5"/>
          <p:cNvSpPr/>
          <p:nvPr/>
        </p:nvSpPr>
        <p:spPr>
          <a:xfrm>
            <a:off x="2209800" y="4876800"/>
            <a:ext cx="5638800" cy="1046440"/>
          </a:xfrm>
          <a:prstGeom prst="rect">
            <a:avLst/>
          </a:prstGeom>
        </p:spPr>
        <p:txBody>
          <a:bodyPr wrap="square">
            <a:spAutoFit/>
          </a:bodyPr>
          <a:lstStyle/>
          <a:p>
            <a:pPr>
              <a:buNone/>
            </a:pPr>
            <a:r>
              <a:rPr lang="en-US" sz="1400" b="1" dirty="0" smtClean="0">
                <a:latin typeface="Trebuchet MS" pitchFamily="34" charset="0"/>
              </a:rPr>
              <a:t>Rajat Rajbhandari PhD.  P.E.</a:t>
            </a:r>
          </a:p>
          <a:p>
            <a:pPr>
              <a:buNone/>
            </a:pPr>
            <a:r>
              <a:rPr lang="en-US" sz="1200" dirty="0" smtClean="0">
                <a:latin typeface="Trebuchet MS" pitchFamily="34" charset="0"/>
              </a:rPr>
              <a:t>Associate Research Engineer</a:t>
            </a:r>
          </a:p>
          <a:p>
            <a:pPr>
              <a:spcBef>
                <a:spcPts val="0"/>
              </a:spcBef>
              <a:buNone/>
            </a:pPr>
            <a:r>
              <a:rPr lang="en-US" sz="1200" dirty="0" smtClean="0">
                <a:latin typeface="Trebuchet MS" pitchFamily="34" charset="0"/>
              </a:rPr>
              <a:t>Center of International Intelligent Transportation Research</a:t>
            </a:r>
          </a:p>
          <a:p>
            <a:pPr>
              <a:spcBef>
                <a:spcPts val="0"/>
              </a:spcBef>
            </a:pPr>
            <a:r>
              <a:rPr lang="en-US" sz="1200" dirty="0" smtClean="0">
                <a:latin typeface="Trebuchet MS" pitchFamily="34" charset="0"/>
              </a:rPr>
              <a:t>Texas Transportation Institute</a:t>
            </a:r>
          </a:p>
          <a:p>
            <a:pPr>
              <a:spcBef>
                <a:spcPts val="0"/>
              </a:spcBef>
              <a:buNone/>
            </a:pPr>
            <a:endParaRPr lang="en-US" sz="1200" dirty="0" smtClean="0">
              <a:latin typeface="Trebuchet MS"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Methodology: Data Collection</a:t>
            </a:r>
            <a:endParaRPr lang="en-US" b="1" dirty="0"/>
          </a:p>
        </p:txBody>
      </p:sp>
      <p:sp>
        <p:nvSpPr>
          <p:cNvPr id="3" name="Slide Number Placeholder 2"/>
          <p:cNvSpPr>
            <a:spLocks noGrp="1"/>
          </p:cNvSpPr>
          <p:nvPr>
            <p:ph type="sldNum" sz="quarter" idx="12"/>
          </p:nvPr>
        </p:nvSpPr>
        <p:spPr/>
        <p:txBody>
          <a:bodyPr/>
          <a:lstStyle/>
          <a:p>
            <a:fld id="{6C578BCA-5D74-4678-BC84-7F30C5B0D214}" type="slidenum">
              <a:rPr lang="en-US" smtClean="0"/>
              <a:pPr/>
              <a:t>10</a:t>
            </a:fld>
            <a:endParaRPr lang="en-US"/>
          </a:p>
        </p:txBody>
      </p:sp>
      <p:sp>
        <p:nvSpPr>
          <p:cNvPr id="7" name="Text Placeholder 4"/>
          <p:cNvSpPr txBox="1">
            <a:spLocks/>
          </p:cNvSpPr>
          <p:nvPr/>
        </p:nvSpPr>
        <p:spPr>
          <a:xfrm>
            <a:off x="457200" y="1535113"/>
            <a:ext cx="4038600" cy="639762"/>
          </a:xfrm>
          <a:prstGeom prst="rect">
            <a:avLst/>
          </a:prstGeom>
        </p:spPr>
        <p:txBody>
          <a:bodyPr/>
          <a:lstStyle/>
          <a:p>
            <a:r>
              <a:rPr lang="en-US" sz="2400" b="1" dirty="0" smtClean="0"/>
              <a:t>Street Geometry Data</a:t>
            </a:r>
            <a:endParaRPr lang="en-US" sz="2400" b="1" dirty="0"/>
          </a:p>
        </p:txBody>
      </p:sp>
      <p:sp>
        <p:nvSpPr>
          <p:cNvPr id="8" name="Content Placeholder 5"/>
          <p:cNvSpPr txBox="1">
            <a:spLocks/>
          </p:cNvSpPr>
          <p:nvPr/>
        </p:nvSpPr>
        <p:spPr>
          <a:xfrm>
            <a:off x="457200" y="2174875"/>
            <a:ext cx="3275312" cy="3951288"/>
          </a:xfrm>
          <a:prstGeom prst="rect">
            <a:avLst/>
          </a:prstGeom>
        </p:spPr>
        <p:txBody>
          <a:bodyPr/>
          <a:lstStyle/>
          <a:p>
            <a:pPr marL="342900" lvl="0" indent="-342900">
              <a:lnSpc>
                <a:spcPct val="90000"/>
              </a:lnSpc>
              <a:spcBef>
                <a:spcPct val="40000"/>
              </a:spcBef>
              <a:spcAft>
                <a:spcPct val="20000"/>
              </a:spcAft>
              <a:buClr>
                <a:srgbClr val="0000CC"/>
              </a:buClr>
              <a:buFont typeface="Wingdings" pitchFamily="2" charset="2"/>
              <a:buChar char="§"/>
            </a:pPr>
            <a:r>
              <a:rPr lang="en-US" sz="1600" dirty="0" smtClean="0"/>
              <a:t>Field studies </a:t>
            </a:r>
          </a:p>
          <a:p>
            <a:pPr marL="342900" lvl="0" indent="-342900">
              <a:lnSpc>
                <a:spcPct val="90000"/>
              </a:lnSpc>
              <a:spcBef>
                <a:spcPct val="40000"/>
              </a:spcBef>
              <a:spcAft>
                <a:spcPct val="20000"/>
              </a:spcAft>
              <a:buClr>
                <a:srgbClr val="0000CC"/>
              </a:buClr>
              <a:buFont typeface="Wingdings" pitchFamily="2" charset="2"/>
              <a:buChar char="§"/>
            </a:pPr>
            <a:r>
              <a:rPr lang="en-US" sz="1600" dirty="0" smtClean="0"/>
              <a:t>Aerial picture views from web sources like Google earth and Google map</a:t>
            </a: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2050" name="Picture 2"/>
          <p:cNvPicPr>
            <a:picLocks noChangeAspect="1" noChangeArrowheads="1"/>
          </p:cNvPicPr>
          <p:nvPr/>
        </p:nvPicPr>
        <p:blipFill>
          <a:blip r:embed="rId2" cstate="print"/>
          <a:srcRect l="28125" t="35156" b="10156"/>
          <a:stretch>
            <a:fillRect/>
          </a:stretch>
        </p:blipFill>
        <p:spPr bwMode="auto">
          <a:xfrm>
            <a:off x="457200" y="3352800"/>
            <a:ext cx="3886200" cy="2365513"/>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l="27500" t="35156" r="21250" b="10938"/>
          <a:stretch>
            <a:fillRect/>
          </a:stretch>
        </p:blipFill>
        <p:spPr bwMode="auto">
          <a:xfrm>
            <a:off x="5105400" y="2438400"/>
            <a:ext cx="3803374" cy="3200400"/>
          </a:xfrm>
          <a:prstGeom prst="rect">
            <a:avLst/>
          </a:prstGeom>
          <a:noFill/>
          <a:ln w="9525">
            <a:noFill/>
            <a:miter lim="800000"/>
            <a:headEnd/>
            <a:tailEnd/>
          </a:ln>
        </p:spPr>
      </p:pic>
      <p:sp>
        <p:nvSpPr>
          <p:cNvPr id="11" name="Rectangle 10"/>
          <p:cNvSpPr/>
          <p:nvPr/>
        </p:nvSpPr>
        <p:spPr>
          <a:xfrm>
            <a:off x="5105400" y="5709047"/>
            <a:ext cx="4038600" cy="592470"/>
          </a:xfrm>
          <a:prstGeom prst="rect">
            <a:avLst/>
          </a:prstGeom>
          <a:solidFill>
            <a:schemeClr val="bg1"/>
          </a:solidFill>
        </p:spPr>
        <p:txBody>
          <a:bodyPr wrap="square">
            <a:spAutoFit/>
          </a:bodyPr>
          <a:lstStyle/>
          <a:p>
            <a:r>
              <a:rPr lang="en-US" sz="1100" b="1" dirty="0" smtClean="0"/>
              <a:t>Aerial view of Gomez Morin Ave.  and </a:t>
            </a:r>
            <a:r>
              <a:rPr lang="en-US" sz="1100" b="1" dirty="0" err="1" smtClean="0"/>
              <a:t>Tecnológico</a:t>
            </a:r>
            <a:r>
              <a:rPr lang="en-US" sz="1100" b="1" dirty="0" smtClean="0"/>
              <a:t> Ave. intersection</a:t>
            </a:r>
          </a:p>
          <a:p>
            <a:r>
              <a:rPr lang="en-US" sz="1050" dirty="0" smtClean="0"/>
              <a:t>Source:  </a:t>
            </a:r>
            <a:r>
              <a:rPr lang="en-US" sz="1000" dirty="0" smtClean="0"/>
              <a:t>Google map</a:t>
            </a:r>
            <a:endParaRPr lang="en-US" sz="1050" dirty="0"/>
          </a:p>
        </p:txBody>
      </p:sp>
      <p:sp>
        <p:nvSpPr>
          <p:cNvPr id="12" name="Rectangle 11"/>
          <p:cNvSpPr/>
          <p:nvPr/>
        </p:nvSpPr>
        <p:spPr>
          <a:xfrm>
            <a:off x="228600" y="5715000"/>
            <a:ext cx="4495800" cy="646331"/>
          </a:xfrm>
          <a:prstGeom prst="rect">
            <a:avLst/>
          </a:prstGeom>
          <a:solidFill>
            <a:schemeClr val="bg1"/>
          </a:solidFill>
        </p:spPr>
        <p:txBody>
          <a:bodyPr wrap="square">
            <a:spAutoFit/>
          </a:bodyPr>
          <a:lstStyle/>
          <a:p>
            <a:r>
              <a:rPr lang="en-US" sz="1200" b="1" dirty="0" smtClean="0"/>
              <a:t>Aerial view of Vicente Guerrero Ave. and </a:t>
            </a:r>
            <a:r>
              <a:rPr lang="en-US" sz="1100" b="1" dirty="0" smtClean="0"/>
              <a:t>Tomas</a:t>
            </a:r>
            <a:r>
              <a:rPr lang="en-US" sz="1200" b="1" dirty="0" smtClean="0"/>
              <a:t> Fernandez Ave. intersection</a:t>
            </a:r>
          </a:p>
          <a:p>
            <a:r>
              <a:rPr lang="en-US" sz="1050" dirty="0" smtClean="0"/>
              <a:t>Source:  </a:t>
            </a:r>
            <a:r>
              <a:rPr lang="en-US" sz="1000" dirty="0" smtClean="0"/>
              <a:t>Google map</a:t>
            </a:r>
            <a:endParaRPr lang="en-US" sz="1050"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Methodology: Data Collection</a:t>
            </a:r>
            <a:endParaRPr lang="en-US" b="1" dirty="0"/>
          </a:p>
        </p:txBody>
      </p:sp>
      <p:sp>
        <p:nvSpPr>
          <p:cNvPr id="3" name="Slide Number Placeholder 2"/>
          <p:cNvSpPr>
            <a:spLocks noGrp="1"/>
          </p:cNvSpPr>
          <p:nvPr>
            <p:ph type="sldNum" sz="quarter" idx="12"/>
          </p:nvPr>
        </p:nvSpPr>
        <p:spPr/>
        <p:txBody>
          <a:bodyPr/>
          <a:lstStyle/>
          <a:p>
            <a:fld id="{6C578BCA-5D74-4678-BC84-7F30C5B0D214}" type="slidenum">
              <a:rPr lang="en-US" smtClean="0"/>
              <a:pPr/>
              <a:t>11</a:t>
            </a:fld>
            <a:endParaRPr lang="en-US"/>
          </a:p>
        </p:txBody>
      </p:sp>
      <p:pic>
        <p:nvPicPr>
          <p:cNvPr id="4" name="Picture 3"/>
          <p:cNvPicPr/>
          <p:nvPr/>
        </p:nvPicPr>
        <p:blipFill>
          <a:blip r:embed="rId2" cstate="print"/>
          <a:srcRect l="8309" t="11161" r="52758" b="5293"/>
          <a:stretch>
            <a:fillRect/>
          </a:stretch>
        </p:blipFill>
        <p:spPr bwMode="auto">
          <a:xfrm>
            <a:off x="3276600" y="685800"/>
            <a:ext cx="5486400" cy="5029200"/>
          </a:xfrm>
          <a:prstGeom prst="rect">
            <a:avLst/>
          </a:prstGeom>
          <a:noFill/>
          <a:ln w="9525">
            <a:noFill/>
            <a:miter lim="800000"/>
            <a:headEnd/>
            <a:tailEnd/>
          </a:ln>
        </p:spPr>
      </p:pic>
      <p:sp>
        <p:nvSpPr>
          <p:cNvPr id="5" name="Rectangle 4"/>
          <p:cNvSpPr/>
          <p:nvPr/>
        </p:nvSpPr>
        <p:spPr>
          <a:xfrm>
            <a:off x="3429000" y="5791200"/>
            <a:ext cx="5715000" cy="423193"/>
          </a:xfrm>
          <a:prstGeom prst="rect">
            <a:avLst/>
          </a:prstGeom>
          <a:solidFill>
            <a:schemeClr val="bg1"/>
          </a:solidFill>
        </p:spPr>
        <p:txBody>
          <a:bodyPr wrap="square">
            <a:spAutoFit/>
          </a:bodyPr>
          <a:lstStyle/>
          <a:p>
            <a:r>
              <a:rPr lang="en-US" sz="1100" b="1" dirty="0" smtClean="0"/>
              <a:t>Speed limit of streets in Ciudad Juarez</a:t>
            </a:r>
            <a:r>
              <a:rPr lang="en-US" sz="1100" dirty="0" smtClean="0"/>
              <a:t>.</a:t>
            </a:r>
          </a:p>
          <a:p>
            <a:r>
              <a:rPr lang="en-US" sz="1000" dirty="0" smtClean="0"/>
              <a:t>Source:  Traffic Control department, Municipality of Ciudad Juarez</a:t>
            </a:r>
            <a:endParaRPr lang="en-US" sz="1000" dirty="0"/>
          </a:p>
        </p:txBody>
      </p:sp>
      <p:sp>
        <p:nvSpPr>
          <p:cNvPr id="6" name="Text Placeholder 4"/>
          <p:cNvSpPr txBox="1">
            <a:spLocks/>
          </p:cNvSpPr>
          <p:nvPr/>
        </p:nvSpPr>
        <p:spPr>
          <a:xfrm>
            <a:off x="0" y="1524000"/>
            <a:ext cx="4040188" cy="639762"/>
          </a:xfrm>
          <a:prstGeom prst="rect">
            <a:avLst/>
          </a:prstGeom>
        </p:spPr>
        <p:txBody>
          <a:bodyPr/>
          <a:lstStyle/>
          <a:p>
            <a:pPr marL="342900" marR="0" lvl="0" indent="-342900" algn="l" defTabSz="914400" rtl="0" eaLnBrk="1" fontAlgn="base" latinLnBrk="0" hangingPunct="1">
              <a:lnSpc>
                <a:spcPct val="90000"/>
              </a:lnSpc>
              <a:spcBef>
                <a:spcPct val="40000"/>
              </a:spcBef>
              <a:spcAft>
                <a:spcPct val="20000"/>
              </a:spcAft>
              <a:buClr>
                <a:srgbClr val="0000CC"/>
              </a:buClr>
              <a:buSzTx/>
              <a:tabLst/>
              <a:defRPr/>
            </a:pPr>
            <a:r>
              <a:rPr kumimoji="0" lang="en-US" sz="2400" b="1" i="0" u="none" strike="noStrike" kern="0" cap="none" spc="0" normalizeH="0" baseline="0" noProof="0" dirty="0" smtClean="0">
                <a:ln>
                  <a:noFill/>
                </a:ln>
                <a:solidFill>
                  <a:schemeClr val="tx1"/>
                </a:solidFill>
                <a:effectLst/>
                <a:uLnTx/>
                <a:uFillTx/>
                <a:latin typeface="+mn-lt"/>
                <a:ea typeface="+mn-ea"/>
                <a:cs typeface="+mn-cs"/>
              </a:rPr>
              <a:t>Speed data</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
        <p:nvSpPr>
          <p:cNvPr id="7" name="Content Placeholder 5"/>
          <p:cNvSpPr txBox="1">
            <a:spLocks/>
          </p:cNvSpPr>
          <p:nvPr/>
        </p:nvSpPr>
        <p:spPr>
          <a:xfrm>
            <a:off x="0" y="2174875"/>
            <a:ext cx="3276600" cy="3951288"/>
          </a:xfrm>
          <a:prstGeom prst="rect">
            <a:avLst/>
          </a:prstGeom>
        </p:spPr>
        <p:txBody>
          <a:bodyPr/>
          <a:lstStyle/>
          <a:p>
            <a:pPr marL="342900" lvl="0" indent="-342900">
              <a:lnSpc>
                <a:spcPct val="90000"/>
              </a:lnSpc>
              <a:spcBef>
                <a:spcPct val="40000"/>
              </a:spcBef>
              <a:spcAft>
                <a:spcPct val="20000"/>
              </a:spcAft>
              <a:buClr>
                <a:srgbClr val="0000CC"/>
              </a:buClr>
              <a:buFont typeface="Wingdings" pitchFamily="2" charset="2"/>
              <a:buChar char="§"/>
            </a:pPr>
            <a:r>
              <a:rPr lang="en-US" sz="1500" dirty="0" smtClean="0"/>
              <a:t>Range in the network is 80km/h (~50mph) to     15km/h (~9mph)</a:t>
            </a:r>
          </a:p>
          <a:p>
            <a:pPr marL="342900" lvl="0" indent="-342900">
              <a:lnSpc>
                <a:spcPct val="90000"/>
              </a:lnSpc>
              <a:spcBef>
                <a:spcPct val="40000"/>
              </a:spcBef>
              <a:spcAft>
                <a:spcPct val="20000"/>
              </a:spcAft>
              <a:buClr>
                <a:srgbClr val="0000CC"/>
              </a:buClr>
              <a:buFont typeface="Wingdings" pitchFamily="2" charset="2"/>
              <a:buChar char="§"/>
            </a:pPr>
            <a:r>
              <a:rPr lang="en-US" sz="1500" dirty="0" smtClean="0"/>
              <a:t>School zones: 15km/h (~9mph)</a:t>
            </a:r>
          </a:p>
          <a:p>
            <a:pPr marL="342900" lvl="0" indent="-342900">
              <a:lnSpc>
                <a:spcPct val="90000"/>
              </a:lnSpc>
              <a:spcBef>
                <a:spcPct val="40000"/>
              </a:spcBef>
              <a:spcAft>
                <a:spcPct val="20000"/>
              </a:spcAft>
              <a:buClr>
                <a:srgbClr val="0000CC"/>
              </a:buClr>
              <a:buFont typeface="Wingdings" pitchFamily="2" charset="2"/>
              <a:buChar char="§"/>
            </a:pPr>
            <a:r>
              <a:rPr lang="en-US" sz="1500" dirty="0" smtClean="0"/>
              <a:t>Downtown: 30km/h (~19mph)</a:t>
            </a:r>
          </a:p>
          <a:p>
            <a:pPr marL="342900" lvl="0" indent="-342900">
              <a:lnSpc>
                <a:spcPct val="90000"/>
              </a:lnSpc>
              <a:spcBef>
                <a:spcPct val="40000"/>
              </a:spcBef>
              <a:spcAft>
                <a:spcPct val="20000"/>
              </a:spcAft>
              <a:buClr>
                <a:srgbClr val="0000CC"/>
              </a:buClr>
              <a:buFont typeface="Wingdings" pitchFamily="2" charset="2"/>
              <a:buChar char="§"/>
            </a:pPr>
            <a:r>
              <a:rPr lang="en-US" sz="1500" dirty="0" smtClean="0"/>
              <a:t>Local or residential streets: 40km/h (~25mph)</a:t>
            </a:r>
          </a:p>
          <a:p>
            <a:pPr marL="342900" lvl="0" indent="-342900">
              <a:lnSpc>
                <a:spcPct val="90000"/>
              </a:lnSpc>
              <a:spcBef>
                <a:spcPct val="40000"/>
              </a:spcBef>
              <a:spcAft>
                <a:spcPct val="20000"/>
              </a:spcAft>
              <a:buClr>
                <a:srgbClr val="0000CC"/>
              </a:buClr>
              <a:buFont typeface="Wingdings" pitchFamily="2" charset="2"/>
              <a:buChar char="§"/>
            </a:pPr>
            <a:r>
              <a:rPr lang="en-US" sz="1500" dirty="0" smtClean="0"/>
              <a:t>Collector streets have 50km/h (~31mph)</a:t>
            </a:r>
          </a:p>
          <a:p>
            <a:pPr marL="342900" lvl="0" indent="-342900">
              <a:lnSpc>
                <a:spcPct val="90000"/>
              </a:lnSpc>
              <a:spcBef>
                <a:spcPct val="40000"/>
              </a:spcBef>
              <a:spcAft>
                <a:spcPct val="20000"/>
              </a:spcAft>
              <a:buClr>
                <a:srgbClr val="0000CC"/>
              </a:buClr>
              <a:buFont typeface="Wingdings" pitchFamily="2" charset="2"/>
              <a:buChar char="§"/>
            </a:pPr>
            <a:r>
              <a:rPr lang="en-US" sz="1500" dirty="0" smtClean="0"/>
              <a:t>Main streets or avenues have 65km/h (~40mph)</a:t>
            </a:r>
          </a:p>
          <a:p>
            <a:pPr marL="342900" lvl="0" indent="-342900">
              <a:lnSpc>
                <a:spcPct val="90000"/>
              </a:lnSpc>
              <a:spcBef>
                <a:spcPct val="40000"/>
              </a:spcBef>
              <a:spcAft>
                <a:spcPct val="20000"/>
              </a:spcAft>
              <a:buClr>
                <a:srgbClr val="0000CC"/>
              </a:buClr>
              <a:buFont typeface="Wingdings" pitchFamily="2" charset="2"/>
              <a:buChar char="§"/>
            </a:pPr>
            <a:r>
              <a:rPr lang="en-US" sz="1500" dirty="0" smtClean="0"/>
              <a:t>Independence  freeway and </a:t>
            </a:r>
            <a:r>
              <a:rPr lang="en-US" sz="1500" dirty="0" err="1" smtClean="0"/>
              <a:t>Avenida</a:t>
            </a:r>
            <a:r>
              <a:rPr lang="en-US" sz="1500" dirty="0" smtClean="0"/>
              <a:t> de </a:t>
            </a:r>
            <a:r>
              <a:rPr lang="en-US" sz="1500" dirty="0" err="1" smtClean="0"/>
              <a:t>las</a:t>
            </a:r>
            <a:r>
              <a:rPr lang="en-US" sz="1500" dirty="0" smtClean="0"/>
              <a:t> Torres have 70km/h (~44mph)</a:t>
            </a:r>
          </a:p>
          <a:p>
            <a:pPr marL="342900" lvl="0" indent="-342900">
              <a:lnSpc>
                <a:spcPct val="90000"/>
              </a:lnSpc>
              <a:spcBef>
                <a:spcPct val="40000"/>
              </a:spcBef>
              <a:spcAft>
                <a:spcPct val="20000"/>
              </a:spcAft>
              <a:buClr>
                <a:srgbClr val="0000CC"/>
              </a:buClr>
              <a:buFont typeface="Wingdings" pitchFamily="2" charset="2"/>
              <a:buChar char="§"/>
            </a:pPr>
            <a:r>
              <a:rPr lang="en-US" sz="1500" dirty="0" smtClean="0"/>
              <a:t>Border and Camino Real freeways: 80km/h (~50mph)</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Methodology: Data Collection</a:t>
            </a:r>
            <a:endParaRPr lang="en-US" b="1" dirty="0"/>
          </a:p>
        </p:txBody>
      </p:sp>
      <p:sp>
        <p:nvSpPr>
          <p:cNvPr id="5" name="Text Placeholder 4"/>
          <p:cNvSpPr>
            <a:spLocks noGrp="1"/>
          </p:cNvSpPr>
          <p:nvPr>
            <p:ph type="body" idx="1"/>
          </p:nvPr>
        </p:nvSpPr>
        <p:spPr>
          <a:xfrm>
            <a:off x="457200" y="1535113"/>
            <a:ext cx="4038600" cy="639762"/>
          </a:xfrm>
        </p:spPr>
        <p:txBody>
          <a:bodyPr/>
          <a:lstStyle/>
          <a:p>
            <a:r>
              <a:rPr lang="en-US" dirty="0" smtClean="0"/>
              <a:t>Traffic Signals</a:t>
            </a:r>
          </a:p>
        </p:txBody>
      </p:sp>
      <p:sp>
        <p:nvSpPr>
          <p:cNvPr id="6" name="Content Placeholder 5"/>
          <p:cNvSpPr>
            <a:spLocks noGrp="1"/>
          </p:cNvSpPr>
          <p:nvPr>
            <p:ph sz="half" idx="2"/>
          </p:nvPr>
        </p:nvSpPr>
        <p:spPr>
          <a:xfrm>
            <a:off x="457200" y="2174875"/>
            <a:ext cx="3275312" cy="3951288"/>
          </a:xfrm>
        </p:spPr>
        <p:txBody>
          <a:bodyPr/>
          <a:lstStyle/>
          <a:p>
            <a:r>
              <a:rPr lang="en-US" sz="1600" dirty="0" smtClean="0"/>
              <a:t>The data on signal timing of traffic lights were obtained from the traffic control office.  </a:t>
            </a:r>
          </a:p>
          <a:p>
            <a:r>
              <a:rPr lang="en-US" sz="1600" dirty="0" smtClean="0"/>
              <a:t>204 pre-timed traffic lights (238 total in the city)</a:t>
            </a:r>
          </a:p>
        </p:txBody>
      </p:sp>
      <p:sp>
        <p:nvSpPr>
          <p:cNvPr id="3" name="Slide Number Placeholder 2"/>
          <p:cNvSpPr>
            <a:spLocks noGrp="1"/>
          </p:cNvSpPr>
          <p:nvPr>
            <p:ph type="sldNum" sz="quarter" idx="12"/>
          </p:nvPr>
        </p:nvSpPr>
        <p:spPr/>
        <p:txBody>
          <a:bodyPr/>
          <a:lstStyle/>
          <a:p>
            <a:fld id="{6C578BCA-5D74-4678-BC84-7F30C5B0D214}" type="slidenum">
              <a:rPr lang="en-US" smtClean="0"/>
              <a:pPr/>
              <a:t>12</a:t>
            </a:fld>
            <a:endParaRPr lang="en-US"/>
          </a:p>
        </p:txBody>
      </p:sp>
      <p:pic>
        <p:nvPicPr>
          <p:cNvPr id="1026" name="Picture 2"/>
          <p:cNvPicPr>
            <a:picLocks noChangeAspect="1" noChangeArrowheads="1"/>
          </p:cNvPicPr>
          <p:nvPr/>
        </p:nvPicPr>
        <p:blipFill>
          <a:blip r:embed="rId2" cstate="print"/>
          <a:srcRect l="52812" t="10938" r="9261" b="17969"/>
          <a:stretch>
            <a:fillRect/>
          </a:stretch>
        </p:blipFill>
        <p:spPr bwMode="auto">
          <a:xfrm>
            <a:off x="4495800" y="2514600"/>
            <a:ext cx="4471598" cy="33528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55000" t="14844" r="1563" b="28688"/>
          <a:stretch>
            <a:fillRect/>
          </a:stretch>
        </p:blipFill>
        <p:spPr bwMode="auto">
          <a:xfrm>
            <a:off x="533400" y="3886200"/>
            <a:ext cx="3810000" cy="1981200"/>
          </a:xfrm>
          <a:prstGeom prst="rect">
            <a:avLst/>
          </a:prstGeom>
          <a:noFill/>
          <a:ln w="9525">
            <a:noFill/>
            <a:miter lim="800000"/>
            <a:headEnd/>
            <a:tailEnd/>
          </a:ln>
        </p:spPr>
      </p:pic>
      <p:sp>
        <p:nvSpPr>
          <p:cNvPr id="8" name="Rectangle 7"/>
          <p:cNvSpPr/>
          <p:nvPr/>
        </p:nvSpPr>
        <p:spPr>
          <a:xfrm>
            <a:off x="4495800" y="5943600"/>
            <a:ext cx="4648200" cy="261610"/>
          </a:xfrm>
          <a:prstGeom prst="rect">
            <a:avLst/>
          </a:prstGeom>
        </p:spPr>
        <p:txBody>
          <a:bodyPr wrap="square">
            <a:spAutoFit/>
          </a:bodyPr>
          <a:lstStyle/>
          <a:p>
            <a:r>
              <a:rPr lang="en-US" sz="1100" b="1" dirty="0" smtClean="0"/>
              <a:t>Snapshot of the network modeled with traffic lights intersections</a:t>
            </a:r>
            <a:endParaRPr lang="en-US" sz="1000" dirty="0"/>
          </a:p>
        </p:txBody>
      </p:sp>
      <p:sp>
        <p:nvSpPr>
          <p:cNvPr id="9" name="Rectangle 8"/>
          <p:cNvSpPr/>
          <p:nvPr/>
        </p:nvSpPr>
        <p:spPr>
          <a:xfrm>
            <a:off x="609600" y="5943600"/>
            <a:ext cx="2743200" cy="261610"/>
          </a:xfrm>
          <a:prstGeom prst="rect">
            <a:avLst/>
          </a:prstGeom>
        </p:spPr>
        <p:txBody>
          <a:bodyPr wrap="square">
            <a:spAutoFit/>
          </a:bodyPr>
          <a:lstStyle/>
          <a:p>
            <a:r>
              <a:rPr lang="en-US" sz="1100" b="1" dirty="0" smtClean="0"/>
              <a:t>Snapshot of traffic light modeled .</a:t>
            </a:r>
            <a:endParaRPr lang="en-US" sz="1100" b="1"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Methodology: Data Collection</a:t>
            </a:r>
            <a:endParaRPr lang="en-US" b="1" dirty="0"/>
          </a:p>
        </p:txBody>
      </p:sp>
      <p:sp>
        <p:nvSpPr>
          <p:cNvPr id="5" name="Text Placeholder 4"/>
          <p:cNvSpPr>
            <a:spLocks noGrp="1"/>
          </p:cNvSpPr>
          <p:nvPr>
            <p:ph type="body" idx="1"/>
          </p:nvPr>
        </p:nvSpPr>
        <p:spPr/>
        <p:txBody>
          <a:bodyPr/>
          <a:lstStyle/>
          <a:p>
            <a:r>
              <a:rPr lang="en-US" dirty="0" smtClean="0"/>
              <a:t>Traffic volumes</a:t>
            </a:r>
            <a:endParaRPr lang="en-US" dirty="0"/>
          </a:p>
        </p:txBody>
      </p:sp>
      <p:sp>
        <p:nvSpPr>
          <p:cNvPr id="6" name="Content Placeholder 5"/>
          <p:cNvSpPr>
            <a:spLocks noGrp="1"/>
          </p:cNvSpPr>
          <p:nvPr>
            <p:ph sz="half" idx="2"/>
          </p:nvPr>
        </p:nvSpPr>
        <p:spPr>
          <a:xfrm>
            <a:off x="457200" y="2174875"/>
            <a:ext cx="3276600" cy="3951288"/>
          </a:xfrm>
        </p:spPr>
        <p:txBody>
          <a:bodyPr/>
          <a:lstStyle/>
          <a:p>
            <a:r>
              <a:rPr lang="en-US" sz="1600" dirty="0" smtClean="0"/>
              <a:t>19 turning movement data collections </a:t>
            </a:r>
          </a:p>
          <a:p>
            <a:r>
              <a:rPr lang="en-US" sz="1600" dirty="0" smtClean="0"/>
              <a:t>Intersection locations with trucks routes from </a:t>
            </a:r>
            <a:r>
              <a:rPr lang="en-US" sz="1600" dirty="0" err="1" smtClean="0"/>
              <a:t>maquiladoras</a:t>
            </a:r>
            <a:r>
              <a:rPr lang="en-US" sz="1600" dirty="0" smtClean="0"/>
              <a:t> and ports of entry with access to trucks.</a:t>
            </a:r>
          </a:p>
          <a:p>
            <a:r>
              <a:rPr lang="en-US" sz="1600" dirty="0" smtClean="0"/>
              <a:t>Obtained during typical days in the morning peak-hour (7:00-8:00). </a:t>
            </a:r>
          </a:p>
          <a:p>
            <a:r>
              <a:rPr lang="en-US" sz="1600" dirty="0" smtClean="0"/>
              <a:t>Classification of vehicles including the categories of cars, buses, trucks.</a:t>
            </a:r>
            <a:endParaRPr lang="en-US" sz="1600" dirty="0"/>
          </a:p>
        </p:txBody>
      </p:sp>
      <p:sp>
        <p:nvSpPr>
          <p:cNvPr id="3" name="Slide Number Placeholder 2"/>
          <p:cNvSpPr>
            <a:spLocks noGrp="1"/>
          </p:cNvSpPr>
          <p:nvPr>
            <p:ph type="sldNum" sz="quarter" idx="12"/>
          </p:nvPr>
        </p:nvSpPr>
        <p:spPr/>
        <p:txBody>
          <a:bodyPr/>
          <a:lstStyle/>
          <a:p>
            <a:fld id="{6C578BCA-5D74-4678-BC84-7F30C5B0D214}" type="slidenum">
              <a:rPr lang="en-US" smtClean="0"/>
              <a:pPr/>
              <a:t>13</a:t>
            </a:fld>
            <a:endParaRPr lang="en-US"/>
          </a:p>
        </p:txBody>
      </p:sp>
      <p:pic>
        <p:nvPicPr>
          <p:cNvPr id="4" name="Picture 3"/>
          <p:cNvPicPr/>
          <p:nvPr/>
        </p:nvPicPr>
        <p:blipFill>
          <a:blip r:embed="rId2" cstate="print"/>
          <a:srcRect l="6266" t="11282" r="51210" b="11430"/>
          <a:stretch>
            <a:fillRect/>
          </a:stretch>
        </p:blipFill>
        <p:spPr bwMode="auto">
          <a:xfrm>
            <a:off x="3733800" y="1676400"/>
            <a:ext cx="5257800" cy="4038600"/>
          </a:xfrm>
          <a:prstGeom prst="rect">
            <a:avLst/>
          </a:prstGeom>
          <a:noFill/>
          <a:ln w="9525">
            <a:noFill/>
            <a:miter lim="800000"/>
            <a:headEnd/>
            <a:tailEnd/>
          </a:ln>
        </p:spPr>
      </p:pic>
      <p:sp>
        <p:nvSpPr>
          <p:cNvPr id="7" name="Rectangle 6"/>
          <p:cNvSpPr/>
          <p:nvPr/>
        </p:nvSpPr>
        <p:spPr>
          <a:xfrm>
            <a:off x="3962400" y="5791200"/>
            <a:ext cx="4075155" cy="415498"/>
          </a:xfrm>
          <a:prstGeom prst="rect">
            <a:avLst/>
          </a:prstGeom>
        </p:spPr>
        <p:txBody>
          <a:bodyPr wrap="none">
            <a:spAutoFit/>
          </a:bodyPr>
          <a:lstStyle/>
          <a:p>
            <a:r>
              <a:rPr lang="en-US" sz="1100" b="1" dirty="0" smtClean="0"/>
              <a:t>Intersection Movement Count Locations in Ciudad Juarez</a:t>
            </a:r>
            <a:r>
              <a:rPr lang="en-US" sz="1050" b="1" dirty="0" smtClean="0"/>
              <a:t>.</a:t>
            </a:r>
          </a:p>
          <a:p>
            <a:r>
              <a:rPr lang="en-US" sz="1000" dirty="0" smtClean="0"/>
              <a:t>Source:  Google Maps</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Methodology: Data Collection</a:t>
            </a:r>
            <a:endParaRPr lang="en-US" b="1" dirty="0"/>
          </a:p>
        </p:txBody>
      </p:sp>
      <p:sp>
        <p:nvSpPr>
          <p:cNvPr id="5" name="Text Placeholder 4"/>
          <p:cNvSpPr>
            <a:spLocks noGrp="1"/>
          </p:cNvSpPr>
          <p:nvPr>
            <p:ph type="body" idx="1"/>
          </p:nvPr>
        </p:nvSpPr>
        <p:spPr/>
        <p:txBody>
          <a:bodyPr/>
          <a:lstStyle/>
          <a:p>
            <a:r>
              <a:rPr lang="en-US" dirty="0" smtClean="0"/>
              <a:t>Traffic volumes</a:t>
            </a:r>
            <a:endParaRPr lang="en-US" dirty="0"/>
          </a:p>
        </p:txBody>
      </p:sp>
      <p:sp>
        <p:nvSpPr>
          <p:cNvPr id="6" name="Content Placeholder 5"/>
          <p:cNvSpPr>
            <a:spLocks noGrp="1"/>
          </p:cNvSpPr>
          <p:nvPr>
            <p:ph sz="half" idx="2"/>
          </p:nvPr>
        </p:nvSpPr>
        <p:spPr>
          <a:xfrm>
            <a:off x="457200" y="2174875"/>
            <a:ext cx="3276600" cy="3951288"/>
          </a:xfrm>
        </p:spPr>
        <p:txBody>
          <a:bodyPr/>
          <a:lstStyle/>
          <a:p>
            <a:r>
              <a:rPr lang="en-US" sz="1600" dirty="0" smtClean="0"/>
              <a:t>Traffic counters data base provided by IMIP (Ciudad Juarez MPO).</a:t>
            </a:r>
          </a:p>
          <a:p>
            <a:r>
              <a:rPr lang="en-US" sz="1600" dirty="0" smtClean="0"/>
              <a:t>This data was used in links where trucks are not allowed to travel such as downtown and minor streets. </a:t>
            </a:r>
          </a:p>
          <a:p>
            <a:r>
              <a:rPr lang="en-US" sz="1600" dirty="0" smtClean="0"/>
              <a:t>Traffic from BOTA and Ysleta ports of entry were obtained from field studies.  </a:t>
            </a:r>
          </a:p>
          <a:p>
            <a:endParaRPr lang="en-US" sz="1600" dirty="0"/>
          </a:p>
        </p:txBody>
      </p:sp>
      <p:sp>
        <p:nvSpPr>
          <p:cNvPr id="3" name="Slide Number Placeholder 2"/>
          <p:cNvSpPr>
            <a:spLocks noGrp="1"/>
          </p:cNvSpPr>
          <p:nvPr>
            <p:ph type="sldNum" sz="quarter" idx="12"/>
          </p:nvPr>
        </p:nvSpPr>
        <p:spPr/>
        <p:txBody>
          <a:bodyPr/>
          <a:lstStyle/>
          <a:p>
            <a:fld id="{6C578BCA-5D74-4678-BC84-7F30C5B0D214}" type="slidenum">
              <a:rPr lang="en-US" smtClean="0"/>
              <a:pPr/>
              <a:t>14</a:t>
            </a:fld>
            <a:endParaRPr lang="en-US"/>
          </a:p>
        </p:txBody>
      </p:sp>
      <p:pic>
        <p:nvPicPr>
          <p:cNvPr id="7" name="Picture 6"/>
          <p:cNvPicPr/>
          <p:nvPr/>
        </p:nvPicPr>
        <p:blipFill>
          <a:blip r:embed="rId2" cstate="print"/>
          <a:srcRect l="7833" t="10087" r="56748" b="8036"/>
          <a:stretch>
            <a:fillRect/>
          </a:stretch>
        </p:blipFill>
        <p:spPr bwMode="auto">
          <a:xfrm>
            <a:off x="4572000" y="1447800"/>
            <a:ext cx="4191000" cy="4495800"/>
          </a:xfrm>
          <a:prstGeom prst="rect">
            <a:avLst/>
          </a:prstGeom>
          <a:noFill/>
          <a:ln w="9525">
            <a:noFill/>
            <a:miter lim="800000"/>
            <a:headEnd/>
            <a:tailEnd/>
          </a:ln>
        </p:spPr>
      </p:pic>
      <p:sp>
        <p:nvSpPr>
          <p:cNvPr id="8" name="Rectangle 7"/>
          <p:cNvSpPr/>
          <p:nvPr/>
        </p:nvSpPr>
        <p:spPr>
          <a:xfrm>
            <a:off x="4572000" y="5943600"/>
            <a:ext cx="4572000" cy="430887"/>
          </a:xfrm>
          <a:prstGeom prst="rect">
            <a:avLst/>
          </a:prstGeom>
        </p:spPr>
        <p:txBody>
          <a:bodyPr>
            <a:spAutoFit/>
          </a:bodyPr>
          <a:lstStyle/>
          <a:p>
            <a:r>
              <a:rPr lang="en-US" sz="1100" b="1" dirty="0" smtClean="0"/>
              <a:t>Traffic Count Locations in Ciudad Juarez network</a:t>
            </a:r>
          </a:p>
          <a:p>
            <a:r>
              <a:rPr lang="en-US" sz="1000" dirty="0" smtClean="0"/>
              <a:t>Source: IMIP</a:t>
            </a:r>
            <a:endParaRPr lang="en-US" sz="10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Methodology: Modeling</a:t>
            </a:r>
            <a:endParaRPr lang="en-US" b="1" dirty="0"/>
          </a:p>
        </p:txBody>
      </p:sp>
      <p:sp>
        <p:nvSpPr>
          <p:cNvPr id="3" name="Slide Number Placeholder 2"/>
          <p:cNvSpPr>
            <a:spLocks noGrp="1"/>
          </p:cNvSpPr>
          <p:nvPr>
            <p:ph type="sldNum" sz="quarter" idx="12"/>
          </p:nvPr>
        </p:nvSpPr>
        <p:spPr/>
        <p:txBody>
          <a:bodyPr/>
          <a:lstStyle/>
          <a:p>
            <a:fld id="{6C578BCA-5D74-4678-BC84-7F30C5B0D214}" type="slidenum">
              <a:rPr lang="en-US" smtClean="0"/>
              <a:pPr/>
              <a:t>15</a:t>
            </a:fld>
            <a:endParaRPr lang="en-US"/>
          </a:p>
        </p:txBody>
      </p:sp>
      <p:pic>
        <p:nvPicPr>
          <p:cNvPr id="4" name="Picture 3"/>
          <p:cNvPicPr/>
          <p:nvPr/>
        </p:nvPicPr>
        <p:blipFill>
          <a:blip r:embed="rId2" cstate="print"/>
          <a:srcRect l="63815" t="10800" r="12534" b="15200"/>
          <a:stretch>
            <a:fillRect/>
          </a:stretch>
        </p:blipFill>
        <p:spPr bwMode="auto">
          <a:xfrm>
            <a:off x="4343400" y="228600"/>
            <a:ext cx="4800600" cy="6019800"/>
          </a:xfrm>
          <a:prstGeom prst="rect">
            <a:avLst/>
          </a:prstGeom>
          <a:noFill/>
          <a:ln w="9525">
            <a:noFill/>
            <a:miter lim="800000"/>
            <a:headEnd/>
            <a:tailEnd/>
          </a:ln>
        </p:spPr>
      </p:pic>
      <p:sp>
        <p:nvSpPr>
          <p:cNvPr id="5" name="Content Placeholder 5"/>
          <p:cNvSpPr txBox="1">
            <a:spLocks/>
          </p:cNvSpPr>
          <p:nvPr/>
        </p:nvSpPr>
        <p:spPr>
          <a:xfrm>
            <a:off x="457200" y="1219200"/>
            <a:ext cx="4191000" cy="5029200"/>
          </a:xfrm>
          <a:prstGeom prst="rect">
            <a:avLst/>
          </a:prstGeom>
        </p:spPr>
        <p:txBody>
          <a:bodyPr/>
          <a:lstStyle/>
          <a:p>
            <a:pPr marL="342900" lvl="0" indent="-342900">
              <a:lnSpc>
                <a:spcPct val="90000"/>
              </a:lnSpc>
              <a:spcBef>
                <a:spcPct val="40000"/>
              </a:spcBef>
              <a:spcAft>
                <a:spcPct val="20000"/>
              </a:spcAft>
              <a:buClr>
                <a:srgbClr val="0000CC"/>
              </a:buClr>
            </a:pPr>
            <a:r>
              <a:rPr lang="en-US" sz="2400" b="1" dirty="0" smtClean="0">
                <a:latin typeface="Trebuchet MS" pitchFamily="34" charset="0"/>
                <a:cs typeface="Arial" pitchFamily="34" charset="0"/>
              </a:rPr>
              <a:t>Coding the street network</a:t>
            </a:r>
          </a:p>
          <a:p>
            <a:pPr marL="800100" lvl="1" indent="-342900">
              <a:lnSpc>
                <a:spcPct val="90000"/>
              </a:lnSpc>
              <a:spcBef>
                <a:spcPct val="40000"/>
              </a:spcBef>
              <a:spcAft>
                <a:spcPct val="20000"/>
              </a:spcAft>
              <a:buClr>
                <a:srgbClr val="0000CC"/>
              </a:buClr>
              <a:buFont typeface="Wingdings" pitchFamily="2" charset="2"/>
              <a:buChar char="§"/>
            </a:pPr>
            <a:r>
              <a:rPr lang="en-US" sz="1600" dirty="0" smtClean="0">
                <a:latin typeface="Arial" pitchFamily="34" charset="0"/>
                <a:cs typeface="Arial" pitchFamily="34" charset="0"/>
              </a:rPr>
              <a:t>Traffic lights and signal timings  other traffic control locations  </a:t>
            </a:r>
          </a:p>
          <a:p>
            <a:pPr marL="800100" lvl="1" indent="-342900">
              <a:lnSpc>
                <a:spcPct val="90000"/>
              </a:lnSpc>
              <a:spcBef>
                <a:spcPct val="40000"/>
              </a:spcBef>
              <a:spcAft>
                <a:spcPct val="20000"/>
              </a:spcAft>
              <a:buClr>
                <a:srgbClr val="0000CC"/>
              </a:buClr>
              <a:buFont typeface="Wingdings" pitchFamily="2" charset="2"/>
              <a:buChar char="§"/>
            </a:pPr>
            <a:r>
              <a:rPr lang="en-US" sz="1600" dirty="0" smtClean="0">
                <a:latin typeface="Arial" pitchFamily="34" charset="0"/>
                <a:cs typeface="Arial" pitchFamily="34" charset="0"/>
              </a:rPr>
              <a:t>Turning movement of each lane of intersections</a:t>
            </a:r>
          </a:p>
          <a:p>
            <a:pPr marL="800100" lvl="1" indent="-342900">
              <a:lnSpc>
                <a:spcPct val="90000"/>
              </a:lnSpc>
              <a:spcBef>
                <a:spcPct val="40000"/>
              </a:spcBef>
              <a:spcAft>
                <a:spcPct val="20000"/>
              </a:spcAft>
              <a:buClr>
                <a:srgbClr val="0000CC"/>
              </a:buClr>
              <a:buFont typeface="Wingdings" pitchFamily="2" charset="2"/>
              <a:buChar char="§"/>
            </a:pPr>
            <a:r>
              <a:rPr lang="en-US" sz="1600" dirty="0" smtClean="0">
                <a:latin typeface="Arial" pitchFamily="34" charset="0"/>
                <a:cs typeface="Arial" pitchFamily="34" charset="0"/>
              </a:rPr>
              <a:t>Roundabouts</a:t>
            </a:r>
          </a:p>
          <a:p>
            <a:pPr marL="800100" lvl="1" indent="-342900">
              <a:lnSpc>
                <a:spcPct val="90000"/>
              </a:lnSpc>
              <a:spcBef>
                <a:spcPct val="40000"/>
              </a:spcBef>
              <a:spcAft>
                <a:spcPct val="20000"/>
              </a:spcAft>
              <a:buClr>
                <a:srgbClr val="0000CC"/>
              </a:buClr>
              <a:buFont typeface="Wingdings" pitchFamily="2" charset="2"/>
              <a:buChar char="§"/>
            </a:pPr>
            <a:r>
              <a:rPr lang="en-US" sz="1600" dirty="0" smtClean="0">
                <a:latin typeface="Arial" pitchFamily="34" charset="0"/>
                <a:cs typeface="Arial" pitchFamily="34" charset="0"/>
              </a:rPr>
              <a:t>Traffic restrictions on certain vehicle types</a:t>
            </a:r>
          </a:p>
          <a:p>
            <a:pPr marL="801688" indent="-339725">
              <a:lnSpc>
                <a:spcPct val="90000"/>
              </a:lnSpc>
              <a:spcBef>
                <a:spcPct val="40000"/>
              </a:spcBef>
              <a:spcAft>
                <a:spcPct val="20000"/>
              </a:spcAft>
              <a:buClr>
                <a:srgbClr val="0000CC"/>
              </a:buClr>
              <a:buFont typeface="Wingdings" pitchFamily="2" charset="2"/>
              <a:buChar char="§"/>
            </a:pPr>
            <a:r>
              <a:rPr lang="en-US" sz="1600" dirty="0" smtClean="0">
                <a:latin typeface="Arial" pitchFamily="34" charset="0"/>
                <a:cs typeface="Arial" pitchFamily="34" charset="0"/>
              </a:rPr>
              <a:t>5,513 links </a:t>
            </a:r>
          </a:p>
          <a:p>
            <a:pPr marL="801688" lvl="0" indent="-339725">
              <a:lnSpc>
                <a:spcPct val="90000"/>
              </a:lnSpc>
              <a:spcBef>
                <a:spcPct val="40000"/>
              </a:spcBef>
              <a:spcAft>
                <a:spcPct val="20000"/>
              </a:spcAft>
              <a:buClr>
                <a:srgbClr val="0000CC"/>
              </a:buClr>
              <a:buFont typeface="Wingdings" pitchFamily="2" charset="2"/>
              <a:buChar char="§"/>
            </a:pPr>
            <a:r>
              <a:rPr lang="en-US" sz="1600" dirty="0" smtClean="0">
                <a:latin typeface="Arial" pitchFamily="34" charset="0"/>
                <a:cs typeface="Arial" pitchFamily="34" charset="0"/>
              </a:rPr>
              <a:t>Total distance of 560miles</a:t>
            </a:r>
          </a:p>
          <a:p>
            <a:pPr marL="801688" lvl="0" indent="-339725">
              <a:lnSpc>
                <a:spcPct val="90000"/>
              </a:lnSpc>
              <a:spcBef>
                <a:spcPct val="40000"/>
              </a:spcBef>
              <a:spcAft>
                <a:spcPct val="20000"/>
              </a:spcAft>
              <a:buClr>
                <a:srgbClr val="0000CC"/>
              </a:buClr>
              <a:buFont typeface="Wingdings" pitchFamily="2" charset="2"/>
              <a:buChar char="§"/>
            </a:pPr>
            <a:r>
              <a:rPr kumimoji="0" lang="en-US" sz="1600" b="0" i="0" u="none" strike="noStrike" kern="0" cap="none" spc="0" normalizeH="0" baseline="0" noProof="0" dirty="0" smtClean="0">
                <a:ln>
                  <a:noFill/>
                </a:ln>
                <a:solidFill>
                  <a:schemeClr val="tx1"/>
                </a:solidFill>
                <a:effectLst/>
                <a:uLnTx/>
                <a:uFillTx/>
                <a:latin typeface="Arial" pitchFamily="34" charset="0"/>
                <a:cs typeface="Arial" pitchFamily="34" charset="0"/>
              </a:rPr>
              <a:t>204 traffic signals</a:t>
            </a:r>
          </a:p>
        </p:txBody>
      </p:sp>
      <p:sp>
        <p:nvSpPr>
          <p:cNvPr id="8" name="Rectangle 7"/>
          <p:cNvSpPr/>
          <p:nvPr/>
        </p:nvSpPr>
        <p:spPr>
          <a:xfrm>
            <a:off x="4572000" y="6096000"/>
            <a:ext cx="4572000" cy="261610"/>
          </a:xfrm>
          <a:prstGeom prst="rect">
            <a:avLst/>
          </a:prstGeom>
        </p:spPr>
        <p:txBody>
          <a:bodyPr>
            <a:spAutoFit/>
          </a:bodyPr>
          <a:lstStyle/>
          <a:p>
            <a:r>
              <a:rPr lang="en-US" sz="1100" b="1" dirty="0" smtClean="0"/>
              <a:t>Snapshot of Ciudad Juarez Roadway Network in Paramics.</a:t>
            </a:r>
            <a:endParaRPr lang="en-US" sz="1100" b="1"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Methodology: Modeling</a:t>
            </a:r>
            <a:endParaRPr lang="en-US" b="1" dirty="0"/>
          </a:p>
        </p:txBody>
      </p:sp>
      <p:sp>
        <p:nvSpPr>
          <p:cNvPr id="3" name="Slide Number Placeholder 2"/>
          <p:cNvSpPr>
            <a:spLocks noGrp="1"/>
          </p:cNvSpPr>
          <p:nvPr>
            <p:ph type="sldNum" sz="quarter" idx="12"/>
          </p:nvPr>
        </p:nvSpPr>
        <p:spPr/>
        <p:txBody>
          <a:bodyPr/>
          <a:lstStyle/>
          <a:p>
            <a:fld id="{6C578BCA-5D74-4678-BC84-7F30C5B0D214}" type="slidenum">
              <a:rPr lang="en-US" smtClean="0"/>
              <a:pPr/>
              <a:t>16</a:t>
            </a:fld>
            <a:endParaRPr lang="en-US"/>
          </a:p>
        </p:txBody>
      </p:sp>
      <p:pic>
        <p:nvPicPr>
          <p:cNvPr id="4" name="Picture 3"/>
          <p:cNvPicPr/>
          <p:nvPr/>
        </p:nvPicPr>
        <p:blipFill>
          <a:blip r:embed="rId2" cstate="print"/>
          <a:srcRect l="63815" t="10800" r="12534" b="15200"/>
          <a:stretch>
            <a:fillRect/>
          </a:stretch>
        </p:blipFill>
        <p:spPr bwMode="auto">
          <a:xfrm>
            <a:off x="4343400" y="228600"/>
            <a:ext cx="4800600" cy="6019800"/>
          </a:xfrm>
          <a:prstGeom prst="rect">
            <a:avLst/>
          </a:prstGeom>
          <a:noFill/>
          <a:ln w="9525">
            <a:noFill/>
            <a:miter lim="800000"/>
            <a:headEnd/>
            <a:tailEnd/>
          </a:ln>
        </p:spPr>
      </p:pic>
      <p:sp>
        <p:nvSpPr>
          <p:cNvPr id="5" name="Content Placeholder 5"/>
          <p:cNvSpPr txBox="1">
            <a:spLocks/>
          </p:cNvSpPr>
          <p:nvPr/>
        </p:nvSpPr>
        <p:spPr>
          <a:xfrm>
            <a:off x="457200" y="1219200"/>
            <a:ext cx="4191000" cy="3951288"/>
          </a:xfrm>
          <a:prstGeom prst="rect">
            <a:avLst/>
          </a:prstGeom>
        </p:spPr>
        <p:txBody>
          <a:bodyPr/>
          <a:lstStyle/>
          <a:p>
            <a:pPr marL="342900" lvl="0" indent="-342900">
              <a:lnSpc>
                <a:spcPct val="90000"/>
              </a:lnSpc>
              <a:spcBef>
                <a:spcPct val="40000"/>
              </a:spcBef>
              <a:spcAft>
                <a:spcPct val="20000"/>
              </a:spcAft>
              <a:buClr>
                <a:srgbClr val="0000CC"/>
              </a:buClr>
            </a:pPr>
            <a:r>
              <a:rPr lang="en-US" sz="2400" b="1" dirty="0" smtClean="0">
                <a:latin typeface="Trebuchet MS" pitchFamily="34" charset="0"/>
                <a:cs typeface="Arial" pitchFamily="34" charset="0"/>
              </a:rPr>
              <a:t>Obtaining O-D</a:t>
            </a:r>
            <a:endParaRPr lang="en-US" sz="2400" dirty="0" smtClean="0">
              <a:latin typeface="Arial" pitchFamily="34" charset="0"/>
              <a:cs typeface="Arial" pitchFamily="34" charset="0"/>
            </a:endParaRPr>
          </a:p>
          <a:p>
            <a:pPr marL="342900" indent="-342900">
              <a:lnSpc>
                <a:spcPct val="90000"/>
              </a:lnSpc>
              <a:spcBef>
                <a:spcPct val="40000"/>
              </a:spcBef>
              <a:spcAft>
                <a:spcPct val="20000"/>
              </a:spcAft>
              <a:buClr>
                <a:srgbClr val="0000CC"/>
              </a:buClr>
              <a:buFont typeface="Wingdings" pitchFamily="2" charset="2"/>
              <a:buChar char="§"/>
            </a:pPr>
            <a:r>
              <a:rPr lang="en-US" sz="1600" dirty="0" smtClean="0">
                <a:latin typeface="Arial" pitchFamily="34" charset="0"/>
                <a:cs typeface="Arial" pitchFamily="34" charset="0"/>
              </a:rPr>
              <a:t>Obtaining the demand (origin-destination) matrix to assign the traffic flow in the MTS model</a:t>
            </a:r>
          </a:p>
          <a:p>
            <a:pPr marL="342900" lvl="0" indent="-342900">
              <a:lnSpc>
                <a:spcPct val="90000"/>
              </a:lnSpc>
              <a:spcBef>
                <a:spcPct val="40000"/>
              </a:spcBef>
              <a:spcAft>
                <a:spcPct val="20000"/>
              </a:spcAft>
              <a:buClr>
                <a:srgbClr val="0000CC"/>
              </a:buClr>
              <a:buFont typeface="Wingdings" pitchFamily="2" charset="2"/>
              <a:buChar char="§"/>
            </a:pPr>
            <a:r>
              <a:rPr lang="en-US" sz="1600" dirty="0" smtClean="0"/>
              <a:t>The traffic demand was obtained as a function of an estimated O-D</a:t>
            </a:r>
            <a:r>
              <a:rPr lang="en-US" sz="1600" baseline="-25000" dirty="0" smtClean="0"/>
              <a:t>m</a:t>
            </a:r>
            <a:r>
              <a:rPr lang="en-US" sz="1600" dirty="0" smtClean="0"/>
              <a:t>. </a:t>
            </a:r>
          </a:p>
          <a:p>
            <a:pPr marL="342900" lvl="0" indent="-342900">
              <a:lnSpc>
                <a:spcPct val="90000"/>
              </a:lnSpc>
              <a:spcBef>
                <a:spcPct val="40000"/>
              </a:spcBef>
              <a:spcAft>
                <a:spcPct val="20000"/>
              </a:spcAft>
              <a:buClr>
                <a:srgbClr val="0000CC"/>
              </a:buClr>
              <a:buFont typeface="Wingdings" pitchFamily="2" charset="2"/>
              <a:buChar char="§"/>
            </a:pPr>
            <a:r>
              <a:rPr lang="en-US" sz="1600" dirty="0" smtClean="0"/>
              <a:t>Data used: </a:t>
            </a:r>
          </a:p>
          <a:p>
            <a:pPr marL="800100" lvl="1" indent="-342900">
              <a:lnSpc>
                <a:spcPct val="90000"/>
              </a:lnSpc>
              <a:spcBef>
                <a:spcPct val="40000"/>
              </a:spcBef>
              <a:spcAft>
                <a:spcPct val="20000"/>
              </a:spcAft>
              <a:buClr>
                <a:srgbClr val="0000CC"/>
              </a:buClr>
              <a:buFont typeface="Wingdings" pitchFamily="2" charset="2"/>
              <a:buChar char="§"/>
            </a:pPr>
            <a:r>
              <a:rPr lang="en-US" sz="1600" dirty="0" smtClean="0"/>
              <a:t>126 traffic counts obtained from the intersection movement field data collection</a:t>
            </a:r>
          </a:p>
          <a:p>
            <a:pPr marL="800100" lvl="1" indent="-342900">
              <a:lnSpc>
                <a:spcPct val="90000"/>
              </a:lnSpc>
              <a:spcBef>
                <a:spcPct val="40000"/>
              </a:spcBef>
              <a:spcAft>
                <a:spcPct val="20000"/>
              </a:spcAft>
              <a:buClr>
                <a:srgbClr val="0000CC"/>
              </a:buClr>
              <a:buFont typeface="Wingdings" pitchFamily="2" charset="2"/>
              <a:buChar char="§"/>
            </a:pPr>
            <a:r>
              <a:rPr lang="en-US" sz="1600" dirty="0" smtClean="0"/>
              <a:t>Ports of entry traffic counts</a:t>
            </a:r>
          </a:p>
          <a:p>
            <a:pPr marL="800100" lvl="1" indent="-342900">
              <a:lnSpc>
                <a:spcPct val="90000"/>
              </a:lnSpc>
              <a:spcBef>
                <a:spcPct val="40000"/>
              </a:spcBef>
              <a:spcAft>
                <a:spcPct val="20000"/>
              </a:spcAft>
              <a:buClr>
                <a:srgbClr val="0000CC"/>
              </a:buClr>
              <a:buFont typeface="Wingdings" pitchFamily="2" charset="2"/>
              <a:buChar char="§"/>
            </a:pPr>
            <a:r>
              <a:rPr lang="en-US" sz="1600" dirty="0" smtClean="0"/>
              <a:t>Data base provided by IMIP</a:t>
            </a:r>
          </a:p>
          <a:p>
            <a:pPr marL="342900" lvl="0" indent="-342900">
              <a:lnSpc>
                <a:spcPct val="90000"/>
              </a:lnSpc>
              <a:spcBef>
                <a:spcPct val="40000"/>
              </a:spcBef>
              <a:spcAft>
                <a:spcPct val="20000"/>
              </a:spcAft>
              <a:buClr>
                <a:srgbClr val="0000CC"/>
              </a:buClr>
              <a:buFont typeface="Wingdings" pitchFamily="2" charset="2"/>
              <a:buChar char="§"/>
            </a:pPr>
            <a:r>
              <a:rPr kumimoji="0" lang="en-US" sz="1600" b="0" i="0" u="none" strike="noStrike" kern="0" cap="none" spc="0" normalizeH="0" baseline="0" noProof="0" dirty="0" smtClean="0">
                <a:ln>
                  <a:noFill/>
                </a:ln>
                <a:solidFill>
                  <a:schemeClr val="tx1"/>
                </a:solidFill>
                <a:effectLst/>
                <a:uLnTx/>
                <a:uFillTx/>
                <a:latin typeface="+mn-lt"/>
                <a:ea typeface="+mn-ea"/>
                <a:cs typeface="+mn-cs"/>
              </a:rPr>
              <a:t>Two O-Ds</a:t>
            </a:r>
            <a:r>
              <a:rPr kumimoji="0" lang="en-US" sz="1600" b="0" i="0" u="none" strike="noStrike" kern="0" cap="none" spc="0" normalizeH="0" noProof="0" dirty="0" smtClean="0">
                <a:ln>
                  <a:noFill/>
                </a:ln>
                <a:solidFill>
                  <a:schemeClr val="tx1"/>
                </a:solidFill>
                <a:effectLst/>
                <a:uLnTx/>
                <a:uFillTx/>
                <a:latin typeface="+mn-lt"/>
                <a:ea typeface="+mn-ea"/>
                <a:cs typeface="+mn-cs"/>
              </a:rPr>
              <a:t> obtained: Vehicle and Trucks</a:t>
            </a:r>
          </a:p>
          <a:p>
            <a:pPr marL="342900" lvl="0" indent="-342900">
              <a:lnSpc>
                <a:spcPct val="90000"/>
              </a:lnSpc>
              <a:spcBef>
                <a:spcPct val="40000"/>
              </a:spcBef>
              <a:spcAft>
                <a:spcPct val="20000"/>
              </a:spcAft>
              <a:buClr>
                <a:srgbClr val="0000CC"/>
              </a:buClr>
              <a:buFont typeface="Wingdings" pitchFamily="2" charset="2"/>
              <a:buChar char="§"/>
            </a:pPr>
            <a:endParaRPr kumimoji="0" lang="en-US" sz="1600" b="0" i="0" u="none" strike="noStrike" kern="0" cap="none" spc="0" normalizeH="0" noProof="0" dirty="0" smtClean="0">
              <a:ln>
                <a:noFill/>
              </a:ln>
              <a:solidFill>
                <a:schemeClr val="tx1"/>
              </a:solidFill>
              <a:effectLst/>
              <a:uLnTx/>
              <a:uFillTx/>
              <a:latin typeface="+mn-lt"/>
              <a:ea typeface="+mn-ea"/>
              <a:cs typeface="+mn-cs"/>
            </a:endParaRPr>
          </a:p>
          <a:p>
            <a:pPr marL="342900" lvl="0" indent="-342900">
              <a:lnSpc>
                <a:spcPct val="90000"/>
              </a:lnSpc>
              <a:spcBef>
                <a:spcPct val="40000"/>
              </a:spcBef>
              <a:spcAft>
                <a:spcPct val="20000"/>
              </a:spcAft>
              <a:buClr>
                <a:srgbClr val="0000CC"/>
              </a:buClr>
            </a:pP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8" name="Rectangle 7"/>
          <p:cNvSpPr/>
          <p:nvPr/>
        </p:nvSpPr>
        <p:spPr>
          <a:xfrm>
            <a:off x="4343400" y="6096000"/>
            <a:ext cx="4572000" cy="276999"/>
          </a:xfrm>
          <a:prstGeom prst="rect">
            <a:avLst/>
          </a:prstGeom>
          <a:solidFill>
            <a:schemeClr val="bg1"/>
          </a:solidFill>
        </p:spPr>
        <p:txBody>
          <a:bodyPr>
            <a:spAutoFit/>
          </a:bodyPr>
          <a:lstStyle/>
          <a:p>
            <a:r>
              <a:rPr lang="en-US" sz="1200" b="1" dirty="0" smtClean="0"/>
              <a:t>Snapshot of Ciudad Juarez Roadway Network in Paramics.</a:t>
            </a:r>
            <a:endParaRPr lang="en-US" sz="1200" b="1"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Methodology: Modeling</a:t>
            </a:r>
            <a:endParaRPr lang="en-US" b="1" dirty="0"/>
          </a:p>
        </p:txBody>
      </p:sp>
      <p:sp>
        <p:nvSpPr>
          <p:cNvPr id="3" name="Slide Number Placeholder 2"/>
          <p:cNvSpPr>
            <a:spLocks noGrp="1"/>
          </p:cNvSpPr>
          <p:nvPr>
            <p:ph type="sldNum" sz="quarter" idx="12"/>
          </p:nvPr>
        </p:nvSpPr>
        <p:spPr/>
        <p:txBody>
          <a:bodyPr/>
          <a:lstStyle/>
          <a:p>
            <a:fld id="{6C578BCA-5D74-4678-BC84-7F30C5B0D214}" type="slidenum">
              <a:rPr lang="en-US" smtClean="0"/>
              <a:pPr/>
              <a:t>17</a:t>
            </a:fld>
            <a:endParaRPr lang="en-US"/>
          </a:p>
        </p:txBody>
      </p:sp>
      <p:pic>
        <p:nvPicPr>
          <p:cNvPr id="265218" name="Picture 16"/>
          <p:cNvPicPr>
            <a:picLocks noChangeAspect="1" noChangeArrowheads="1"/>
          </p:cNvPicPr>
          <p:nvPr/>
        </p:nvPicPr>
        <p:blipFill>
          <a:blip r:embed="rId2" cstate="print"/>
          <a:srcRect l="17375" t="7124" r="54770" b="18842"/>
          <a:stretch>
            <a:fillRect/>
          </a:stretch>
        </p:blipFill>
        <p:spPr bwMode="auto">
          <a:xfrm>
            <a:off x="6658061" y="228600"/>
            <a:ext cx="2409739" cy="2681936"/>
          </a:xfrm>
          <a:prstGeom prst="rect">
            <a:avLst/>
          </a:prstGeom>
          <a:noFill/>
        </p:spPr>
      </p:pic>
      <p:pic>
        <p:nvPicPr>
          <p:cNvPr id="265217" name="Picture 13"/>
          <p:cNvPicPr>
            <a:picLocks noChangeAspect="1" noChangeArrowheads="1"/>
          </p:cNvPicPr>
          <p:nvPr/>
        </p:nvPicPr>
        <p:blipFill>
          <a:blip r:embed="rId3" cstate="print"/>
          <a:srcRect l="62411" t="10074" r="9692" b="17494"/>
          <a:stretch>
            <a:fillRect/>
          </a:stretch>
        </p:blipFill>
        <p:spPr bwMode="auto">
          <a:xfrm>
            <a:off x="6705600" y="3496058"/>
            <a:ext cx="2362200" cy="2643132"/>
          </a:xfrm>
          <a:prstGeom prst="rect">
            <a:avLst/>
          </a:prstGeom>
          <a:noFill/>
        </p:spPr>
      </p:pic>
      <p:sp>
        <p:nvSpPr>
          <p:cNvPr id="265219"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1800" b="0" i="0" u="none" strike="noStrike" cap="none" normalizeH="0" baseline="0" smtClean="0">
              <a:ln>
                <a:noFill/>
              </a:ln>
              <a:solidFill>
                <a:schemeClr val="tx1"/>
              </a:solidFill>
              <a:effectLst/>
              <a:latin typeface="Arial" pitchFamily="34" charset="0"/>
            </a:endParaRPr>
          </a:p>
        </p:txBody>
      </p:sp>
      <p:sp>
        <p:nvSpPr>
          <p:cNvPr id="265220" name="Rectangle 4"/>
          <p:cNvSpPr>
            <a:spLocks noChangeArrowheads="1"/>
          </p:cNvSpPr>
          <p:nvPr/>
        </p:nvSpPr>
        <p:spPr bwMode="auto">
          <a:xfrm>
            <a:off x="0" y="6981825"/>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1800" b="0" i="0" u="none" strike="noStrike" cap="none" normalizeH="0" baseline="0" smtClean="0">
              <a:ln>
                <a:noFill/>
              </a:ln>
              <a:solidFill>
                <a:schemeClr val="tx1"/>
              </a:solidFill>
              <a:effectLst/>
              <a:latin typeface="Arial" pitchFamily="34" charset="0"/>
            </a:endParaRPr>
          </a:p>
        </p:txBody>
      </p:sp>
      <p:sp>
        <p:nvSpPr>
          <p:cNvPr id="8" name="Text Placeholder 4"/>
          <p:cNvSpPr txBox="1">
            <a:spLocks/>
          </p:cNvSpPr>
          <p:nvPr/>
        </p:nvSpPr>
        <p:spPr>
          <a:xfrm>
            <a:off x="457200" y="1066800"/>
            <a:ext cx="4040188" cy="639762"/>
          </a:xfrm>
          <a:prstGeom prst="rect">
            <a:avLst/>
          </a:prstGeom>
        </p:spPr>
        <p:txBody>
          <a:bodyPr/>
          <a:lstStyle/>
          <a:p>
            <a:pPr marL="342900" marR="0" lvl="0" indent="-342900" algn="l" defTabSz="914400" rtl="0" eaLnBrk="1" fontAlgn="base" latinLnBrk="0" hangingPunct="1">
              <a:lnSpc>
                <a:spcPct val="90000"/>
              </a:lnSpc>
              <a:spcBef>
                <a:spcPct val="40000"/>
              </a:spcBef>
              <a:spcAft>
                <a:spcPct val="20000"/>
              </a:spcAft>
              <a:buClr>
                <a:srgbClr val="0000CC"/>
              </a:buClr>
              <a:buSzTx/>
              <a:tabLst/>
              <a:defRPr/>
            </a:pPr>
            <a:r>
              <a:rPr kumimoji="0" lang="en-US" sz="2400" b="1" i="0" u="none" strike="noStrike" kern="0" cap="none" spc="0" normalizeH="0" baseline="0" noProof="0" dirty="0" smtClean="0">
                <a:ln>
                  <a:noFill/>
                </a:ln>
                <a:solidFill>
                  <a:schemeClr val="tx1"/>
                </a:solidFill>
                <a:effectLst/>
                <a:uLnTx/>
                <a:uFillTx/>
                <a:latin typeface="+mn-lt"/>
                <a:ea typeface="+mn-ea"/>
                <a:cs typeface="+mn-cs"/>
              </a:rPr>
              <a:t>Calibration</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
        <p:nvSpPr>
          <p:cNvPr id="10" name="Content Placeholder 5"/>
          <p:cNvSpPr txBox="1">
            <a:spLocks/>
          </p:cNvSpPr>
          <p:nvPr/>
        </p:nvSpPr>
        <p:spPr>
          <a:xfrm>
            <a:off x="6248400" y="914400"/>
            <a:ext cx="4191000" cy="3951288"/>
          </a:xfrm>
          <a:prstGeom prst="rect">
            <a:avLst/>
          </a:prstGeom>
        </p:spPr>
        <p:txBody>
          <a:bodyPr/>
          <a:lstStyle/>
          <a:p>
            <a:pPr marL="342900" lvl="0" indent="-342900">
              <a:lnSpc>
                <a:spcPct val="90000"/>
              </a:lnSpc>
              <a:spcBef>
                <a:spcPct val="40000"/>
              </a:spcBef>
              <a:spcAft>
                <a:spcPct val="20000"/>
              </a:spcAft>
              <a:buClr>
                <a:srgbClr val="0000CC"/>
              </a:buClr>
            </a:pP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11" name="Content Placeholder 5"/>
          <p:cNvSpPr txBox="1">
            <a:spLocks/>
          </p:cNvSpPr>
          <p:nvPr/>
        </p:nvSpPr>
        <p:spPr>
          <a:xfrm>
            <a:off x="304800" y="1447800"/>
            <a:ext cx="6172200" cy="4876800"/>
          </a:xfrm>
          <a:prstGeom prst="rect">
            <a:avLst/>
          </a:prstGeom>
        </p:spPr>
        <p:txBody>
          <a:bodyPr/>
          <a:lstStyle/>
          <a:p>
            <a:pPr marL="342900" lvl="0" indent="-342900">
              <a:lnSpc>
                <a:spcPct val="90000"/>
              </a:lnSpc>
              <a:spcBef>
                <a:spcPct val="40000"/>
              </a:spcBef>
              <a:spcAft>
                <a:spcPct val="20000"/>
              </a:spcAft>
              <a:buClr>
                <a:srgbClr val="0000CC"/>
              </a:buClr>
            </a:pPr>
            <a:r>
              <a:rPr lang="en-US" sz="1800" b="1" dirty="0" smtClean="0"/>
              <a:t>    </a:t>
            </a:r>
            <a:r>
              <a:rPr lang="en-US" sz="1600" b="1" dirty="0" smtClean="0"/>
              <a:t>Visual Process</a:t>
            </a:r>
            <a:endParaRPr lang="en-US" sz="1800" b="1" dirty="0" smtClean="0"/>
          </a:p>
          <a:p>
            <a:pPr marL="690563" lvl="1" indent="-233363">
              <a:lnSpc>
                <a:spcPct val="90000"/>
              </a:lnSpc>
              <a:spcBef>
                <a:spcPct val="40000"/>
              </a:spcBef>
              <a:spcAft>
                <a:spcPct val="20000"/>
              </a:spcAft>
              <a:buClr>
                <a:srgbClr val="0000CC"/>
              </a:buClr>
              <a:buFont typeface="Wingdings" pitchFamily="2" charset="2"/>
              <a:buChar char="§"/>
            </a:pPr>
            <a:r>
              <a:rPr lang="en-US" sz="1600" dirty="0" smtClean="0"/>
              <a:t>Evaluate the behavior of the traffic in the network </a:t>
            </a:r>
          </a:p>
          <a:p>
            <a:pPr marL="690563" lvl="1" indent="-233363">
              <a:lnSpc>
                <a:spcPct val="90000"/>
              </a:lnSpc>
              <a:spcBef>
                <a:spcPct val="40000"/>
              </a:spcBef>
              <a:spcAft>
                <a:spcPct val="20000"/>
              </a:spcAft>
              <a:buClr>
                <a:srgbClr val="0000CC"/>
              </a:buClr>
              <a:buFont typeface="Wingdings" pitchFamily="2" charset="2"/>
              <a:buChar char="§"/>
            </a:pPr>
            <a:r>
              <a:rPr lang="en-US" sz="1600" dirty="0" smtClean="0"/>
              <a:t>Identify not precise O-D paths to represent movements of the traffic in the network </a:t>
            </a:r>
          </a:p>
          <a:p>
            <a:pPr marL="690563" lvl="1" indent="-233363">
              <a:lnSpc>
                <a:spcPct val="90000"/>
              </a:lnSpc>
              <a:spcBef>
                <a:spcPct val="40000"/>
              </a:spcBef>
              <a:spcAft>
                <a:spcPct val="20000"/>
              </a:spcAft>
              <a:buClr>
                <a:srgbClr val="0000CC"/>
              </a:buClr>
              <a:buFont typeface="Wingdings" pitchFamily="2" charset="2"/>
              <a:buChar char="§"/>
            </a:pPr>
            <a:r>
              <a:rPr lang="en-US" sz="1600" dirty="0" smtClean="0"/>
              <a:t>Detect inappropriate behavior of vehicles in the network</a:t>
            </a:r>
          </a:p>
          <a:p>
            <a:pPr marL="690563" lvl="1" indent="-233363">
              <a:lnSpc>
                <a:spcPct val="90000"/>
              </a:lnSpc>
              <a:spcBef>
                <a:spcPct val="40000"/>
              </a:spcBef>
              <a:spcAft>
                <a:spcPct val="20000"/>
              </a:spcAft>
              <a:buClr>
                <a:srgbClr val="0000CC"/>
              </a:buClr>
              <a:buFont typeface="Wingdings" pitchFamily="2" charset="2"/>
              <a:buChar char="§"/>
            </a:pPr>
            <a:r>
              <a:rPr lang="en-US" sz="1600" dirty="0" smtClean="0"/>
              <a:t>This evaluation applied to:</a:t>
            </a:r>
          </a:p>
          <a:p>
            <a:pPr marL="1257300" lvl="2" indent="-342900">
              <a:spcBef>
                <a:spcPts val="0"/>
              </a:spcBef>
              <a:spcAft>
                <a:spcPts val="0"/>
              </a:spcAft>
              <a:buClr>
                <a:srgbClr val="0000CC"/>
              </a:buClr>
              <a:buFont typeface="Wingdings" pitchFamily="2" charset="2"/>
              <a:buChar char="§"/>
            </a:pPr>
            <a:r>
              <a:rPr lang="en-US" sz="1600" dirty="0" smtClean="0"/>
              <a:t>Intersections</a:t>
            </a:r>
          </a:p>
          <a:p>
            <a:pPr marL="1257300" lvl="2" indent="-342900">
              <a:spcBef>
                <a:spcPts val="0"/>
              </a:spcBef>
              <a:spcAft>
                <a:spcPts val="0"/>
              </a:spcAft>
              <a:buClr>
                <a:srgbClr val="0000CC"/>
              </a:buClr>
              <a:buFont typeface="Wingdings" pitchFamily="2" charset="2"/>
              <a:buChar char="§"/>
            </a:pPr>
            <a:r>
              <a:rPr lang="en-US" sz="1600" dirty="0" smtClean="0"/>
              <a:t>Freeways</a:t>
            </a:r>
          </a:p>
          <a:p>
            <a:pPr marL="1257300" lvl="2" indent="-342900">
              <a:spcBef>
                <a:spcPts val="0"/>
              </a:spcBef>
              <a:spcAft>
                <a:spcPts val="0"/>
              </a:spcAft>
              <a:buClr>
                <a:srgbClr val="0000CC"/>
              </a:buClr>
              <a:buFont typeface="Wingdings" pitchFamily="2" charset="2"/>
              <a:buChar char="§"/>
            </a:pPr>
            <a:r>
              <a:rPr lang="en-US" sz="1600" dirty="0" smtClean="0"/>
              <a:t>Forbidden movements</a:t>
            </a:r>
          </a:p>
          <a:p>
            <a:pPr marL="1257300" lvl="2" indent="-342900">
              <a:spcBef>
                <a:spcPts val="0"/>
              </a:spcBef>
              <a:spcAft>
                <a:spcPts val="0"/>
              </a:spcAft>
              <a:buClr>
                <a:srgbClr val="0000CC"/>
              </a:buClr>
              <a:buFont typeface="Wingdings" pitchFamily="2" charset="2"/>
              <a:buChar char="§"/>
            </a:pPr>
            <a:r>
              <a:rPr lang="en-US" sz="1600" dirty="0" smtClean="0"/>
              <a:t>Traffic lights </a:t>
            </a:r>
          </a:p>
          <a:p>
            <a:pPr marL="1257300" lvl="2" indent="-342900">
              <a:spcBef>
                <a:spcPts val="0"/>
              </a:spcBef>
              <a:spcAft>
                <a:spcPts val="0"/>
              </a:spcAft>
              <a:buClr>
                <a:srgbClr val="0000CC"/>
              </a:buClr>
            </a:pP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a:p>
            <a:pPr marL="690563" lvl="2" indent="-457200">
              <a:spcBef>
                <a:spcPts val="0"/>
              </a:spcBef>
              <a:spcAft>
                <a:spcPts val="0"/>
              </a:spcAft>
              <a:buClr>
                <a:srgbClr val="0000CC"/>
              </a:buClr>
            </a:pPr>
            <a:r>
              <a:rPr lang="en-US" sz="1600" b="1" dirty="0" smtClean="0"/>
              <a:t>Traffic flow calibration</a:t>
            </a:r>
          </a:p>
          <a:p>
            <a:pPr marL="690563" lvl="1" indent="-233363">
              <a:lnSpc>
                <a:spcPct val="90000"/>
              </a:lnSpc>
              <a:spcBef>
                <a:spcPct val="40000"/>
              </a:spcBef>
              <a:spcAft>
                <a:spcPct val="20000"/>
              </a:spcAft>
              <a:buClr>
                <a:srgbClr val="0000CC"/>
              </a:buClr>
              <a:buFont typeface="Wingdings" pitchFamily="2" charset="2"/>
              <a:buChar char="§"/>
            </a:pPr>
            <a:r>
              <a:rPr lang="en-US" sz="1600" dirty="0" smtClean="0"/>
              <a:t>Compare and fine-tuning traffic flow in the model. </a:t>
            </a:r>
          </a:p>
          <a:p>
            <a:pPr marL="690563" lvl="1" indent="-233363">
              <a:lnSpc>
                <a:spcPct val="90000"/>
              </a:lnSpc>
              <a:spcBef>
                <a:spcPct val="40000"/>
              </a:spcBef>
              <a:spcAft>
                <a:spcPct val="20000"/>
              </a:spcAft>
              <a:buClr>
                <a:srgbClr val="0000CC"/>
              </a:buClr>
              <a:buFont typeface="Wingdings" pitchFamily="2" charset="2"/>
              <a:buChar char="§"/>
            </a:pPr>
            <a:r>
              <a:rPr lang="en-US" sz="1600" dirty="0" smtClean="0"/>
              <a:t>Traffic Observed and estimated is compared using  GEH (Geoffrey E. </a:t>
            </a:r>
            <a:r>
              <a:rPr lang="en-US" sz="1600" dirty="0" err="1" smtClean="0"/>
              <a:t>Havers</a:t>
            </a:r>
            <a:r>
              <a:rPr lang="en-US" sz="1600" dirty="0" smtClean="0"/>
              <a:t>)</a:t>
            </a:r>
          </a:p>
          <a:p>
            <a:pPr marL="690563" lvl="1" indent="-233363">
              <a:lnSpc>
                <a:spcPct val="90000"/>
              </a:lnSpc>
              <a:spcBef>
                <a:spcPct val="40000"/>
              </a:spcBef>
              <a:spcAft>
                <a:spcPct val="20000"/>
              </a:spcAft>
              <a:buClr>
                <a:srgbClr val="0000CC"/>
              </a:buClr>
            </a:pPr>
            <a:endParaRPr lang="en-US" sz="1600" dirty="0" smtClean="0"/>
          </a:p>
          <a:p>
            <a:pPr marL="690563" lvl="2" indent="-457200">
              <a:spcBef>
                <a:spcPts val="0"/>
              </a:spcBef>
              <a:spcAft>
                <a:spcPts val="0"/>
              </a:spcAft>
              <a:buClr>
                <a:srgbClr val="0000CC"/>
              </a:buClr>
            </a:pPr>
            <a:endParaRPr lang="en-US" sz="1600" b="1" dirty="0" smtClean="0"/>
          </a:p>
          <a:p>
            <a:pPr marL="690563" lvl="2" indent="-457200">
              <a:spcBef>
                <a:spcPts val="0"/>
              </a:spcBef>
              <a:spcAft>
                <a:spcPts val="0"/>
              </a:spcAft>
              <a:buClr>
                <a:srgbClr val="0000CC"/>
              </a:buClr>
            </a:pPr>
            <a:endParaRPr lang="en-US" sz="1600" b="1" dirty="0" smtClean="0"/>
          </a:p>
          <a:p>
            <a:pPr marL="690563" lvl="2" indent="-457200">
              <a:spcBef>
                <a:spcPts val="0"/>
              </a:spcBef>
              <a:spcAft>
                <a:spcPts val="0"/>
              </a:spcAft>
              <a:buClr>
                <a:srgbClr val="0000CC"/>
              </a:buClr>
            </a:pPr>
            <a:endParaRPr lang="en-US" sz="1600" b="1" dirty="0" smtClean="0"/>
          </a:p>
          <a:p>
            <a:pPr marL="1257300" lvl="2" indent="-342900">
              <a:spcBef>
                <a:spcPts val="0"/>
              </a:spcBef>
              <a:spcAft>
                <a:spcPts val="0"/>
              </a:spcAft>
              <a:buClr>
                <a:srgbClr val="0000CC"/>
              </a:buClr>
            </a:pP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12" name="Rectangle 11"/>
          <p:cNvSpPr/>
          <p:nvPr/>
        </p:nvSpPr>
        <p:spPr>
          <a:xfrm>
            <a:off x="6705600" y="6139190"/>
            <a:ext cx="2362200" cy="261610"/>
          </a:xfrm>
          <a:prstGeom prst="rect">
            <a:avLst/>
          </a:prstGeom>
          <a:solidFill>
            <a:schemeClr val="bg1"/>
          </a:solidFill>
        </p:spPr>
        <p:txBody>
          <a:bodyPr wrap="square">
            <a:spAutoFit/>
          </a:bodyPr>
          <a:lstStyle/>
          <a:p>
            <a:r>
              <a:rPr lang="en-US" sz="1100" b="1" dirty="0" smtClean="0"/>
              <a:t>Snapshot of MUTIT Intersection</a:t>
            </a:r>
            <a:endParaRPr lang="en-US" sz="1100" b="1" dirty="0"/>
          </a:p>
        </p:txBody>
      </p:sp>
      <p:sp>
        <p:nvSpPr>
          <p:cNvPr id="13" name="Rectangle 12"/>
          <p:cNvSpPr/>
          <p:nvPr/>
        </p:nvSpPr>
        <p:spPr>
          <a:xfrm>
            <a:off x="6629400" y="2895600"/>
            <a:ext cx="2590800" cy="600164"/>
          </a:xfrm>
          <a:prstGeom prst="rect">
            <a:avLst/>
          </a:prstGeom>
        </p:spPr>
        <p:txBody>
          <a:bodyPr wrap="square">
            <a:spAutoFit/>
          </a:bodyPr>
          <a:lstStyle/>
          <a:p>
            <a:r>
              <a:rPr lang="en-US" sz="1100" b="1" dirty="0" smtClean="0"/>
              <a:t>Aerial view of an Median U-Turn Intersection Treatment (MUTIT)</a:t>
            </a:r>
          </a:p>
          <a:p>
            <a:r>
              <a:rPr lang="en-US" sz="1000" dirty="0" smtClean="0"/>
              <a:t>Source: Google </a:t>
            </a:r>
            <a:endParaRPr lang="en-US" sz="1000" dirty="0"/>
          </a:p>
        </p:txBody>
      </p:sp>
      <p:pic>
        <p:nvPicPr>
          <p:cNvPr id="14"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743200" y="5638800"/>
            <a:ext cx="1573060" cy="797454"/>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Results</a:t>
            </a:r>
            <a:endParaRPr lang="en-US" b="1" dirty="0"/>
          </a:p>
        </p:txBody>
      </p:sp>
      <p:sp>
        <p:nvSpPr>
          <p:cNvPr id="3" name="Content Placeholder 2"/>
          <p:cNvSpPr>
            <a:spLocks noGrp="1"/>
          </p:cNvSpPr>
          <p:nvPr>
            <p:ph sz="half" idx="1"/>
          </p:nvPr>
        </p:nvSpPr>
        <p:spPr>
          <a:xfrm>
            <a:off x="228600" y="1600200"/>
            <a:ext cx="8305800" cy="4525963"/>
          </a:xfrm>
        </p:spPr>
        <p:txBody>
          <a:bodyPr/>
          <a:lstStyle/>
          <a:p>
            <a:r>
              <a:rPr lang="en-US" sz="1800" dirty="0" smtClean="0"/>
              <a:t>Evaluate the commercial freight movement between various industrial parks in Ciudad Juarez and the two main entrances for trucks from the city to both ports of entry. </a:t>
            </a:r>
          </a:p>
          <a:p>
            <a:r>
              <a:rPr lang="en-US" sz="1800" dirty="0" smtClean="0"/>
              <a:t>Origins: traffic zones which included the industrial parks </a:t>
            </a:r>
          </a:p>
          <a:p>
            <a:r>
              <a:rPr lang="en-US" sz="1800" dirty="0" smtClean="0"/>
              <a:t>Destinations: traffic zones located at the entrance of the Mexican customs facilities at the ports of entry.</a:t>
            </a:r>
          </a:p>
          <a:p>
            <a:r>
              <a:rPr lang="en-US" sz="1800" dirty="0" smtClean="0"/>
              <a:t>Defined truck routes represent the shortest time path available as result of assignment network process (dynamic feedback).</a:t>
            </a:r>
          </a:p>
          <a:p>
            <a:r>
              <a:rPr lang="en-US" sz="1800" dirty="0" smtClean="0"/>
              <a:t>MOEs: Simulated travel time and delay.  </a:t>
            </a:r>
          </a:p>
          <a:p>
            <a:r>
              <a:rPr lang="en-US" sz="1800" dirty="0" smtClean="0"/>
              <a:t>Modeled travel time: total truck average travel time from origin to the destination. </a:t>
            </a:r>
          </a:p>
          <a:p>
            <a:r>
              <a:rPr lang="en-US" sz="1800" dirty="0" smtClean="0"/>
              <a:t>Delay: difference between the modeled travel time and free-flow travel time.  Delay includes the average delay due to traffic congestion and traffic control devices.</a:t>
            </a:r>
          </a:p>
          <a:p>
            <a:endParaRPr lang="en-US" sz="1800" dirty="0"/>
          </a:p>
        </p:txBody>
      </p:sp>
      <p:sp>
        <p:nvSpPr>
          <p:cNvPr id="5" name="Slide Number Placeholder 4"/>
          <p:cNvSpPr>
            <a:spLocks noGrp="1"/>
          </p:cNvSpPr>
          <p:nvPr>
            <p:ph type="sldNum" sz="quarter" idx="12"/>
          </p:nvPr>
        </p:nvSpPr>
        <p:spPr/>
        <p:txBody>
          <a:bodyPr/>
          <a:lstStyle/>
          <a:p>
            <a:fld id="{60631D70-EC01-4360-AE1D-C4431B89034B}" type="slidenum">
              <a:rPr lang="en-US" smtClean="0"/>
              <a:pPr/>
              <a:t>18</a:t>
            </a:fld>
            <a:endParaRPr lang="en-US"/>
          </a:p>
        </p:txBody>
      </p:sp>
      <p:sp>
        <p:nvSpPr>
          <p:cNvPr id="8" name="Text Placeholder 2"/>
          <p:cNvSpPr txBox="1">
            <a:spLocks/>
          </p:cNvSpPr>
          <p:nvPr/>
        </p:nvSpPr>
        <p:spPr bwMode="auto">
          <a:xfrm>
            <a:off x="304800" y="1066800"/>
            <a:ext cx="5562600" cy="6397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40000"/>
              </a:spcBef>
              <a:spcAft>
                <a:spcPct val="20000"/>
              </a:spcAft>
              <a:buClr>
                <a:srgbClr val="0000CC"/>
              </a:buClr>
              <a:buSzTx/>
              <a:tabLst/>
              <a:defRPr/>
            </a:pPr>
            <a:r>
              <a:rPr kumimoji="0" lang="en-US" sz="2400" b="1" i="0" u="none" strike="noStrike" kern="0" cap="none" spc="0" normalizeH="0" baseline="0" noProof="0" dirty="0" smtClean="0">
                <a:ln>
                  <a:noFill/>
                </a:ln>
                <a:solidFill>
                  <a:schemeClr val="tx1"/>
                </a:solidFill>
                <a:effectLst/>
                <a:uLnTx/>
                <a:uFillTx/>
                <a:latin typeface="+mn-lt"/>
                <a:ea typeface="+mn-ea"/>
                <a:cs typeface="+mn-cs"/>
              </a:rPr>
              <a:t>Analysis</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a:t>
            </a:r>
            <a:endParaRPr lang="en-US" b="1" dirty="0"/>
          </a:p>
        </p:txBody>
      </p:sp>
      <p:sp>
        <p:nvSpPr>
          <p:cNvPr id="3" name="Content Placeholder 2"/>
          <p:cNvSpPr>
            <a:spLocks noGrp="1"/>
          </p:cNvSpPr>
          <p:nvPr>
            <p:ph sz="half" idx="1"/>
          </p:nvPr>
        </p:nvSpPr>
        <p:spPr>
          <a:xfrm>
            <a:off x="228600" y="1798637"/>
            <a:ext cx="3733800" cy="4525963"/>
          </a:xfrm>
        </p:spPr>
        <p:txBody>
          <a:bodyPr/>
          <a:lstStyle/>
          <a:p>
            <a:r>
              <a:rPr lang="en-US" sz="1800" dirty="0" smtClean="0"/>
              <a:t>Different paths obtained of trucks traveling from industrial parks of Ciudad Juarez to the entrance of Mexican custom facilities in the POEs: Ysleta and BOTA.</a:t>
            </a:r>
          </a:p>
          <a:p>
            <a:r>
              <a:rPr lang="en-US" sz="1800" dirty="0" smtClean="0"/>
              <a:t>The truck traffic from Chihuahua and </a:t>
            </a:r>
            <a:r>
              <a:rPr lang="en-US" sz="1800" dirty="0" err="1" smtClean="0"/>
              <a:t>Casas</a:t>
            </a:r>
            <a:r>
              <a:rPr lang="en-US" sz="1800" dirty="0" smtClean="0"/>
              <a:t> </a:t>
            </a:r>
            <a:r>
              <a:rPr lang="en-US" sz="1800" dirty="0" err="1" smtClean="0"/>
              <a:t>Grandes</a:t>
            </a:r>
            <a:r>
              <a:rPr lang="en-US" sz="1800" dirty="0" smtClean="0"/>
              <a:t> highways entering Ciudad Juarez with destination to both ports of entry also were evaluated</a:t>
            </a:r>
          </a:p>
        </p:txBody>
      </p:sp>
      <p:sp>
        <p:nvSpPr>
          <p:cNvPr id="5" name="Slide Number Placeholder 4"/>
          <p:cNvSpPr>
            <a:spLocks noGrp="1"/>
          </p:cNvSpPr>
          <p:nvPr>
            <p:ph type="sldNum" sz="quarter" idx="12"/>
          </p:nvPr>
        </p:nvSpPr>
        <p:spPr/>
        <p:txBody>
          <a:bodyPr/>
          <a:lstStyle/>
          <a:p>
            <a:fld id="{60631D70-EC01-4360-AE1D-C4431B89034B}" type="slidenum">
              <a:rPr lang="en-US" smtClean="0"/>
              <a:pPr/>
              <a:t>19</a:t>
            </a:fld>
            <a:endParaRPr lang="en-US"/>
          </a:p>
        </p:txBody>
      </p:sp>
      <p:pic>
        <p:nvPicPr>
          <p:cNvPr id="6" name="Picture 5"/>
          <p:cNvPicPr/>
          <p:nvPr/>
        </p:nvPicPr>
        <p:blipFill>
          <a:blip r:embed="rId2" cstate="print"/>
          <a:srcRect l="64367" t="12927" r="4056" b="18872"/>
          <a:stretch>
            <a:fillRect/>
          </a:stretch>
        </p:blipFill>
        <p:spPr bwMode="auto">
          <a:xfrm>
            <a:off x="3952875" y="1600200"/>
            <a:ext cx="5191125" cy="4505325"/>
          </a:xfrm>
          <a:prstGeom prst="rect">
            <a:avLst/>
          </a:prstGeom>
          <a:noFill/>
          <a:ln w="9525">
            <a:noFill/>
            <a:miter lim="800000"/>
            <a:headEnd/>
            <a:tailEnd/>
          </a:ln>
        </p:spPr>
      </p:pic>
      <p:sp>
        <p:nvSpPr>
          <p:cNvPr id="7" name="Rectangle 6"/>
          <p:cNvSpPr/>
          <p:nvPr/>
        </p:nvSpPr>
        <p:spPr>
          <a:xfrm>
            <a:off x="3962400" y="6096000"/>
            <a:ext cx="5181600" cy="261610"/>
          </a:xfrm>
          <a:prstGeom prst="rect">
            <a:avLst/>
          </a:prstGeom>
        </p:spPr>
        <p:txBody>
          <a:bodyPr wrap="square">
            <a:spAutoFit/>
          </a:bodyPr>
          <a:lstStyle/>
          <a:p>
            <a:r>
              <a:rPr lang="en-US" sz="1100" b="1" dirty="0" smtClean="0"/>
              <a:t>Industrial parks coded in the MTS model of Ciudad Juarez</a:t>
            </a:r>
            <a:endParaRPr lang="en-US" sz="1100" b="1" dirty="0"/>
          </a:p>
        </p:txBody>
      </p:sp>
      <p:sp>
        <p:nvSpPr>
          <p:cNvPr id="9" name="Rectangle 8"/>
          <p:cNvSpPr/>
          <p:nvPr/>
        </p:nvSpPr>
        <p:spPr>
          <a:xfrm>
            <a:off x="304800" y="1219200"/>
            <a:ext cx="1883849" cy="461665"/>
          </a:xfrm>
          <a:prstGeom prst="rect">
            <a:avLst/>
          </a:prstGeom>
        </p:spPr>
        <p:txBody>
          <a:bodyPr wrap="none">
            <a:spAutoFit/>
          </a:bodyPr>
          <a:lstStyle/>
          <a:p>
            <a:r>
              <a:rPr lang="en-US" sz="2400" b="1" kern="0" dirty="0" smtClean="0">
                <a:latin typeface="Trebuchet MS" pitchFamily="34" charset="0"/>
              </a:rPr>
              <a:t>Truck paths</a:t>
            </a:r>
            <a:endParaRPr lang="en-US" sz="2400" dirty="0">
              <a:latin typeface="Trebuchet MS"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r>
              <a:rPr lang="en-US" dirty="0" smtClean="0"/>
              <a:t>genda</a:t>
            </a:r>
            <a:endParaRPr lang="en-US" dirty="0"/>
          </a:p>
        </p:txBody>
      </p:sp>
      <p:sp>
        <p:nvSpPr>
          <p:cNvPr id="3" name="Content Placeholder 2"/>
          <p:cNvSpPr>
            <a:spLocks noGrp="1"/>
          </p:cNvSpPr>
          <p:nvPr>
            <p:ph idx="1"/>
          </p:nvPr>
        </p:nvSpPr>
        <p:spPr/>
        <p:txBody>
          <a:bodyPr/>
          <a:lstStyle/>
          <a:p>
            <a:r>
              <a:rPr lang="en-US" dirty="0" smtClean="0"/>
              <a:t>Manufacturing Industry (</a:t>
            </a:r>
            <a:r>
              <a:rPr lang="en-US" dirty="0" err="1" smtClean="0"/>
              <a:t>Maquiladoras</a:t>
            </a:r>
            <a:r>
              <a:rPr lang="en-US" dirty="0" smtClean="0"/>
              <a:t>)</a:t>
            </a:r>
          </a:p>
          <a:p>
            <a:r>
              <a:rPr lang="en-US" dirty="0" smtClean="0"/>
              <a:t>Mobility issues in Ciudad Juarez</a:t>
            </a:r>
          </a:p>
          <a:p>
            <a:r>
              <a:rPr lang="en-US" dirty="0" smtClean="0"/>
              <a:t>Problem Statement</a:t>
            </a:r>
          </a:p>
          <a:p>
            <a:r>
              <a:rPr lang="en-US" dirty="0" smtClean="0"/>
              <a:t>Goals and Objectives</a:t>
            </a:r>
          </a:p>
          <a:p>
            <a:r>
              <a:rPr lang="en-US" dirty="0" smtClean="0"/>
              <a:t>Methodology</a:t>
            </a:r>
          </a:p>
          <a:p>
            <a:r>
              <a:rPr lang="en-US" dirty="0" smtClean="0"/>
              <a:t>Results</a:t>
            </a:r>
          </a:p>
          <a:p>
            <a:r>
              <a:rPr lang="en-US" dirty="0" smtClean="0"/>
              <a:t>Conclusions </a:t>
            </a:r>
            <a:endParaRPr lang="en-US" dirty="0"/>
          </a:p>
        </p:txBody>
      </p:sp>
      <p:sp>
        <p:nvSpPr>
          <p:cNvPr id="4" name="Slide Number Placeholder 3"/>
          <p:cNvSpPr>
            <a:spLocks noGrp="1"/>
          </p:cNvSpPr>
          <p:nvPr>
            <p:ph type="sldNum" sz="quarter" idx="12"/>
          </p:nvPr>
        </p:nvSpPr>
        <p:spPr/>
        <p:txBody>
          <a:bodyPr/>
          <a:lstStyle/>
          <a:p>
            <a:fld id="{989486D2-3417-4804-AD66-78DF9D8AD2B4}" type="slidenum">
              <a:rPr lang="en-US" smtClean="0"/>
              <a:pPr/>
              <a:t>2</a:t>
            </a:fld>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a:t>
            </a:r>
            <a:endParaRPr lang="en-US" b="1" dirty="0"/>
          </a:p>
        </p:txBody>
      </p:sp>
      <p:sp>
        <p:nvSpPr>
          <p:cNvPr id="3" name="Text Placeholder 2"/>
          <p:cNvSpPr>
            <a:spLocks noGrp="1"/>
          </p:cNvSpPr>
          <p:nvPr>
            <p:ph type="body" idx="1"/>
          </p:nvPr>
        </p:nvSpPr>
        <p:spPr>
          <a:xfrm>
            <a:off x="457200" y="1295400"/>
            <a:ext cx="5562600" cy="639762"/>
          </a:xfrm>
        </p:spPr>
        <p:txBody>
          <a:bodyPr/>
          <a:lstStyle/>
          <a:p>
            <a:r>
              <a:rPr lang="en-US" dirty="0" smtClean="0"/>
              <a:t>Delay caused by minor streets</a:t>
            </a:r>
            <a:endParaRPr lang="en-US" dirty="0"/>
          </a:p>
        </p:txBody>
      </p:sp>
      <p:sp>
        <p:nvSpPr>
          <p:cNvPr id="4" name="Content Placeholder 3"/>
          <p:cNvSpPr>
            <a:spLocks noGrp="1"/>
          </p:cNvSpPr>
          <p:nvPr>
            <p:ph sz="half" idx="2"/>
          </p:nvPr>
        </p:nvSpPr>
        <p:spPr>
          <a:xfrm>
            <a:off x="0" y="2362200"/>
            <a:ext cx="2667000" cy="1524000"/>
          </a:xfrm>
        </p:spPr>
        <p:txBody>
          <a:bodyPr/>
          <a:lstStyle/>
          <a:p>
            <a:r>
              <a:rPr lang="en-US" sz="1800" dirty="0" smtClean="0"/>
              <a:t>Total modeled travel time indicate that the longer the travel distance connecting them the longer the travel time </a:t>
            </a:r>
            <a:endParaRPr lang="en-US" sz="1800" dirty="0"/>
          </a:p>
        </p:txBody>
      </p:sp>
      <p:sp>
        <p:nvSpPr>
          <p:cNvPr id="7" name="Slide Number Placeholder 6"/>
          <p:cNvSpPr>
            <a:spLocks noGrp="1"/>
          </p:cNvSpPr>
          <p:nvPr>
            <p:ph type="sldNum" sz="quarter" idx="12"/>
          </p:nvPr>
        </p:nvSpPr>
        <p:spPr/>
        <p:txBody>
          <a:bodyPr/>
          <a:lstStyle/>
          <a:p>
            <a:fld id="{12CC5F19-2628-4789-B674-CF25A7ACDE03}" type="slidenum">
              <a:rPr lang="en-US" smtClean="0"/>
              <a:pPr/>
              <a:t>20</a:t>
            </a:fld>
            <a:endParaRPr lang="en-US"/>
          </a:p>
        </p:txBody>
      </p:sp>
      <p:pic>
        <p:nvPicPr>
          <p:cNvPr id="8" name="Picture 7"/>
          <p:cNvPicPr/>
          <p:nvPr/>
        </p:nvPicPr>
        <p:blipFill>
          <a:blip r:embed="rId2" cstate="print"/>
          <a:srcRect/>
          <a:stretch>
            <a:fillRect/>
          </a:stretch>
        </p:blipFill>
        <p:spPr bwMode="auto">
          <a:xfrm>
            <a:off x="2590800" y="2057400"/>
            <a:ext cx="6477000" cy="3927806"/>
          </a:xfrm>
          <a:prstGeom prst="rect">
            <a:avLst/>
          </a:prstGeom>
          <a:noFill/>
        </p:spPr>
      </p:pic>
      <p:sp>
        <p:nvSpPr>
          <p:cNvPr id="10" name="Rectangle 9"/>
          <p:cNvSpPr/>
          <p:nvPr/>
        </p:nvSpPr>
        <p:spPr>
          <a:xfrm>
            <a:off x="3276600" y="5943600"/>
            <a:ext cx="4572000" cy="461665"/>
          </a:xfrm>
          <a:prstGeom prst="rect">
            <a:avLst/>
          </a:prstGeom>
        </p:spPr>
        <p:txBody>
          <a:bodyPr>
            <a:spAutoFit/>
          </a:bodyPr>
          <a:lstStyle/>
          <a:p>
            <a:r>
              <a:rPr lang="en-US" sz="1200" dirty="0" smtClean="0"/>
              <a:t>Comparison of simulated travel of commercial vehicles between individual industrial parks and both ports of entry</a:t>
            </a:r>
            <a:endParaRPr lang="en-US" sz="120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a:t>
            </a:r>
            <a:endParaRPr lang="en-US" b="1" dirty="0"/>
          </a:p>
        </p:txBody>
      </p:sp>
      <p:sp>
        <p:nvSpPr>
          <p:cNvPr id="7" name="Slide Number Placeholder 6"/>
          <p:cNvSpPr>
            <a:spLocks noGrp="1"/>
          </p:cNvSpPr>
          <p:nvPr>
            <p:ph type="sldNum" sz="quarter" idx="12"/>
          </p:nvPr>
        </p:nvSpPr>
        <p:spPr/>
        <p:txBody>
          <a:bodyPr/>
          <a:lstStyle/>
          <a:p>
            <a:fld id="{12CC5F19-2628-4789-B674-CF25A7ACDE03}" type="slidenum">
              <a:rPr lang="en-US" smtClean="0"/>
              <a:pPr/>
              <a:t>21</a:t>
            </a:fld>
            <a:endParaRPr lang="en-US"/>
          </a:p>
        </p:txBody>
      </p:sp>
      <p:pic>
        <p:nvPicPr>
          <p:cNvPr id="8" name="Picture 7"/>
          <p:cNvPicPr/>
          <p:nvPr/>
        </p:nvPicPr>
        <p:blipFill>
          <a:blip r:embed="rId2" cstate="print"/>
          <a:srcRect/>
          <a:stretch>
            <a:fillRect/>
          </a:stretch>
        </p:blipFill>
        <p:spPr bwMode="auto">
          <a:xfrm>
            <a:off x="3124200" y="2286000"/>
            <a:ext cx="5884545" cy="3610149"/>
          </a:xfrm>
          <a:prstGeom prst="rect">
            <a:avLst/>
          </a:prstGeom>
          <a:noFill/>
        </p:spPr>
      </p:pic>
      <p:sp>
        <p:nvSpPr>
          <p:cNvPr id="9" name="Text Placeholder 2"/>
          <p:cNvSpPr>
            <a:spLocks noGrp="1"/>
          </p:cNvSpPr>
          <p:nvPr>
            <p:ph type="body" idx="1"/>
          </p:nvPr>
        </p:nvSpPr>
        <p:spPr>
          <a:xfrm>
            <a:off x="457200" y="1295400"/>
            <a:ext cx="4495800" cy="639762"/>
          </a:xfrm>
        </p:spPr>
        <p:txBody>
          <a:bodyPr/>
          <a:lstStyle/>
          <a:p>
            <a:r>
              <a:rPr lang="en-US" dirty="0" smtClean="0"/>
              <a:t>Delay caused by minor streets</a:t>
            </a:r>
            <a:endParaRPr lang="en-US" dirty="0"/>
          </a:p>
        </p:txBody>
      </p:sp>
      <p:sp>
        <p:nvSpPr>
          <p:cNvPr id="10" name="Content Placeholder 3"/>
          <p:cNvSpPr>
            <a:spLocks noGrp="1"/>
          </p:cNvSpPr>
          <p:nvPr>
            <p:ph sz="half" idx="2"/>
          </p:nvPr>
        </p:nvSpPr>
        <p:spPr>
          <a:xfrm>
            <a:off x="0" y="2362200"/>
            <a:ext cx="3048000" cy="4038600"/>
          </a:xfrm>
        </p:spPr>
        <p:txBody>
          <a:bodyPr/>
          <a:lstStyle/>
          <a:p>
            <a:r>
              <a:rPr lang="en-US" sz="1800" dirty="0" smtClean="0"/>
              <a:t>Delay is not correlated with the travel distance</a:t>
            </a:r>
          </a:p>
          <a:p>
            <a:r>
              <a:rPr lang="en-US" sz="1800" dirty="0" smtClean="0"/>
              <a:t>Delay is caused by the traffic of the network particularly in minor streets.  </a:t>
            </a:r>
          </a:p>
          <a:p>
            <a:r>
              <a:rPr lang="en-US" sz="1800" dirty="0" smtClean="0"/>
              <a:t>Trucks with longer trips using freeway corridors have lower delay than trucks with shorter distance trips that use urban streets which are usually congested.</a:t>
            </a:r>
            <a:endParaRPr lang="en-US" sz="1800" dirty="0"/>
          </a:p>
        </p:txBody>
      </p:sp>
      <p:sp>
        <p:nvSpPr>
          <p:cNvPr id="7169" name="Rectangle 1"/>
          <p:cNvSpPr>
            <a:spLocks noChangeArrowheads="1"/>
          </p:cNvSpPr>
          <p:nvPr/>
        </p:nvSpPr>
        <p:spPr bwMode="auto">
          <a:xfrm>
            <a:off x="3200400" y="5943600"/>
            <a:ext cx="59436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tx1"/>
                </a:solidFill>
                <a:effectLst/>
                <a:latin typeface="Arial" pitchFamily="34" charset="0"/>
                <a:ea typeface="Times New Roman" pitchFamily="18" charset="0"/>
              </a:rPr>
              <a:t>Comparison of delay of commercial vehicles between individual industrial parks and both ports of entry.</a:t>
            </a:r>
            <a:endParaRPr kumimoji="0" lang="en-US" sz="1800" i="0" u="none" strike="noStrike" cap="none" normalizeH="0" baseline="0" dirty="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a:t>
            </a:r>
            <a:endParaRPr lang="en-US" b="1" dirty="0"/>
          </a:p>
        </p:txBody>
      </p:sp>
      <p:sp>
        <p:nvSpPr>
          <p:cNvPr id="3" name="Content Placeholder 2"/>
          <p:cNvSpPr>
            <a:spLocks noGrp="1"/>
          </p:cNvSpPr>
          <p:nvPr>
            <p:ph idx="1"/>
          </p:nvPr>
        </p:nvSpPr>
        <p:spPr>
          <a:xfrm>
            <a:off x="381000" y="2057400"/>
            <a:ext cx="8229600" cy="1295400"/>
          </a:xfrm>
        </p:spPr>
        <p:txBody>
          <a:bodyPr/>
          <a:lstStyle/>
          <a:p>
            <a:r>
              <a:rPr lang="en-US" sz="2000" dirty="0" smtClean="0"/>
              <a:t>Average percentage of delay incurred to trucks traversing between industrial parks and the Ysleta port of entry is approximately 32% of the total travel time.  </a:t>
            </a:r>
          </a:p>
          <a:p>
            <a:endParaRPr lang="en-US" sz="2000" dirty="0"/>
          </a:p>
        </p:txBody>
      </p:sp>
      <p:sp>
        <p:nvSpPr>
          <p:cNvPr id="4" name="Slide Number Placeholder 3"/>
          <p:cNvSpPr>
            <a:spLocks noGrp="1"/>
          </p:cNvSpPr>
          <p:nvPr>
            <p:ph type="sldNum" sz="quarter" idx="12"/>
          </p:nvPr>
        </p:nvSpPr>
        <p:spPr/>
        <p:txBody>
          <a:bodyPr/>
          <a:lstStyle/>
          <a:p>
            <a:fld id="{02D2CCDD-5CF7-4AF8-986C-638479A1D1A1}" type="slidenum">
              <a:rPr lang="en-US" smtClean="0"/>
              <a:pPr/>
              <a:t>22</a:t>
            </a:fld>
            <a:endParaRPr lang="en-US"/>
          </a:p>
        </p:txBody>
      </p:sp>
      <p:sp>
        <p:nvSpPr>
          <p:cNvPr id="5" name="Text Placeholder 2"/>
          <p:cNvSpPr txBox="1">
            <a:spLocks/>
          </p:cNvSpPr>
          <p:nvPr/>
        </p:nvSpPr>
        <p:spPr bwMode="auto">
          <a:xfrm>
            <a:off x="457200" y="1535113"/>
            <a:ext cx="4495800" cy="6397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40000"/>
              </a:spcBef>
              <a:spcAft>
                <a:spcPct val="20000"/>
              </a:spcAft>
              <a:buClr>
                <a:srgbClr val="0000CC"/>
              </a:buClr>
              <a:buSzTx/>
              <a:tabLst/>
              <a:defRPr/>
            </a:pPr>
            <a:r>
              <a:rPr kumimoji="0" lang="en-US" sz="2400" b="1" i="0" u="none" strike="noStrike" kern="0" cap="none" spc="0" normalizeH="0" baseline="0" noProof="0" dirty="0" smtClean="0">
                <a:ln>
                  <a:noFill/>
                </a:ln>
                <a:solidFill>
                  <a:schemeClr val="tx1"/>
                </a:solidFill>
                <a:effectLst/>
                <a:uLnTx/>
                <a:uFillTx/>
                <a:latin typeface="+mn-lt"/>
                <a:ea typeface="+mn-ea"/>
                <a:cs typeface="+mn-cs"/>
              </a:rPr>
              <a:t>Average Percentage of delay</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pic>
        <p:nvPicPr>
          <p:cNvPr id="6" name="Picture 5"/>
          <p:cNvPicPr/>
          <p:nvPr/>
        </p:nvPicPr>
        <p:blipFill>
          <a:blip r:embed="rId2" cstate="print"/>
          <a:srcRect/>
          <a:stretch>
            <a:fillRect/>
          </a:stretch>
        </p:blipFill>
        <p:spPr bwMode="auto">
          <a:xfrm>
            <a:off x="1447800" y="2971800"/>
            <a:ext cx="5886450" cy="2884035"/>
          </a:xfrm>
          <a:prstGeom prst="rect">
            <a:avLst/>
          </a:prstGeom>
          <a:noFill/>
        </p:spPr>
      </p:pic>
      <p:sp>
        <p:nvSpPr>
          <p:cNvPr id="7" name="Rectangle 6"/>
          <p:cNvSpPr/>
          <p:nvPr/>
        </p:nvSpPr>
        <p:spPr>
          <a:xfrm>
            <a:off x="914400" y="5867400"/>
            <a:ext cx="6858000" cy="461665"/>
          </a:xfrm>
          <a:prstGeom prst="rect">
            <a:avLst/>
          </a:prstGeom>
        </p:spPr>
        <p:txBody>
          <a:bodyPr wrap="square">
            <a:spAutoFit/>
          </a:bodyPr>
          <a:lstStyle/>
          <a:p>
            <a:r>
              <a:rPr lang="en-US" sz="1200" dirty="0" smtClean="0"/>
              <a:t>Percentage of delay incurred to trucks originating from different industrial parks and both highway entrances to Ysleta (Zaragoza Bridge) port of entry</a:t>
            </a:r>
            <a:endParaRPr lang="en-US" sz="1200"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a:t>
            </a:r>
            <a:endParaRPr lang="en-US" b="1" dirty="0"/>
          </a:p>
        </p:txBody>
      </p:sp>
      <p:sp>
        <p:nvSpPr>
          <p:cNvPr id="3" name="Content Placeholder 2"/>
          <p:cNvSpPr>
            <a:spLocks noGrp="1"/>
          </p:cNvSpPr>
          <p:nvPr>
            <p:ph idx="1"/>
          </p:nvPr>
        </p:nvSpPr>
        <p:spPr>
          <a:xfrm>
            <a:off x="381000" y="1981201"/>
            <a:ext cx="8229600" cy="990600"/>
          </a:xfrm>
        </p:spPr>
        <p:txBody>
          <a:bodyPr/>
          <a:lstStyle/>
          <a:p>
            <a:r>
              <a:rPr lang="en-US" sz="2000" dirty="0" smtClean="0"/>
              <a:t>In the case of the port of entry BOTA, delays represent a 35% of the total travel time.  </a:t>
            </a:r>
          </a:p>
          <a:p>
            <a:endParaRPr lang="en-US" sz="2000" dirty="0"/>
          </a:p>
        </p:txBody>
      </p:sp>
      <p:sp>
        <p:nvSpPr>
          <p:cNvPr id="4" name="Slide Number Placeholder 3"/>
          <p:cNvSpPr>
            <a:spLocks noGrp="1"/>
          </p:cNvSpPr>
          <p:nvPr>
            <p:ph type="sldNum" sz="quarter" idx="12"/>
          </p:nvPr>
        </p:nvSpPr>
        <p:spPr/>
        <p:txBody>
          <a:bodyPr/>
          <a:lstStyle/>
          <a:p>
            <a:fld id="{02D2CCDD-5CF7-4AF8-986C-638479A1D1A1}" type="slidenum">
              <a:rPr lang="en-US" smtClean="0"/>
              <a:pPr/>
              <a:t>23</a:t>
            </a:fld>
            <a:endParaRPr lang="en-US"/>
          </a:p>
        </p:txBody>
      </p:sp>
      <p:sp>
        <p:nvSpPr>
          <p:cNvPr id="5" name="Text Placeholder 2"/>
          <p:cNvSpPr txBox="1">
            <a:spLocks/>
          </p:cNvSpPr>
          <p:nvPr/>
        </p:nvSpPr>
        <p:spPr bwMode="auto">
          <a:xfrm>
            <a:off x="457200" y="1535113"/>
            <a:ext cx="4495800" cy="6397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40000"/>
              </a:spcBef>
              <a:spcAft>
                <a:spcPct val="20000"/>
              </a:spcAft>
              <a:buClr>
                <a:srgbClr val="0000CC"/>
              </a:buClr>
              <a:buSzTx/>
              <a:tabLst/>
              <a:defRPr/>
            </a:pPr>
            <a:r>
              <a:rPr kumimoji="0" lang="en-US" sz="2400" b="1" i="0" u="none" strike="noStrike" kern="0" cap="none" spc="0" normalizeH="0" baseline="0" noProof="0" dirty="0" smtClean="0">
                <a:ln>
                  <a:noFill/>
                </a:ln>
                <a:solidFill>
                  <a:schemeClr val="tx1"/>
                </a:solidFill>
                <a:effectLst/>
                <a:uLnTx/>
                <a:uFillTx/>
                <a:latin typeface="+mn-lt"/>
                <a:ea typeface="+mn-ea"/>
                <a:cs typeface="+mn-cs"/>
              </a:rPr>
              <a:t>Average Percentage of delay</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
        <p:nvSpPr>
          <p:cNvPr id="6" name="Rectangle 5"/>
          <p:cNvSpPr/>
          <p:nvPr/>
        </p:nvSpPr>
        <p:spPr>
          <a:xfrm>
            <a:off x="1143000" y="5867400"/>
            <a:ext cx="6858000" cy="461665"/>
          </a:xfrm>
          <a:prstGeom prst="rect">
            <a:avLst/>
          </a:prstGeom>
        </p:spPr>
        <p:txBody>
          <a:bodyPr wrap="square">
            <a:spAutoFit/>
          </a:bodyPr>
          <a:lstStyle/>
          <a:p>
            <a:r>
              <a:rPr lang="en-US" sz="1200" dirty="0" smtClean="0"/>
              <a:t>Percentage delay incurred to trucks originating from different industrial parks and both highway entrances to BOTA (Americas) port of entry</a:t>
            </a:r>
            <a:endParaRPr lang="en-US" sz="1200" dirty="0"/>
          </a:p>
        </p:txBody>
      </p:sp>
      <p:pic>
        <p:nvPicPr>
          <p:cNvPr id="8" name="Picture 7"/>
          <p:cNvPicPr/>
          <p:nvPr/>
        </p:nvPicPr>
        <p:blipFill>
          <a:blip r:embed="rId2" cstate="print"/>
          <a:srcRect/>
          <a:stretch>
            <a:fillRect/>
          </a:stretch>
        </p:blipFill>
        <p:spPr bwMode="auto">
          <a:xfrm>
            <a:off x="1524000" y="2743200"/>
            <a:ext cx="5915025" cy="3046805"/>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a:t>
            </a:r>
            <a:endParaRPr lang="en-US" b="1" dirty="0"/>
          </a:p>
        </p:txBody>
      </p:sp>
      <p:sp>
        <p:nvSpPr>
          <p:cNvPr id="3" name="Content Placeholder 2"/>
          <p:cNvSpPr>
            <a:spLocks noGrp="1"/>
          </p:cNvSpPr>
          <p:nvPr>
            <p:ph idx="1"/>
          </p:nvPr>
        </p:nvSpPr>
        <p:spPr>
          <a:xfrm>
            <a:off x="381000" y="1752600"/>
            <a:ext cx="4724400" cy="914400"/>
          </a:xfrm>
        </p:spPr>
        <p:txBody>
          <a:bodyPr/>
          <a:lstStyle/>
          <a:p>
            <a:r>
              <a:rPr lang="en-US" sz="1800" dirty="0" smtClean="0"/>
              <a:t>The simulation model also provides delay incurred by trucks on different segments that form a path of trucks traveling from the industrial parks and highway entrances to both ports of entry.</a:t>
            </a:r>
          </a:p>
          <a:p>
            <a:r>
              <a:rPr lang="en-US" sz="1800" dirty="0" smtClean="0">
                <a:latin typeface="+mj-lt"/>
                <a:ea typeface="Times New Roman" pitchFamily="18" charset="0"/>
              </a:rPr>
              <a:t>Chihuahua highway entrance to the Ysleta port of entry path.</a:t>
            </a:r>
            <a:endParaRPr lang="en-US" sz="1800" dirty="0">
              <a:latin typeface="+mj-lt"/>
            </a:endParaRPr>
          </a:p>
        </p:txBody>
      </p:sp>
      <p:sp>
        <p:nvSpPr>
          <p:cNvPr id="4" name="Slide Number Placeholder 3"/>
          <p:cNvSpPr>
            <a:spLocks noGrp="1"/>
          </p:cNvSpPr>
          <p:nvPr>
            <p:ph type="sldNum" sz="quarter" idx="12"/>
          </p:nvPr>
        </p:nvSpPr>
        <p:spPr/>
        <p:txBody>
          <a:bodyPr/>
          <a:lstStyle/>
          <a:p>
            <a:fld id="{02D2CCDD-5CF7-4AF8-986C-638479A1D1A1}" type="slidenum">
              <a:rPr lang="en-US" smtClean="0"/>
              <a:pPr/>
              <a:t>24</a:t>
            </a:fld>
            <a:endParaRPr lang="en-US"/>
          </a:p>
        </p:txBody>
      </p:sp>
      <p:sp>
        <p:nvSpPr>
          <p:cNvPr id="5" name="Text Placeholder 2"/>
          <p:cNvSpPr txBox="1">
            <a:spLocks/>
          </p:cNvSpPr>
          <p:nvPr/>
        </p:nvSpPr>
        <p:spPr bwMode="auto">
          <a:xfrm>
            <a:off x="381000" y="1219200"/>
            <a:ext cx="6096000" cy="6397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40000"/>
              </a:spcBef>
              <a:spcAft>
                <a:spcPct val="20000"/>
              </a:spcAft>
              <a:buClr>
                <a:srgbClr val="0000CC"/>
              </a:buClr>
              <a:buSzTx/>
              <a:tabLst/>
              <a:defRPr/>
            </a:pPr>
            <a:r>
              <a:rPr kumimoji="0" lang="en-US" sz="2400" b="1" i="0" u="none" strike="noStrike" kern="0" cap="none" spc="0" normalizeH="0" baseline="0" noProof="0" dirty="0" smtClean="0">
                <a:ln>
                  <a:noFill/>
                </a:ln>
                <a:solidFill>
                  <a:schemeClr val="tx1"/>
                </a:solidFill>
                <a:effectLst/>
                <a:uLnTx/>
                <a:uFillTx/>
                <a:latin typeface="+mn-lt"/>
                <a:ea typeface="+mn-ea"/>
                <a:cs typeface="+mn-cs"/>
              </a:rPr>
              <a:t>Delay on truck paths segments</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pic>
        <p:nvPicPr>
          <p:cNvPr id="6" name="Picture 5"/>
          <p:cNvPicPr/>
          <p:nvPr/>
        </p:nvPicPr>
        <p:blipFill>
          <a:blip r:embed="rId2" cstate="print"/>
          <a:srcRect l="63750" t="10986" r="11635" b="17236"/>
          <a:stretch>
            <a:fillRect/>
          </a:stretch>
        </p:blipFill>
        <p:spPr bwMode="auto">
          <a:xfrm>
            <a:off x="5334000" y="1524000"/>
            <a:ext cx="3666227" cy="4347713"/>
          </a:xfrm>
          <a:prstGeom prst="rect">
            <a:avLst/>
          </a:prstGeom>
          <a:noFill/>
          <a:ln w="1">
            <a:noFill/>
            <a:miter lim="800000"/>
            <a:headEnd/>
            <a:tailEnd type="none" w="med" len="med"/>
          </a:ln>
          <a:effectLst/>
        </p:spPr>
      </p:pic>
      <p:sp>
        <p:nvSpPr>
          <p:cNvPr id="7" name="Rectangle 6"/>
          <p:cNvSpPr/>
          <p:nvPr/>
        </p:nvSpPr>
        <p:spPr>
          <a:xfrm>
            <a:off x="5486400" y="5867400"/>
            <a:ext cx="3657600" cy="461665"/>
          </a:xfrm>
          <a:prstGeom prst="rect">
            <a:avLst/>
          </a:prstGeom>
        </p:spPr>
        <p:txBody>
          <a:bodyPr wrap="square">
            <a:spAutoFit/>
          </a:bodyPr>
          <a:lstStyle/>
          <a:p>
            <a:r>
              <a:rPr lang="en-US" sz="1200" dirty="0" smtClean="0"/>
              <a:t>Path of trucks traveling from the Chihuahua highway entrance to the Ysleta port of entry</a:t>
            </a:r>
            <a:endParaRPr lang="en-US" sz="1200" dirty="0"/>
          </a:p>
        </p:txBody>
      </p:sp>
      <p:pic>
        <p:nvPicPr>
          <p:cNvPr id="8" name="Picture 7"/>
          <p:cNvPicPr/>
          <p:nvPr/>
        </p:nvPicPr>
        <p:blipFill>
          <a:blip r:embed="rId3" cstate="print"/>
          <a:srcRect/>
          <a:stretch>
            <a:fillRect/>
          </a:stretch>
        </p:blipFill>
        <p:spPr bwMode="auto">
          <a:xfrm>
            <a:off x="76200" y="4114800"/>
            <a:ext cx="5105400" cy="1764215"/>
          </a:xfrm>
          <a:prstGeom prst="rect">
            <a:avLst/>
          </a:prstGeom>
          <a:noFill/>
          <a:ln w="9525">
            <a:noFill/>
            <a:miter lim="800000"/>
            <a:headEnd/>
            <a:tailEnd/>
          </a:ln>
        </p:spPr>
      </p:pic>
      <p:sp>
        <p:nvSpPr>
          <p:cNvPr id="53249" name="Rectangle 1"/>
          <p:cNvSpPr>
            <a:spLocks noChangeArrowheads="1"/>
          </p:cNvSpPr>
          <p:nvPr/>
        </p:nvSpPr>
        <p:spPr bwMode="auto">
          <a:xfrm>
            <a:off x="228600" y="5867400"/>
            <a:ext cx="48768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tx1"/>
                </a:solidFill>
                <a:effectLst/>
                <a:latin typeface="Arial" pitchFamily="34" charset="0"/>
                <a:ea typeface="Times New Roman" pitchFamily="18" charset="0"/>
              </a:rPr>
              <a:t>Delay on segments of a path from the Chihuahua highway entrance to the Ysleta port of entry.</a:t>
            </a:r>
            <a:endParaRPr kumimoji="0" lang="en-US" sz="1800" i="0" u="none" strike="noStrike" cap="none" normalizeH="0" baseline="0" dirty="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a:t>
            </a:r>
            <a:endParaRPr lang="en-US" b="1" dirty="0"/>
          </a:p>
        </p:txBody>
      </p:sp>
      <p:sp>
        <p:nvSpPr>
          <p:cNvPr id="3" name="Content Placeholder 2"/>
          <p:cNvSpPr>
            <a:spLocks noGrp="1"/>
          </p:cNvSpPr>
          <p:nvPr>
            <p:ph idx="1"/>
          </p:nvPr>
        </p:nvSpPr>
        <p:spPr>
          <a:xfrm>
            <a:off x="381000" y="2362200"/>
            <a:ext cx="4724400" cy="914400"/>
          </a:xfrm>
        </p:spPr>
        <p:txBody>
          <a:bodyPr/>
          <a:lstStyle/>
          <a:p>
            <a:r>
              <a:rPr lang="en-US" sz="1800" dirty="0" smtClean="0"/>
              <a:t>I.P. </a:t>
            </a:r>
            <a:r>
              <a:rPr lang="en-US" sz="1800" dirty="0" err="1" smtClean="0"/>
              <a:t>Gema</a:t>
            </a:r>
            <a:r>
              <a:rPr lang="en-US" sz="1800" dirty="0" smtClean="0"/>
              <a:t> and Ysleta POE path</a:t>
            </a:r>
            <a:endParaRPr lang="en-US" sz="1800" dirty="0"/>
          </a:p>
        </p:txBody>
      </p:sp>
      <p:sp>
        <p:nvSpPr>
          <p:cNvPr id="4" name="Slide Number Placeholder 3"/>
          <p:cNvSpPr>
            <a:spLocks noGrp="1"/>
          </p:cNvSpPr>
          <p:nvPr>
            <p:ph type="sldNum" sz="quarter" idx="12"/>
          </p:nvPr>
        </p:nvSpPr>
        <p:spPr/>
        <p:txBody>
          <a:bodyPr/>
          <a:lstStyle/>
          <a:p>
            <a:fld id="{02D2CCDD-5CF7-4AF8-986C-638479A1D1A1}" type="slidenum">
              <a:rPr lang="en-US" smtClean="0"/>
              <a:pPr/>
              <a:t>25</a:t>
            </a:fld>
            <a:endParaRPr lang="en-US"/>
          </a:p>
        </p:txBody>
      </p:sp>
      <p:sp>
        <p:nvSpPr>
          <p:cNvPr id="5" name="Text Placeholder 2"/>
          <p:cNvSpPr txBox="1">
            <a:spLocks/>
          </p:cNvSpPr>
          <p:nvPr/>
        </p:nvSpPr>
        <p:spPr bwMode="auto">
          <a:xfrm>
            <a:off x="381000" y="1828800"/>
            <a:ext cx="6096000" cy="6397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40000"/>
              </a:spcBef>
              <a:spcAft>
                <a:spcPct val="20000"/>
              </a:spcAft>
              <a:buClr>
                <a:srgbClr val="0000CC"/>
              </a:buClr>
              <a:buSzTx/>
              <a:tabLst/>
              <a:defRPr/>
            </a:pPr>
            <a:r>
              <a:rPr kumimoji="0" lang="en-US" sz="2400" b="1" i="0" u="none" strike="noStrike" kern="0" cap="none" spc="0" normalizeH="0" baseline="0" noProof="0" dirty="0" smtClean="0">
                <a:ln>
                  <a:noFill/>
                </a:ln>
                <a:solidFill>
                  <a:schemeClr val="tx1"/>
                </a:solidFill>
                <a:effectLst/>
                <a:uLnTx/>
                <a:uFillTx/>
                <a:latin typeface="+mn-lt"/>
                <a:ea typeface="+mn-ea"/>
                <a:cs typeface="+mn-cs"/>
              </a:rPr>
              <a:t>Delay on truck paths segments</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
        <p:nvSpPr>
          <p:cNvPr id="7" name="Rectangle 6"/>
          <p:cNvSpPr/>
          <p:nvPr/>
        </p:nvSpPr>
        <p:spPr>
          <a:xfrm>
            <a:off x="5486400" y="5867400"/>
            <a:ext cx="3657600" cy="461665"/>
          </a:xfrm>
          <a:prstGeom prst="rect">
            <a:avLst/>
          </a:prstGeom>
        </p:spPr>
        <p:txBody>
          <a:bodyPr wrap="square">
            <a:spAutoFit/>
          </a:bodyPr>
          <a:lstStyle/>
          <a:p>
            <a:r>
              <a:rPr lang="en-US" sz="1200" dirty="0" smtClean="0"/>
              <a:t>Path of trucks traveling from </a:t>
            </a:r>
            <a:r>
              <a:rPr lang="en-US" sz="1200" dirty="0" err="1" smtClean="0"/>
              <a:t>Gema</a:t>
            </a:r>
            <a:r>
              <a:rPr lang="en-US" sz="1200" dirty="0" smtClean="0"/>
              <a:t> to </a:t>
            </a:r>
            <a:r>
              <a:rPr lang="en-US" sz="1200" dirty="0" err="1" smtClean="0"/>
              <a:t>theYsleta</a:t>
            </a:r>
            <a:r>
              <a:rPr lang="en-US" sz="1200" dirty="0" smtClean="0"/>
              <a:t> port of entry</a:t>
            </a:r>
            <a:endParaRPr lang="en-US" sz="1200" dirty="0"/>
          </a:p>
        </p:txBody>
      </p:sp>
      <p:sp>
        <p:nvSpPr>
          <p:cNvPr id="53249" name="Rectangle 1"/>
          <p:cNvSpPr>
            <a:spLocks noChangeArrowheads="1"/>
          </p:cNvSpPr>
          <p:nvPr/>
        </p:nvSpPr>
        <p:spPr bwMode="auto">
          <a:xfrm>
            <a:off x="228600" y="5959733"/>
            <a:ext cx="50292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n-US" sz="1200" dirty="0" smtClean="0"/>
              <a:t>Delay on segments of a path from </a:t>
            </a:r>
            <a:r>
              <a:rPr lang="en-US" sz="1200" dirty="0" err="1" smtClean="0"/>
              <a:t>Gema</a:t>
            </a:r>
            <a:r>
              <a:rPr lang="en-US" sz="1200" dirty="0" smtClean="0"/>
              <a:t> to the Ysleta port of entry</a:t>
            </a:r>
            <a:endParaRPr kumimoji="0" lang="en-US" sz="1800" i="0" u="none" strike="noStrike" cap="none" normalizeH="0" baseline="0" dirty="0" smtClean="0">
              <a:ln>
                <a:noFill/>
              </a:ln>
              <a:solidFill>
                <a:schemeClr val="tx1"/>
              </a:solidFill>
              <a:effectLst/>
              <a:latin typeface="Arial" pitchFamily="34" charset="0"/>
            </a:endParaRPr>
          </a:p>
        </p:txBody>
      </p:sp>
      <p:pic>
        <p:nvPicPr>
          <p:cNvPr id="10" name="Picture 9"/>
          <p:cNvPicPr/>
          <p:nvPr/>
        </p:nvPicPr>
        <p:blipFill>
          <a:blip r:embed="rId2" cstate="print"/>
          <a:srcRect l="62885" t="10254" r="13269" b="17480"/>
          <a:stretch>
            <a:fillRect/>
          </a:stretch>
        </p:blipFill>
        <p:spPr bwMode="auto">
          <a:xfrm>
            <a:off x="5334000" y="1524000"/>
            <a:ext cx="3653263" cy="4347713"/>
          </a:xfrm>
          <a:prstGeom prst="rect">
            <a:avLst/>
          </a:prstGeom>
          <a:noFill/>
          <a:ln w="1">
            <a:noFill/>
            <a:miter lim="800000"/>
            <a:headEnd/>
            <a:tailEnd type="none" w="med" len="med"/>
          </a:ln>
          <a:effectLst/>
        </p:spPr>
      </p:pic>
      <p:pic>
        <p:nvPicPr>
          <p:cNvPr id="11" name="Picture 10"/>
          <p:cNvPicPr/>
          <p:nvPr/>
        </p:nvPicPr>
        <p:blipFill>
          <a:blip r:embed="rId3" cstate="print"/>
          <a:srcRect/>
          <a:stretch>
            <a:fillRect/>
          </a:stretch>
        </p:blipFill>
        <p:spPr bwMode="auto">
          <a:xfrm>
            <a:off x="76200" y="4114800"/>
            <a:ext cx="5181600" cy="1752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a:t>
            </a:r>
            <a:endParaRPr lang="en-US" b="1" dirty="0"/>
          </a:p>
        </p:txBody>
      </p:sp>
      <p:sp>
        <p:nvSpPr>
          <p:cNvPr id="3" name="Content Placeholder 2"/>
          <p:cNvSpPr>
            <a:spLocks noGrp="1"/>
          </p:cNvSpPr>
          <p:nvPr>
            <p:ph idx="1"/>
          </p:nvPr>
        </p:nvSpPr>
        <p:spPr>
          <a:xfrm>
            <a:off x="381000" y="2362200"/>
            <a:ext cx="4724400" cy="914400"/>
          </a:xfrm>
        </p:spPr>
        <p:txBody>
          <a:bodyPr/>
          <a:lstStyle/>
          <a:p>
            <a:r>
              <a:rPr lang="en-US" sz="1800" dirty="0" smtClean="0"/>
              <a:t>I.P. </a:t>
            </a:r>
            <a:r>
              <a:rPr lang="en-US" sz="1800" dirty="0" err="1" smtClean="0"/>
              <a:t>Independencia</a:t>
            </a:r>
            <a:r>
              <a:rPr lang="en-US" sz="1800" dirty="0" smtClean="0"/>
              <a:t> to the BOTA port of entry</a:t>
            </a:r>
            <a:endParaRPr lang="en-US" sz="1800" dirty="0"/>
          </a:p>
        </p:txBody>
      </p:sp>
      <p:sp>
        <p:nvSpPr>
          <p:cNvPr id="4" name="Slide Number Placeholder 3"/>
          <p:cNvSpPr>
            <a:spLocks noGrp="1"/>
          </p:cNvSpPr>
          <p:nvPr>
            <p:ph type="sldNum" sz="quarter" idx="12"/>
          </p:nvPr>
        </p:nvSpPr>
        <p:spPr/>
        <p:txBody>
          <a:bodyPr/>
          <a:lstStyle/>
          <a:p>
            <a:fld id="{02D2CCDD-5CF7-4AF8-986C-638479A1D1A1}" type="slidenum">
              <a:rPr lang="en-US" smtClean="0"/>
              <a:pPr/>
              <a:t>26</a:t>
            </a:fld>
            <a:endParaRPr lang="en-US"/>
          </a:p>
        </p:txBody>
      </p:sp>
      <p:sp>
        <p:nvSpPr>
          <p:cNvPr id="5" name="Text Placeholder 2"/>
          <p:cNvSpPr txBox="1">
            <a:spLocks/>
          </p:cNvSpPr>
          <p:nvPr/>
        </p:nvSpPr>
        <p:spPr bwMode="auto">
          <a:xfrm>
            <a:off x="228600" y="1143000"/>
            <a:ext cx="6096000" cy="6397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40000"/>
              </a:spcBef>
              <a:spcAft>
                <a:spcPct val="20000"/>
              </a:spcAft>
              <a:buClr>
                <a:srgbClr val="0000CC"/>
              </a:buClr>
              <a:buSzTx/>
              <a:tabLst/>
              <a:defRPr/>
            </a:pPr>
            <a:r>
              <a:rPr kumimoji="0" lang="en-US" sz="2400" b="1" i="0" u="none" strike="noStrike" kern="0" cap="none" spc="0" normalizeH="0" baseline="0" noProof="0" dirty="0" smtClean="0">
                <a:ln>
                  <a:noFill/>
                </a:ln>
                <a:solidFill>
                  <a:schemeClr val="tx1"/>
                </a:solidFill>
                <a:effectLst/>
                <a:uLnTx/>
                <a:uFillTx/>
                <a:latin typeface="+mn-lt"/>
                <a:ea typeface="+mn-ea"/>
                <a:cs typeface="+mn-cs"/>
              </a:rPr>
              <a:t>Delay on truck paths segments</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
        <p:nvSpPr>
          <p:cNvPr id="7" name="Rectangle 6"/>
          <p:cNvSpPr/>
          <p:nvPr/>
        </p:nvSpPr>
        <p:spPr>
          <a:xfrm>
            <a:off x="5486400" y="5867400"/>
            <a:ext cx="3657600" cy="461665"/>
          </a:xfrm>
          <a:prstGeom prst="rect">
            <a:avLst/>
          </a:prstGeom>
        </p:spPr>
        <p:txBody>
          <a:bodyPr wrap="square">
            <a:spAutoFit/>
          </a:bodyPr>
          <a:lstStyle/>
          <a:p>
            <a:r>
              <a:rPr lang="en-US" sz="1200" dirty="0" smtClean="0"/>
              <a:t>Path of trucks traveling from </a:t>
            </a:r>
            <a:r>
              <a:rPr lang="en-US" sz="1200" dirty="0" err="1" smtClean="0"/>
              <a:t>Independencia</a:t>
            </a:r>
            <a:r>
              <a:rPr lang="en-US" sz="1200" dirty="0" smtClean="0"/>
              <a:t> to the BOTA port of entry</a:t>
            </a:r>
            <a:endParaRPr lang="en-US" sz="1200" dirty="0"/>
          </a:p>
        </p:txBody>
      </p:sp>
      <p:sp>
        <p:nvSpPr>
          <p:cNvPr id="53249" name="Rectangle 1"/>
          <p:cNvSpPr>
            <a:spLocks noChangeArrowheads="1"/>
          </p:cNvSpPr>
          <p:nvPr/>
        </p:nvSpPr>
        <p:spPr bwMode="auto">
          <a:xfrm>
            <a:off x="228600" y="5867400"/>
            <a:ext cx="44958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n-US" sz="1200" dirty="0" smtClean="0"/>
              <a:t>Delay on segments of a path from </a:t>
            </a:r>
            <a:r>
              <a:rPr lang="en-US" sz="1200" dirty="0" err="1" smtClean="0"/>
              <a:t>Independencia</a:t>
            </a:r>
            <a:r>
              <a:rPr lang="en-US" sz="1200" dirty="0" smtClean="0"/>
              <a:t> to the BOTA port of entry</a:t>
            </a:r>
            <a:endParaRPr kumimoji="0" lang="en-US" sz="1800" i="0" u="none" strike="noStrike" cap="none" normalizeH="0" baseline="0" dirty="0" smtClean="0">
              <a:ln>
                <a:noFill/>
              </a:ln>
              <a:solidFill>
                <a:schemeClr val="tx1"/>
              </a:solidFill>
              <a:effectLst/>
              <a:latin typeface="Arial" pitchFamily="34" charset="0"/>
            </a:endParaRPr>
          </a:p>
        </p:txBody>
      </p:sp>
      <p:pic>
        <p:nvPicPr>
          <p:cNvPr id="10" name="Picture 9"/>
          <p:cNvPicPr/>
          <p:nvPr/>
        </p:nvPicPr>
        <p:blipFill>
          <a:blip r:embed="rId2" cstate="print"/>
          <a:srcRect l="63846" t="10010" r="11250" b="17480"/>
          <a:stretch>
            <a:fillRect/>
          </a:stretch>
        </p:blipFill>
        <p:spPr bwMode="auto">
          <a:xfrm>
            <a:off x="5334000" y="1600200"/>
            <a:ext cx="3657960" cy="4278702"/>
          </a:xfrm>
          <a:prstGeom prst="rect">
            <a:avLst/>
          </a:prstGeom>
          <a:noFill/>
          <a:ln w="1">
            <a:noFill/>
            <a:miter lim="800000"/>
            <a:headEnd/>
            <a:tailEnd type="none" w="med" len="med"/>
          </a:ln>
          <a:effectLst/>
        </p:spPr>
      </p:pic>
      <p:pic>
        <p:nvPicPr>
          <p:cNvPr id="11" name="Picture 10"/>
          <p:cNvPicPr/>
          <p:nvPr/>
        </p:nvPicPr>
        <p:blipFill>
          <a:blip r:embed="rId3" cstate="print"/>
          <a:srcRect/>
          <a:stretch>
            <a:fillRect/>
          </a:stretch>
        </p:blipFill>
        <p:spPr bwMode="auto">
          <a:xfrm>
            <a:off x="76200" y="4038600"/>
            <a:ext cx="5181600" cy="1828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a:t>
            </a:r>
            <a:endParaRPr lang="en-US" b="1" dirty="0"/>
          </a:p>
        </p:txBody>
      </p:sp>
      <p:sp>
        <p:nvSpPr>
          <p:cNvPr id="3" name="Content Placeholder 2"/>
          <p:cNvSpPr>
            <a:spLocks noGrp="1"/>
          </p:cNvSpPr>
          <p:nvPr>
            <p:ph idx="1"/>
          </p:nvPr>
        </p:nvSpPr>
        <p:spPr>
          <a:xfrm>
            <a:off x="381000" y="2362200"/>
            <a:ext cx="4724400" cy="914400"/>
          </a:xfrm>
        </p:spPr>
        <p:txBody>
          <a:bodyPr/>
          <a:lstStyle/>
          <a:p>
            <a:r>
              <a:rPr lang="en-US" sz="1800" dirty="0" smtClean="0"/>
              <a:t>I.P. </a:t>
            </a:r>
            <a:r>
              <a:rPr lang="en-US" sz="1800" dirty="0" err="1" smtClean="0"/>
              <a:t>Aztecas</a:t>
            </a:r>
            <a:r>
              <a:rPr lang="en-US" sz="1800" dirty="0" smtClean="0"/>
              <a:t> to BOTA port of entry</a:t>
            </a:r>
            <a:endParaRPr lang="en-US" sz="1800" dirty="0"/>
          </a:p>
        </p:txBody>
      </p:sp>
      <p:sp>
        <p:nvSpPr>
          <p:cNvPr id="4" name="Slide Number Placeholder 3"/>
          <p:cNvSpPr>
            <a:spLocks noGrp="1"/>
          </p:cNvSpPr>
          <p:nvPr>
            <p:ph type="sldNum" sz="quarter" idx="12"/>
          </p:nvPr>
        </p:nvSpPr>
        <p:spPr/>
        <p:txBody>
          <a:bodyPr/>
          <a:lstStyle/>
          <a:p>
            <a:fld id="{02D2CCDD-5CF7-4AF8-986C-638479A1D1A1}" type="slidenum">
              <a:rPr lang="en-US" smtClean="0"/>
              <a:pPr/>
              <a:t>27</a:t>
            </a:fld>
            <a:endParaRPr lang="en-US"/>
          </a:p>
        </p:txBody>
      </p:sp>
      <p:sp>
        <p:nvSpPr>
          <p:cNvPr id="5" name="Text Placeholder 2"/>
          <p:cNvSpPr txBox="1">
            <a:spLocks/>
          </p:cNvSpPr>
          <p:nvPr/>
        </p:nvSpPr>
        <p:spPr bwMode="auto">
          <a:xfrm>
            <a:off x="381000" y="1828800"/>
            <a:ext cx="6096000" cy="6397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40000"/>
              </a:spcBef>
              <a:spcAft>
                <a:spcPct val="20000"/>
              </a:spcAft>
              <a:buClr>
                <a:srgbClr val="0000CC"/>
              </a:buClr>
              <a:buSzTx/>
              <a:tabLst/>
              <a:defRPr/>
            </a:pPr>
            <a:r>
              <a:rPr kumimoji="0" lang="en-US" sz="2400" b="1" i="0" u="none" strike="noStrike" kern="0" cap="none" spc="0" normalizeH="0" baseline="0" noProof="0" dirty="0" smtClean="0">
                <a:ln>
                  <a:noFill/>
                </a:ln>
                <a:solidFill>
                  <a:schemeClr val="tx1"/>
                </a:solidFill>
                <a:effectLst/>
                <a:uLnTx/>
                <a:uFillTx/>
                <a:latin typeface="+mn-lt"/>
                <a:ea typeface="+mn-ea"/>
                <a:cs typeface="+mn-cs"/>
              </a:rPr>
              <a:t>Delay on truck paths segments</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
        <p:nvSpPr>
          <p:cNvPr id="7" name="Rectangle 6"/>
          <p:cNvSpPr/>
          <p:nvPr/>
        </p:nvSpPr>
        <p:spPr>
          <a:xfrm>
            <a:off x="5334000" y="5867400"/>
            <a:ext cx="3810000" cy="461665"/>
          </a:xfrm>
          <a:prstGeom prst="rect">
            <a:avLst/>
          </a:prstGeom>
        </p:spPr>
        <p:txBody>
          <a:bodyPr wrap="square">
            <a:spAutoFit/>
          </a:bodyPr>
          <a:lstStyle/>
          <a:p>
            <a:r>
              <a:rPr lang="en-US" sz="1200" dirty="0" smtClean="0"/>
              <a:t>Path of trucks traveling from </a:t>
            </a:r>
            <a:r>
              <a:rPr lang="en-US" sz="1200" dirty="0" err="1" smtClean="0"/>
              <a:t>Aztecas</a:t>
            </a:r>
            <a:r>
              <a:rPr lang="en-US" sz="1200" dirty="0" smtClean="0"/>
              <a:t> to BOTA port of entry</a:t>
            </a:r>
            <a:endParaRPr lang="en-US" sz="1200" dirty="0"/>
          </a:p>
        </p:txBody>
      </p:sp>
      <p:sp>
        <p:nvSpPr>
          <p:cNvPr id="53249" name="Rectangle 1"/>
          <p:cNvSpPr>
            <a:spLocks noChangeArrowheads="1"/>
          </p:cNvSpPr>
          <p:nvPr/>
        </p:nvSpPr>
        <p:spPr bwMode="auto">
          <a:xfrm>
            <a:off x="228600" y="5867400"/>
            <a:ext cx="44958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n-US" sz="1200" dirty="0" smtClean="0"/>
              <a:t>Link delay of the path of trucks traveling from I.P. </a:t>
            </a:r>
            <a:r>
              <a:rPr lang="en-US" sz="1200" dirty="0" err="1" smtClean="0"/>
              <a:t>Aztecas</a:t>
            </a:r>
            <a:r>
              <a:rPr lang="en-US" sz="1200" dirty="0" smtClean="0"/>
              <a:t> to BOTA port of entry</a:t>
            </a:r>
            <a:endParaRPr kumimoji="0" lang="en-US" sz="1800" i="0" u="none" strike="noStrike" cap="none" normalizeH="0" baseline="0" dirty="0" smtClean="0">
              <a:ln>
                <a:noFill/>
              </a:ln>
              <a:solidFill>
                <a:schemeClr val="tx1"/>
              </a:solidFill>
              <a:effectLst/>
              <a:latin typeface="Arial" pitchFamily="34" charset="0"/>
            </a:endParaRPr>
          </a:p>
        </p:txBody>
      </p:sp>
      <p:pic>
        <p:nvPicPr>
          <p:cNvPr id="10" name="Picture 9"/>
          <p:cNvPicPr/>
          <p:nvPr/>
        </p:nvPicPr>
        <p:blipFill>
          <a:blip r:embed="rId2" cstate="print"/>
          <a:srcRect l="62788" t="9766" r="12500" b="16748"/>
          <a:stretch>
            <a:fillRect/>
          </a:stretch>
        </p:blipFill>
        <p:spPr bwMode="auto">
          <a:xfrm>
            <a:off x="5411997" y="1600200"/>
            <a:ext cx="3655803" cy="4261449"/>
          </a:xfrm>
          <a:prstGeom prst="rect">
            <a:avLst/>
          </a:prstGeom>
          <a:noFill/>
          <a:ln w="1">
            <a:noFill/>
            <a:miter lim="800000"/>
            <a:headEnd/>
            <a:tailEnd type="none" w="med" len="med"/>
          </a:ln>
          <a:effectLst/>
        </p:spPr>
      </p:pic>
      <p:pic>
        <p:nvPicPr>
          <p:cNvPr id="11" name="Picture 10"/>
          <p:cNvPicPr/>
          <p:nvPr/>
        </p:nvPicPr>
        <p:blipFill>
          <a:blip r:embed="rId3" cstate="print"/>
          <a:srcRect/>
          <a:stretch>
            <a:fillRect/>
          </a:stretch>
        </p:blipFill>
        <p:spPr bwMode="auto">
          <a:xfrm>
            <a:off x="76200" y="3886200"/>
            <a:ext cx="5257800" cy="19278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a:t>
            </a:r>
            <a:endParaRPr lang="en-US" dirty="0"/>
          </a:p>
        </p:txBody>
      </p:sp>
      <p:sp>
        <p:nvSpPr>
          <p:cNvPr id="3" name="Slide Number Placeholder 2"/>
          <p:cNvSpPr>
            <a:spLocks noGrp="1"/>
          </p:cNvSpPr>
          <p:nvPr>
            <p:ph type="sldNum" sz="quarter" idx="12"/>
          </p:nvPr>
        </p:nvSpPr>
        <p:spPr/>
        <p:txBody>
          <a:bodyPr/>
          <a:lstStyle/>
          <a:p>
            <a:fld id="{6C578BCA-5D74-4678-BC84-7F30C5B0D214}" type="slidenum">
              <a:rPr lang="en-US" smtClean="0"/>
              <a:pPr/>
              <a:t>28</a:t>
            </a:fld>
            <a:endParaRPr lang="en-US"/>
          </a:p>
        </p:txBody>
      </p:sp>
      <p:pic>
        <p:nvPicPr>
          <p:cNvPr id="2050" name="Picture 2"/>
          <p:cNvPicPr>
            <a:picLocks noChangeAspect="1" noChangeArrowheads="1"/>
          </p:cNvPicPr>
          <p:nvPr/>
        </p:nvPicPr>
        <p:blipFill>
          <a:blip r:embed="rId2" cstate="print"/>
          <a:srcRect l="50313" t="10156" r="312" b="17969"/>
          <a:stretch>
            <a:fillRect/>
          </a:stretch>
        </p:blipFill>
        <p:spPr bwMode="auto">
          <a:xfrm>
            <a:off x="838200" y="1676400"/>
            <a:ext cx="7620000" cy="4436962"/>
          </a:xfrm>
          <a:prstGeom prst="rect">
            <a:avLst/>
          </a:prstGeom>
          <a:noFill/>
          <a:ln w="9525">
            <a:noFill/>
            <a:miter lim="800000"/>
            <a:headEnd/>
            <a:tailEnd/>
          </a:ln>
        </p:spPr>
      </p:pic>
      <p:sp>
        <p:nvSpPr>
          <p:cNvPr id="5" name="Text Placeholder 2"/>
          <p:cNvSpPr txBox="1">
            <a:spLocks/>
          </p:cNvSpPr>
          <p:nvPr/>
        </p:nvSpPr>
        <p:spPr bwMode="auto">
          <a:xfrm>
            <a:off x="228600" y="1143000"/>
            <a:ext cx="6096000" cy="6397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40000"/>
              </a:spcBef>
              <a:spcAft>
                <a:spcPct val="20000"/>
              </a:spcAft>
              <a:buClr>
                <a:srgbClr val="0000CC"/>
              </a:buClr>
              <a:buSzTx/>
              <a:tabLst/>
              <a:defRPr/>
            </a:pPr>
            <a:r>
              <a:rPr kumimoji="0" lang="en-US" sz="2400" b="1" i="0" u="none" strike="noStrike" kern="0" cap="none" spc="0" normalizeH="0" baseline="0" noProof="0" dirty="0" smtClean="0">
                <a:ln>
                  <a:noFill/>
                </a:ln>
                <a:solidFill>
                  <a:schemeClr val="tx1"/>
                </a:solidFill>
                <a:effectLst/>
                <a:uLnTx/>
                <a:uFillTx/>
                <a:latin typeface="+mn-lt"/>
                <a:ea typeface="+mn-ea"/>
                <a:cs typeface="+mn-cs"/>
              </a:rPr>
              <a:t>Visualization</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a:t>
            </a:r>
            <a:endParaRPr lang="en-US" dirty="0"/>
          </a:p>
        </p:txBody>
      </p:sp>
      <p:sp>
        <p:nvSpPr>
          <p:cNvPr id="3" name="Slide Number Placeholder 2"/>
          <p:cNvSpPr>
            <a:spLocks noGrp="1"/>
          </p:cNvSpPr>
          <p:nvPr>
            <p:ph type="sldNum" sz="quarter" idx="12"/>
          </p:nvPr>
        </p:nvSpPr>
        <p:spPr/>
        <p:txBody>
          <a:bodyPr/>
          <a:lstStyle/>
          <a:p>
            <a:fld id="{6C578BCA-5D74-4678-BC84-7F30C5B0D214}" type="slidenum">
              <a:rPr lang="en-US" smtClean="0"/>
              <a:pPr/>
              <a:t>29</a:t>
            </a:fld>
            <a:endParaRPr lang="en-US"/>
          </a:p>
        </p:txBody>
      </p:sp>
      <p:pic>
        <p:nvPicPr>
          <p:cNvPr id="1026" name="Picture 2"/>
          <p:cNvPicPr>
            <a:picLocks noChangeAspect="1" noChangeArrowheads="1"/>
          </p:cNvPicPr>
          <p:nvPr/>
        </p:nvPicPr>
        <p:blipFill>
          <a:blip r:embed="rId2" cstate="print"/>
          <a:srcRect l="50000" t="10156" r="938" b="33594"/>
          <a:stretch>
            <a:fillRect/>
          </a:stretch>
        </p:blipFill>
        <p:spPr bwMode="auto">
          <a:xfrm>
            <a:off x="455084" y="2133600"/>
            <a:ext cx="8307916" cy="3810000"/>
          </a:xfrm>
          <a:prstGeom prst="rect">
            <a:avLst/>
          </a:prstGeom>
          <a:noFill/>
          <a:ln w="9525">
            <a:noFill/>
            <a:miter lim="800000"/>
            <a:headEnd/>
            <a:tailEnd/>
          </a:ln>
        </p:spPr>
      </p:pic>
      <p:sp>
        <p:nvSpPr>
          <p:cNvPr id="5" name="Text Placeholder 2"/>
          <p:cNvSpPr txBox="1">
            <a:spLocks/>
          </p:cNvSpPr>
          <p:nvPr/>
        </p:nvSpPr>
        <p:spPr bwMode="auto">
          <a:xfrm>
            <a:off x="228600" y="1143000"/>
            <a:ext cx="6096000" cy="6397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40000"/>
              </a:spcBef>
              <a:spcAft>
                <a:spcPct val="20000"/>
              </a:spcAft>
              <a:buClr>
                <a:srgbClr val="0000CC"/>
              </a:buClr>
              <a:buSzTx/>
              <a:tabLst/>
              <a:defRPr/>
            </a:pPr>
            <a:r>
              <a:rPr kumimoji="0" lang="en-US" sz="2400" b="1" i="0" u="none" strike="noStrike" kern="0" cap="none" spc="0" normalizeH="0" baseline="0" noProof="0" dirty="0" smtClean="0">
                <a:ln>
                  <a:noFill/>
                </a:ln>
                <a:solidFill>
                  <a:schemeClr val="tx1"/>
                </a:solidFill>
                <a:effectLst/>
                <a:uLnTx/>
                <a:uFillTx/>
                <a:latin typeface="+mn-lt"/>
                <a:ea typeface="+mn-ea"/>
                <a:cs typeface="+mn-cs"/>
              </a:rPr>
              <a:t>Visualization</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488950"/>
          </a:xfrm>
        </p:spPr>
        <p:txBody>
          <a:bodyPr/>
          <a:lstStyle/>
          <a:p>
            <a:pPr marL="457200"/>
            <a:r>
              <a:rPr lang="en-US" sz="2800" dirty="0" smtClean="0"/>
              <a:t>Manufacturing Industry (</a:t>
            </a:r>
            <a:r>
              <a:rPr lang="en-US" sz="2800" dirty="0" err="1" smtClean="0"/>
              <a:t>Maquiladoras</a:t>
            </a:r>
            <a:r>
              <a:rPr lang="en-US" sz="2800" dirty="0" smtClean="0"/>
              <a:t>)</a:t>
            </a:r>
            <a:endParaRPr lang="en-US" sz="2800" dirty="0"/>
          </a:p>
        </p:txBody>
      </p:sp>
      <p:sp>
        <p:nvSpPr>
          <p:cNvPr id="6" name="Content Placeholder 5"/>
          <p:cNvSpPr>
            <a:spLocks noGrp="1"/>
          </p:cNvSpPr>
          <p:nvPr>
            <p:ph idx="1"/>
          </p:nvPr>
        </p:nvSpPr>
        <p:spPr>
          <a:xfrm>
            <a:off x="-76200" y="4572000"/>
            <a:ext cx="8686800" cy="3048000"/>
          </a:xfrm>
        </p:spPr>
        <p:txBody>
          <a:bodyPr/>
          <a:lstStyle/>
          <a:p>
            <a:pPr marL="800100"/>
            <a:r>
              <a:rPr lang="en-US" sz="2000" dirty="0" err="1" smtClean="0"/>
              <a:t>Maquiladora</a:t>
            </a:r>
            <a:r>
              <a:rPr lang="en-US" sz="2000" dirty="0" smtClean="0"/>
              <a:t> industry: manufacturing twin plants </a:t>
            </a:r>
          </a:p>
          <a:p>
            <a:pPr marL="800100"/>
            <a:r>
              <a:rPr lang="en-US" sz="2000" dirty="0" smtClean="0"/>
              <a:t>U.S side factory ship raw material and equipment to Mexico and Mexican side factory (</a:t>
            </a:r>
            <a:r>
              <a:rPr lang="en-US" sz="2000" dirty="0" err="1" smtClean="0"/>
              <a:t>Maquiladora</a:t>
            </a:r>
            <a:r>
              <a:rPr lang="en-US" sz="2000" dirty="0" smtClean="0"/>
              <a:t>) ship goods produced to El Paso</a:t>
            </a:r>
          </a:p>
          <a:p>
            <a:pPr marL="800100"/>
            <a:r>
              <a:rPr lang="en-US" sz="2000" dirty="0" smtClean="0"/>
              <a:t>A crucial element in its process is reliable transportation of goods</a:t>
            </a:r>
          </a:p>
          <a:p>
            <a:pPr marL="800100"/>
            <a:endParaRPr lang="en-US" sz="2000" dirty="0"/>
          </a:p>
        </p:txBody>
      </p:sp>
      <p:sp>
        <p:nvSpPr>
          <p:cNvPr id="3" name="Slide Number Placeholder 2"/>
          <p:cNvSpPr>
            <a:spLocks noGrp="1"/>
          </p:cNvSpPr>
          <p:nvPr>
            <p:ph type="sldNum" sz="quarter" idx="12"/>
          </p:nvPr>
        </p:nvSpPr>
        <p:spPr/>
        <p:txBody>
          <a:bodyPr/>
          <a:lstStyle/>
          <a:p>
            <a:fld id="{6C578BCA-5D74-4678-BC84-7F30C5B0D214}" type="slidenum">
              <a:rPr lang="en-US" smtClean="0"/>
              <a:pPr/>
              <a:t>3</a:t>
            </a:fld>
            <a:endParaRPr lang="en-US"/>
          </a:p>
        </p:txBody>
      </p:sp>
      <p:pic>
        <p:nvPicPr>
          <p:cNvPr id="33794" name="Picture 2" descr="http://www.learner.org/workshops/geography/maps/el-paso-locator.jpg"/>
          <p:cNvPicPr>
            <a:picLocks noChangeAspect="1" noChangeArrowheads="1"/>
          </p:cNvPicPr>
          <p:nvPr/>
        </p:nvPicPr>
        <p:blipFill>
          <a:blip r:embed="rId2" cstate="print"/>
          <a:srcRect/>
          <a:stretch>
            <a:fillRect/>
          </a:stretch>
        </p:blipFill>
        <p:spPr bwMode="auto">
          <a:xfrm>
            <a:off x="5486400" y="1295400"/>
            <a:ext cx="3151261" cy="2286000"/>
          </a:xfrm>
          <a:prstGeom prst="rect">
            <a:avLst/>
          </a:prstGeom>
          <a:noFill/>
        </p:spPr>
      </p:pic>
      <p:sp>
        <p:nvSpPr>
          <p:cNvPr id="7" name="Rectangle 6"/>
          <p:cNvSpPr/>
          <p:nvPr/>
        </p:nvSpPr>
        <p:spPr>
          <a:xfrm>
            <a:off x="5486400" y="3557081"/>
            <a:ext cx="3124200" cy="538609"/>
          </a:xfrm>
          <a:prstGeom prst="rect">
            <a:avLst/>
          </a:prstGeom>
        </p:spPr>
        <p:txBody>
          <a:bodyPr wrap="square">
            <a:spAutoFit/>
          </a:bodyPr>
          <a:lstStyle/>
          <a:p>
            <a:r>
              <a:rPr lang="en-US" sz="1100" b="1" dirty="0" smtClean="0"/>
              <a:t>Locations of  El Paso, Texas and Ciudad Juarez, México</a:t>
            </a:r>
          </a:p>
          <a:p>
            <a:r>
              <a:rPr lang="en-US" sz="700" b="1" dirty="0" smtClean="0"/>
              <a:t>Source: </a:t>
            </a:r>
            <a:r>
              <a:rPr lang="en-US" sz="700" dirty="0" smtClean="0"/>
              <a:t>http://www.learner.org/workshops/geography/wkp1map2.html</a:t>
            </a:r>
            <a:endParaRPr lang="en-US" sz="700" dirty="0"/>
          </a:p>
        </p:txBody>
      </p:sp>
      <p:sp>
        <p:nvSpPr>
          <p:cNvPr id="8" name="Content Placeholder 5"/>
          <p:cNvSpPr txBox="1">
            <a:spLocks/>
          </p:cNvSpPr>
          <p:nvPr/>
        </p:nvSpPr>
        <p:spPr bwMode="auto">
          <a:xfrm>
            <a:off x="-76200" y="1295400"/>
            <a:ext cx="54102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800100" marR="0" lvl="0" indent="-342900" algn="l" defTabSz="914400" rtl="0" eaLnBrk="1" fontAlgn="base" latinLnBrk="0" hangingPunct="1">
              <a:lnSpc>
                <a:spcPct val="90000"/>
              </a:lnSpc>
              <a:spcBef>
                <a:spcPct val="30000"/>
              </a:spcBef>
              <a:spcAft>
                <a:spcPct val="20000"/>
              </a:spcAft>
              <a:buClr>
                <a:srgbClr val="0000CC"/>
              </a:buClr>
              <a:buSzTx/>
              <a:buFont typeface="Wingdings" pitchFamily="2" charset="2"/>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The City of El Paso, Texas together with Ciudad Juarez, Chihuahua comprise the largest metropolitan area on the United States - Mexico border. POP. 2,043,514 million</a:t>
            </a:r>
          </a:p>
          <a:p>
            <a:pPr marL="800100" marR="0" lvl="0" indent="-342900" algn="l" defTabSz="914400" rtl="0" eaLnBrk="1" fontAlgn="base" latinLnBrk="0" hangingPunct="1">
              <a:lnSpc>
                <a:spcPct val="90000"/>
              </a:lnSpc>
              <a:spcBef>
                <a:spcPct val="30000"/>
              </a:spcBef>
              <a:spcAft>
                <a:spcPct val="20000"/>
              </a:spcAft>
              <a:buClr>
                <a:srgbClr val="0000CC"/>
              </a:buClr>
              <a:buSzTx/>
              <a:buFont typeface="Wingdings" pitchFamily="2" charset="2"/>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The El Paso/Ciudad Juarez borderplex economy depends highly on the trade between both cities</a:t>
            </a:r>
          </a:p>
          <a:p>
            <a:pPr marL="800100" marR="0" lvl="0" indent="-342900" algn="l" defTabSz="914400" rtl="0" eaLnBrk="1" fontAlgn="base" latinLnBrk="0" hangingPunct="1">
              <a:lnSpc>
                <a:spcPct val="90000"/>
              </a:lnSpc>
              <a:spcBef>
                <a:spcPct val="30000"/>
              </a:spcBef>
              <a:spcAft>
                <a:spcPct val="20000"/>
              </a:spcAft>
              <a:buClr>
                <a:srgbClr val="0000CC"/>
              </a:buClr>
              <a:buSzTx/>
              <a:buFont typeface="Wingdings" pitchFamily="2" charset="2"/>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Maquiladora industry has an important role in the economy of the </a:t>
            </a:r>
            <a:r>
              <a:rPr kumimoji="0" lang="en-US" sz="2000" b="0" i="0" u="none" strike="noStrike" kern="0" cap="none" spc="0" normalizeH="0" baseline="0" noProof="0" dirty="0" err="1" smtClean="0">
                <a:ln>
                  <a:noFill/>
                </a:ln>
                <a:solidFill>
                  <a:schemeClr val="tx1"/>
                </a:solidFill>
                <a:effectLst/>
                <a:uLnTx/>
                <a:uFillTx/>
                <a:latin typeface="+mn-lt"/>
                <a:ea typeface="+mn-ea"/>
                <a:cs typeface="+mn-cs"/>
              </a:rPr>
              <a:t>borderplex</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800100" marR="0" lvl="0" indent="-342900" algn="l" defTabSz="914400" rtl="0" eaLnBrk="1" fontAlgn="base" latinLnBrk="0" hangingPunct="1">
              <a:lnSpc>
                <a:spcPct val="90000"/>
              </a:lnSpc>
              <a:spcBef>
                <a:spcPct val="30000"/>
              </a:spcBef>
              <a:spcAft>
                <a:spcPct val="20000"/>
              </a:spcAft>
              <a:buClr>
                <a:srgbClr val="0000CC"/>
              </a:buClr>
              <a:buSzTx/>
              <a:tabLst/>
              <a:defRPr/>
            </a:pP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a:t>
            </a:r>
            <a:endParaRPr lang="en-US" dirty="0"/>
          </a:p>
        </p:txBody>
      </p:sp>
      <p:sp>
        <p:nvSpPr>
          <p:cNvPr id="3" name="Slide Number Placeholder 2"/>
          <p:cNvSpPr>
            <a:spLocks noGrp="1"/>
          </p:cNvSpPr>
          <p:nvPr>
            <p:ph type="sldNum" sz="quarter" idx="12"/>
          </p:nvPr>
        </p:nvSpPr>
        <p:spPr/>
        <p:txBody>
          <a:bodyPr/>
          <a:lstStyle/>
          <a:p>
            <a:fld id="{6C578BCA-5D74-4678-BC84-7F30C5B0D214}" type="slidenum">
              <a:rPr lang="en-US" smtClean="0"/>
              <a:pPr/>
              <a:t>30</a:t>
            </a:fld>
            <a:endParaRPr lang="en-US"/>
          </a:p>
        </p:txBody>
      </p:sp>
      <p:pic>
        <p:nvPicPr>
          <p:cNvPr id="3074" name="Picture 2"/>
          <p:cNvPicPr>
            <a:picLocks noChangeAspect="1" noChangeArrowheads="1"/>
          </p:cNvPicPr>
          <p:nvPr/>
        </p:nvPicPr>
        <p:blipFill>
          <a:blip r:embed="rId2" cstate="print"/>
          <a:srcRect l="50626" t="10938" r="312" b="17969"/>
          <a:stretch>
            <a:fillRect/>
          </a:stretch>
        </p:blipFill>
        <p:spPr bwMode="auto">
          <a:xfrm>
            <a:off x="1295400" y="1905000"/>
            <a:ext cx="6901543" cy="4000257"/>
          </a:xfrm>
          <a:prstGeom prst="rect">
            <a:avLst/>
          </a:prstGeom>
          <a:noFill/>
          <a:ln w="9525">
            <a:noFill/>
            <a:miter lim="800000"/>
            <a:headEnd/>
            <a:tailEnd/>
          </a:ln>
        </p:spPr>
      </p:pic>
      <p:sp>
        <p:nvSpPr>
          <p:cNvPr id="5" name="Text Placeholder 2"/>
          <p:cNvSpPr txBox="1">
            <a:spLocks/>
          </p:cNvSpPr>
          <p:nvPr/>
        </p:nvSpPr>
        <p:spPr bwMode="auto">
          <a:xfrm>
            <a:off x="228600" y="1143000"/>
            <a:ext cx="6096000" cy="6397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40000"/>
              </a:spcBef>
              <a:spcAft>
                <a:spcPct val="20000"/>
              </a:spcAft>
              <a:buClr>
                <a:srgbClr val="0000CC"/>
              </a:buClr>
              <a:buSzTx/>
              <a:tabLst/>
              <a:defRPr/>
            </a:pPr>
            <a:r>
              <a:rPr kumimoji="0" lang="en-US" sz="2400" b="1" i="0" u="none" strike="noStrike" kern="0" cap="none" spc="0" normalizeH="0" baseline="0" noProof="0" dirty="0" smtClean="0">
                <a:ln>
                  <a:noFill/>
                </a:ln>
                <a:solidFill>
                  <a:schemeClr val="tx1"/>
                </a:solidFill>
                <a:effectLst/>
                <a:uLnTx/>
                <a:uFillTx/>
                <a:latin typeface="+mn-lt"/>
                <a:ea typeface="+mn-ea"/>
                <a:cs typeface="+mn-cs"/>
              </a:rPr>
              <a:t>Visualization</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a:t>
            </a:r>
            <a:endParaRPr lang="en-US" b="1" dirty="0"/>
          </a:p>
        </p:txBody>
      </p:sp>
      <p:sp>
        <p:nvSpPr>
          <p:cNvPr id="3" name="Content Placeholder 2"/>
          <p:cNvSpPr>
            <a:spLocks noGrp="1"/>
          </p:cNvSpPr>
          <p:nvPr>
            <p:ph idx="1"/>
          </p:nvPr>
        </p:nvSpPr>
        <p:spPr>
          <a:xfrm>
            <a:off x="457200" y="1219200"/>
            <a:ext cx="8229600" cy="5105400"/>
          </a:xfrm>
        </p:spPr>
        <p:txBody>
          <a:bodyPr/>
          <a:lstStyle/>
          <a:p>
            <a:r>
              <a:rPr lang="en-US" sz="2000" dirty="0" smtClean="0"/>
              <a:t>The simulation model developed in this research demonstrated various scenarios of truck paths connecting industrial parks to ports of entry. </a:t>
            </a:r>
          </a:p>
          <a:p>
            <a:r>
              <a:rPr lang="en-US" sz="2000" dirty="0" smtClean="0"/>
              <a:t>The analysis showed that the delay on truck paths is attributed to congestion in the inner urban areas, while freeways surrounding the city provide reliable access to the ports of entry </a:t>
            </a:r>
          </a:p>
          <a:p>
            <a:r>
              <a:rPr lang="en-US" sz="2000" dirty="0" smtClean="0"/>
              <a:t>Delay contributes to 30-40% of the travel time of trucks moving between industrial parks and the ports of entry</a:t>
            </a:r>
          </a:p>
          <a:p>
            <a:r>
              <a:rPr lang="en-US" sz="2000" dirty="0" smtClean="0"/>
              <a:t>Delay translates into higher cost of shipping and moving goods</a:t>
            </a:r>
          </a:p>
          <a:p>
            <a:r>
              <a:rPr lang="en-US" sz="2000" dirty="0" smtClean="0"/>
              <a:t>The results derived from the model will relay a strong need for improved planning and operation of transportation infrastructure in Ciudad Juarez</a:t>
            </a:r>
          </a:p>
          <a:p>
            <a:r>
              <a:rPr lang="en-US" sz="2000" dirty="0" smtClean="0"/>
              <a:t>The MTS model provides to planners and decision makers tools to improve the flow of trucks and develop infrastructure improvement plans benefiting the borderplex economy</a:t>
            </a:r>
            <a:endParaRPr lang="en-US" sz="2000" dirty="0"/>
          </a:p>
        </p:txBody>
      </p:sp>
      <p:sp>
        <p:nvSpPr>
          <p:cNvPr id="4" name="Slide Number Placeholder 3"/>
          <p:cNvSpPr>
            <a:spLocks noGrp="1"/>
          </p:cNvSpPr>
          <p:nvPr>
            <p:ph type="sldNum" sz="quarter" idx="12"/>
          </p:nvPr>
        </p:nvSpPr>
        <p:spPr/>
        <p:txBody>
          <a:bodyPr/>
          <a:lstStyle/>
          <a:p>
            <a:fld id="{02D2CCDD-5CF7-4AF8-986C-638479A1D1A1}" type="slidenum">
              <a:rPr lang="en-US" smtClean="0"/>
              <a:pPr/>
              <a:t>31</a:t>
            </a:fld>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Thank you</a:t>
            </a:r>
            <a:endParaRPr lang="en-US" b="1" dirty="0"/>
          </a:p>
        </p:txBody>
      </p:sp>
      <p:sp>
        <p:nvSpPr>
          <p:cNvPr id="3" name="Content Placeholder 2"/>
          <p:cNvSpPr>
            <a:spLocks noGrp="1"/>
          </p:cNvSpPr>
          <p:nvPr>
            <p:ph idx="1"/>
          </p:nvPr>
        </p:nvSpPr>
        <p:spPr/>
        <p:txBody>
          <a:bodyPr/>
          <a:lstStyle/>
          <a:p>
            <a:r>
              <a:rPr lang="en-US" dirty="0" smtClean="0"/>
              <a:t>Contact:</a:t>
            </a:r>
          </a:p>
          <a:p>
            <a:pPr>
              <a:spcBef>
                <a:spcPts val="0"/>
              </a:spcBef>
              <a:buNone/>
            </a:pPr>
            <a:r>
              <a:rPr lang="en-US" sz="1600" b="1" dirty="0" smtClean="0"/>
              <a:t>Jose Osiris </a:t>
            </a:r>
            <a:r>
              <a:rPr lang="en-US" sz="1600" b="1" dirty="0" err="1" smtClean="0"/>
              <a:t>Vidana</a:t>
            </a:r>
            <a:r>
              <a:rPr lang="en-US" sz="1600" b="1" dirty="0" smtClean="0"/>
              <a:t> </a:t>
            </a:r>
            <a:r>
              <a:rPr lang="en-US" sz="1600" b="1" dirty="0" err="1" smtClean="0"/>
              <a:t>Bencomo</a:t>
            </a:r>
            <a:endParaRPr lang="en-US" sz="1600" b="1" dirty="0" smtClean="0"/>
          </a:p>
          <a:p>
            <a:pPr>
              <a:spcBef>
                <a:spcPts val="0"/>
              </a:spcBef>
              <a:buNone/>
            </a:pPr>
            <a:r>
              <a:rPr lang="en-US" sz="1400" dirty="0" smtClean="0"/>
              <a:t>Graduate Assistant Research</a:t>
            </a:r>
          </a:p>
          <a:p>
            <a:pPr>
              <a:spcBef>
                <a:spcPts val="0"/>
              </a:spcBef>
              <a:buNone/>
            </a:pPr>
            <a:r>
              <a:rPr lang="en-US" sz="1400" dirty="0" smtClean="0"/>
              <a:t>Center of International Intelligent Transportation Research</a:t>
            </a:r>
          </a:p>
          <a:p>
            <a:pPr>
              <a:spcBef>
                <a:spcPts val="0"/>
              </a:spcBef>
              <a:buNone/>
            </a:pPr>
            <a:r>
              <a:rPr lang="en-US" sz="1400" dirty="0" smtClean="0"/>
              <a:t>Doctoral Student at University of Texas at El Paso </a:t>
            </a:r>
          </a:p>
          <a:p>
            <a:pPr>
              <a:spcBef>
                <a:spcPts val="0"/>
              </a:spcBef>
              <a:buNone/>
            </a:pPr>
            <a:r>
              <a:rPr lang="en-US" sz="1400" dirty="0" smtClean="0"/>
              <a:t> (915) 532-3759      Ext. 14102 · fax (915) 532-376</a:t>
            </a:r>
          </a:p>
          <a:p>
            <a:pPr>
              <a:buNone/>
            </a:pPr>
            <a:r>
              <a:rPr lang="en-US" sz="1400" i="1" dirty="0" smtClean="0"/>
              <a:t>jovidana@miners.utep.edu</a:t>
            </a:r>
            <a:br>
              <a:rPr lang="en-US" sz="1400" i="1" dirty="0" smtClean="0"/>
            </a:br>
            <a:endParaRPr lang="en-US" sz="1400" dirty="0" smtClean="0"/>
          </a:p>
          <a:p>
            <a:pPr>
              <a:buNone/>
            </a:pPr>
            <a:r>
              <a:rPr lang="en-US" sz="1600" b="1" dirty="0" err="1" smtClean="0"/>
              <a:t>Rajat</a:t>
            </a:r>
            <a:r>
              <a:rPr lang="en-US" sz="1600" b="1" dirty="0" smtClean="0"/>
              <a:t> </a:t>
            </a:r>
            <a:r>
              <a:rPr lang="en-US" sz="1600" b="1" dirty="0" err="1" smtClean="0"/>
              <a:t>Rajbhandari</a:t>
            </a:r>
            <a:r>
              <a:rPr lang="en-US" sz="1600" b="1" dirty="0" smtClean="0"/>
              <a:t> PhD.  P.E.</a:t>
            </a:r>
          </a:p>
          <a:p>
            <a:pPr>
              <a:lnSpc>
                <a:spcPct val="100000"/>
              </a:lnSpc>
              <a:spcBef>
                <a:spcPts val="0"/>
              </a:spcBef>
              <a:buNone/>
            </a:pPr>
            <a:r>
              <a:rPr lang="en-US" sz="1400" dirty="0" smtClean="0"/>
              <a:t>Associate Research Engineer</a:t>
            </a:r>
          </a:p>
          <a:p>
            <a:pPr>
              <a:lnSpc>
                <a:spcPct val="100000"/>
              </a:lnSpc>
              <a:spcBef>
                <a:spcPts val="0"/>
              </a:spcBef>
              <a:buNone/>
            </a:pPr>
            <a:r>
              <a:rPr lang="en-US" sz="1400" dirty="0" smtClean="0"/>
              <a:t>Center of International Intelligent Transportation Research</a:t>
            </a:r>
          </a:p>
          <a:p>
            <a:pPr>
              <a:lnSpc>
                <a:spcPct val="100000"/>
              </a:lnSpc>
              <a:spcBef>
                <a:spcPts val="0"/>
              </a:spcBef>
              <a:buNone/>
            </a:pPr>
            <a:r>
              <a:rPr lang="en-US" sz="1400" dirty="0" smtClean="0"/>
              <a:t> (915) 532-3759      Ext. 14102 · fax (915) 532-376</a:t>
            </a:r>
          </a:p>
          <a:p>
            <a:pPr>
              <a:buNone/>
            </a:pPr>
            <a:r>
              <a:rPr lang="en-US" sz="1400" i="1" dirty="0" smtClean="0"/>
              <a:t>rajat@tamu.edu</a:t>
            </a:r>
            <a:br>
              <a:rPr lang="en-US" sz="1400" i="1" dirty="0" smtClean="0"/>
            </a:br>
            <a:endParaRPr lang="en-US" sz="1400" dirty="0" smtClean="0"/>
          </a:p>
          <a:p>
            <a:endParaRPr lang="en-US" dirty="0"/>
          </a:p>
        </p:txBody>
      </p:sp>
      <p:sp>
        <p:nvSpPr>
          <p:cNvPr id="4" name="Slide Number Placeholder 3"/>
          <p:cNvSpPr>
            <a:spLocks noGrp="1"/>
          </p:cNvSpPr>
          <p:nvPr>
            <p:ph type="sldNum" sz="quarter" idx="12"/>
          </p:nvPr>
        </p:nvSpPr>
        <p:spPr/>
        <p:txBody>
          <a:bodyPr/>
          <a:lstStyle/>
          <a:p>
            <a:fld id="{02D2CCDD-5CF7-4AF8-986C-638479A1D1A1}" type="slidenum">
              <a:rPr lang="en-US" smtClean="0"/>
              <a:pPr/>
              <a:t>32</a:t>
            </a:fld>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488950"/>
          </a:xfrm>
        </p:spPr>
        <p:txBody>
          <a:bodyPr/>
          <a:lstStyle/>
          <a:p>
            <a:pPr marL="457200"/>
            <a:r>
              <a:rPr lang="en-US" sz="2800" dirty="0" smtClean="0"/>
              <a:t>Manufacturing Industry (</a:t>
            </a:r>
            <a:r>
              <a:rPr lang="en-US" sz="2800" dirty="0" err="1" smtClean="0"/>
              <a:t>Maquiladoras</a:t>
            </a:r>
            <a:r>
              <a:rPr lang="en-US" sz="2800" dirty="0" smtClean="0"/>
              <a:t>)</a:t>
            </a:r>
            <a:endParaRPr lang="en-US" sz="2800" dirty="0"/>
          </a:p>
        </p:txBody>
      </p:sp>
      <p:sp>
        <p:nvSpPr>
          <p:cNvPr id="6" name="Content Placeholder 5"/>
          <p:cNvSpPr>
            <a:spLocks noGrp="1"/>
          </p:cNvSpPr>
          <p:nvPr>
            <p:ph idx="1"/>
          </p:nvPr>
        </p:nvSpPr>
        <p:spPr>
          <a:xfrm>
            <a:off x="0" y="1219200"/>
            <a:ext cx="8610600" cy="4572000"/>
          </a:xfrm>
        </p:spPr>
        <p:txBody>
          <a:bodyPr/>
          <a:lstStyle/>
          <a:p>
            <a:pPr marL="800100"/>
            <a:r>
              <a:rPr lang="en-US" sz="2000" dirty="0" smtClean="0"/>
              <a:t>The demand for trucks crossing the border is directly related to high or low production by the maquiladoras</a:t>
            </a:r>
          </a:p>
          <a:p>
            <a:pPr marL="800100"/>
            <a:r>
              <a:rPr lang="en-US" sz="2000" dirty="0" smtClean="0"/>
              <a:t>350 Maquiladoras (manufacturing plants)</a:t>
            </a:r>
          </a:p>
          <a:p>
            <a:pPr marL="800100"/>
            <a:r>
              <a:rPr lang="en-US" sz="2000" dirty="0" smtClean="0"/>
              <a:t>29 Industrial Parks</a:t>
            </a:r>
          </a:p>
          <a:p>
            <a:pPr marL="800100"/>
            <a:r>
              <a:rPr lang="en-US" sz="2000" dirty="0" smtClean="0"/>
              <a:t>Borderplex is 7</a:t>
            </a:r>
            <a:r>
              <a:rPr lang="en-US" sz="2000" baseline="30000" dirty="0" smtClean="0"/>
              <a:t>th</a:t>
            </a:r>
            <a:r>
              <a:rPr lang="en-US" sz="2000" dirty="0" smtClean="0"/>
              <a:t> largest manufacturing center in U.S. ( 207,641 persons employed)*</a:t>
            </a:r>
          </a:p>
          <a:p>
            <a:pPr marL="800100"/>
            <a:r>
              <a:rPr lang="en-US" sz="2000" dirty="0" smtClean="0"/>
              <a:t>El Paso is ranked 6</a:t>
            </a:r>
            <a:r>
              <a:rPr lang="en-US" sz="2000" baseline="30000" dirty="0" smtClean="0"/>
              <a:t>th</a:t>
            </a:r>
            <a:r>
              <a:rPr lang="en-US" sz="2000" dirty="0" smtClean="0"/>
              <a:t> in truck crossing to U.S. (758,856 trucks)*</a:t>
            </a:r>
          </a:p>
          <a:p>
            <a:pPr marL="800100"/>
            <a:r>
              <a:rPr lang="en-US" sz="2000" dirty="0" smtClean="0"/>
              <a:t>$71 Billion in trade crossed the border between El Paso and Ciudad Juarez in 2010  (Import: $41.9 Billion, Export: $29.2 Billion)**</a:t>
            </a:r>
          </a:p>
          <a:p>
            <a:pPr marL="800100"/>
            <a:r>
              <a:rPr lang="en-US" sz="2000" dirty="0" smtClean="0"/>
              <a:t>18% trade of all trade between U.S. and Mexico**</a:t>
            </a:r>
          </a:p>
          <a:p>
            <a:pPr marL="800100"/>
            <a:endParaRPr lang="en-US" sz="2000" dirty="0"/>
          </a:p>
        </p:txBody>
      </p:sp>
      <p:sp>
        <p:nvSpPr>
          <p:cNvPr id="3" name="Slide Number Placeholder 2"/>
          <p:cNvSpPr>
            <a:spLocks noGrp="1"/>
          </p:cNvSpPr>
          <p:nvPr>
            <p:ph type="sldNum" sz="quarter" idx="12"/>
          </p:nvPr>
        </p:nvSpPr>
        <p:spPr/>
        <p:txBody>
          <a:bodyPr/>
          <a:lstStyle/>
          <a:p>
            <a:fld id="{6C578BCA-5D74-4678-BC84-7F30C5B0D214}" type="slidenum">
              <a:rPr lang="en-US" smtClean="0"/>
              <a:pPr/>
              <a:t>4</a:t>
            </a:fld>
            <a:endParaRPr lang="en-US"/>
          </a:p>
        </p:txBody>
      </p:sp>
      <p:sp>
        <p:nvSpPr>
          <p:cNvPr id="5" name="TextBox 4"/>
          <p:cNvSpPr txBox="1"/>
          <p:nvPr/>
        </p:nvSpPr>
        <p:spPr>
          <a:xfrm>
            <a:off x="304800" y="5846802"/>
            <a:ext cx="8610600" cy="553998"/>
          </a:xfrm>
          <a:prstGeom prst="rect">
            <a:avLst/>
          </a:prstGeom>
          <a:noFill/>
        </p:spPr>
        <p:txBody>
          <a:bodyPr wrap="square" rtlCol="0">
            <a:spAutoFit/>
          </a:bodyPr>
          <a:lstStyle/>
          <a:p>
            <a:r>
              <a:rPr lang="en-US" sz="1000" dirty="0" smtClean="0"/>
              <a:t>*    Source: El Paso Regional Economic Development Corporation</a:t>
            </a:r>
          </a:p>
          <a:p>
            <a:pPr marL="228600" indent="-228600"/>
            <a:r>
              <a:rPr lang="en-US" sz="1000" dirty="0" smtClean="0"/>
              <a:t>* * Source: Research and Innovative Technology Administration Bureau of Transportation statistics, U.S  Department of Transportation,  April 2011</a:t>
            </a:r>
          </a:p>
          <a:p>
            <a:r>
              <a:rPr lang="en-US" sz="1000" dirty="0" smtClean="0"/>
              <a:t>*** Source: Texas Center for Border Economic and Enterprise</a:t>
            </a:r>
            <a:endParaRPr lang="en-US" sz="100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Juarez Growth3196019902010.jpg"/>
          <p:cNvPicPr>
            <a:picLocks noChangeAspect="1"/>
          </p:cNvPicPr>
          <p:nvPr/>
        </p:nvPicPr>
        <p:blipFill>
          <a:blip r:embed="rId2" cstate="print"/>
          <a:srcRect l="14408" r="16332" b="12222"/>
          <a:stretch>
            <a:fillRect/>
          </a:stretch>
        </p:blipFill>
        <p:spPr>
          <a:xfrm>
            <a:off x="4582610" y="990600"/>
            <a:ext cx="4027990" cy="4419600"/>
          </a:xfrm>
          <a:prstGeom prst="rect">
            <a:avLst/>
          </a:prstGeom>
        </p:spPr>
      </p:pic>
      <p:sp>
        <p:nvSpPr>
          <p:cNvPr id="2" name="Title 1"/>
          <p:cNvSpPr>
            <a:spLocks noGrp="1"/>
          </p:cNvSpPr>
          <p:nvPr>
            <p:ph type="title"/>
          </p:nvPr>
        </p:nvSpPr>
        <p:spPr>
          <a:xfrm>
            <a:off x="0" y="228600"/>
            <a:ext cx="9144000" cy="488950"/>
          </a:xfrm>
        </p:spPr>
        <p:txBody>
          <a:bodyPr/>
          <a:lstStyle/>
          <a:p>
            <a:pPr marL="461963"/>
            <a:r>
              <a:rPr lang="en-US" sz="2800" dirty="0" smtClean="0"/>
              <a:t>Mobility issues in Ciudad Juarez</a:t>
            </a:r>
            <a:endParaRPr lang="en-US" sz="2800" dirty="0"/>
          </a:p>
        </p:txBody>
      </p:sp>
      <p:sp>
        <p:nvSpPr>
          <p:cNvPr id="6" name="Content Placeholder 5"/>
          <p:cNvSpPr>
            <a:spLocks noGrp="1"/>
          </p:cNvSpPr>
          <p:nvPr>
            <p:ph idx="1"/>
          </p:nvPr>
        </p:nvSpPr>
        <p:spPr>
          <a:xfrm>
            <a:off x="0" y="990600"/>
            <a:ext cx="4343400" cy="4572000"/>
          </a:xfrm>
        </p:spPr>
        <p:txBody>
          <a:bodyPr/>
          <a:lstStyle/>
          <a:p>
            <a:pPr marL="800100"/>
            <a:r>
              <a:rPr lang="en-US" sz="1800" dirty="0" err="1" smtClean="0"/>
              <a:t>Maquiladoras</a:t>
            </a:r>
            <a:r>
              <a:rPr lang="en-US" sz="1800" dirty="0" smtClean="0"/>
              <a:t> industry growth after 60’s</a:t>
            </a:r>
          </a:p>
          <a:p>
            <a:pPr marL="800100"/>
            <a:r>
              <a:rPr lang="en-US" sz="1800" dirty="0" smtClean="0"/>
              <a:t>Ciudad Juarez could not keep up with the urban planning process.  </a:t>
            </a:r>
          </a:p>
          <a:p>
            <a:pPr marL="800100"/>
            <a:r>
              <a:rPr lang="en-US" sz="1800" dirty="0" smtClean="0"/>
              <a:t>Lack of planning due to fast expansion of the city between the 60’s and 90’s</a:t>
            </a:r>
          </a:p>
          <a:p>
            <a:pPr marL="800100"/>
            <a:r>
              <a:rPr lang="en-US" sz="1800" dirty="0" smtClean="0"/>
              <a:t>Overloaded traffic network with mobility decreased. </a:t>
            </a:r>
          </a:p>
          <a:p>
            <a:pPr marL="800100"/>
            <a:r>
              <a:rPr lang="en-US" sz="1800" dirty="0" smtClean="0"/>
              <a:t>In spite of the growing security issues, new companies continue to set up factories in Ciudad Juarez which attract people migration</a:t>
            </a:r>
          </a:p>
        </p:txBody>
      </p:sp>
      <p:sp>
        <p:nvSpPr>
          <p:cNvPr id="3" name="Slide Number Placeholder 2"/>
          <p:cNvSpPr>
            <a:spLocks noGrp="1"/>
          </p:cNvSpPr>
          <p:nvPr>
            <p:ph type="sldNum" sz="quarter" idx="12"/>
          </p:nvPr>
        </p:nvSpPr>
        <p:spPr/>
        <p:txBody>
          <a:bodyPr/>
          <a:lstStyle/>
          <a:p>
            <a:fld id="{6C578BCA-5D74-4678-BC84-7F30C5B0D214}" type="slidenum">
              <a:rPr lang="en-US" smtClean="0"/>
              <a:pPr/>
              <a:t>5</a:t>
            </a:fld>
            <a:endParaRPr lang="en-US"/>
          </a:p>
        </p:txBody>
      </p:sp>
      <p:sp>
        <p:nvSpPr>
          <p:cNvPr id="9" name="Rectangle 8"/>
          <p:cNvSpPr/>
          <p:nvPr/>
        </p:nvSpPr>
        <p:spPr>
          <a:xfrm>
            <a:off x="5181600" y="5410200"/>
            <a:ext cx="2971800" cy="430887"/>
          </a:xfrm>
          <a:prstGeom prst="rect">
            <a:avLst/>
          </a:prstGeom>
        </p:spPr>
        <p:txBody>
          <a:bodyPr wrap="square">
            <a:spAutoFit/>
          </a:bodyPr>
          <a:lstStyle/>
          <a:p>
            <a:r>
              <a:rPr lang="en-US" sz="1100" b="1" dirty="0" smtClean="0"/>
              <a:t>Ciudad Juarez growth 1960- 2011</a:t>
            </a:r>
          </a:p>
          <a:p>
            <a:r>
              <a:rPr lang="en-US" sz="1000" dirty="0" smtClean="0"/>
              <a:t>Source: Google Map and CIG UACJ</a:t>
            </a:r>
            <a:endParaRPr lang="en-US" sz="1000" dirty="0"/>
          </a:p>
        </p:txBody>
      </p:sp>
      <p:sp>
        <p:nvSpPr>
          <p:cNvPr id="12" name="TextBox 11"/>
          <p:cNvSpPr txBox="1"/>
          <p:nvPr/>
        </p:nvSpPr>
        <p:spPr>
          <a:xfrm>
            <a:off x="5715000" y="1905000"/>
            <a:ext cx="533400" cy="261610"/>
          </a:xfrm>
          <a:prstGeom prst="rect">
            <a:avLst/>
          </a:prstGeom>
          <a:noFill/>
        </p:spPr>
        <p:txBody>
          <a:bodyPr wrap="square" rtlCol="0">
            <a:spAutoFit/>
          </a:bodyPr>
          <a:lstStyle/>
          <a:p>
            <a:r>
              <a:rPr lang="en-US" sz="1100" b="1" dirty="0" smtClean="0"/>
              <a:t>1960</a:t>
            </a:r>
            <a:endParaRPr lang="en-US" sz="1100" b="1" dirty="0"/>
          </a:p>
        </p:txBody>
      </p:sp>
      <p:sp>
        <p:nvSpPr>
          <p:cNvPr id="13" name="TextBox 12"/>
          <p:cNvSpPr txBox="1"/>
          <p:nvPr/>
        </p:nvSpPr>
        <p:spPr>
          <a:xfrm>
            <a:off x="6172200" y="2895600"/>
            <a:ext cx="533400" cy="261610"/>
          </a:xfrm>
          <a:prstGeom prst="rect">
            <a:avLst/>
          </a:prstGeom>
          <a:noFill/>
        </p:spPr>
        <p:txBody>
          <a:bodyPr wrap="square" rtlCol="0">
            <a:spAutoFit/>
          </a:bodyPr>
          <a:lstStyle/>
          <a:p>
            <a:r>
              <a:rPr lang="en-US" sz="1100" b="1" dirty="0" smtClean="0"/>
              <a:t>1990</a:t>
            </a:r>
            <a:endParaRPr lang="en-US" sz="1100" b="1" dirty="0"/>
          </a:p>
        </p:txBody>
      </p:sp>
      <p:sp>
        <p:nvSpPr>
          <p:cNvPr id="14" name="TextBox 13"/>
          <p:cNvSpPr txBox="1"/>
          <p:nvPr/>
        </p:nvSpPr>
        <p:spPr>
          <a:xfrm>
            <a:off x="6781800" y="4191000"/>
            <a:ext cx="533400" cy="261610"/>
          </a:xfrm>
          <a:prstGeom prst="rect">
            <a:avLst/>
          </a:prstGeom>
          <a:noFill/>
        </p:spPr>
        <p:txBody>
          <a:bodyPr wrap="square" rtlCol="0">
            <a:spAutoFit/>
          </a:bodyPr>
          <a:lstStyle/>
          <a:p>
            <a:r>
              <a:rPr lang="en-US" sz="1100" b="1" dirty="0" smtClean="0"/>
              <a:t>2010</a:t>
            </a:r>
            <a:endParaRPr lang="en-US" sz="1100" b="1"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488950"/>
          </a:xfrm>
        </p:spPr>
        <p:txBody>
          <a:bodyPr/>
          <a:lstStyle/>
          <a:p>
            <a:pPr marL="461963"/>
            <a:r>
              <a:rPr lang="en-US" sz="2800" dirty="0" smtClean="0"/>
              <a:t>Mobility issues in Ciudad Juarez</a:t>
            </a:r>
            <a:endParaRPr lang="en-US" sz="2800" dirty="0"/>
          </a:p>
        </p:txBody>
      </p:sp>
      <p:sp>
        <p:nvSpPr>
          <p:cNvPr id="3" name="Slide Number Placeholder 2"/>
          <p:cNvSpPr>
            <a:spLocks noGrp="1"/>
          </p:cNvSpPr>
          <p:nvPr>
            <p:ph type="sldNum" sz="quarter" idx="12"/>
          </p:nvPr>
        </p:nvSpPr>
        <p:spPr/>
        <p:txBody>
          <a:bodyPr/>
          <a:lstStyle/>
          <a:p>
            <a:fld id="{6C578BCA-5D74-4678-BC84-7F30C5B0D214}" type="slidenum">
              <a:rPr lang="en-US" smtClean="0"/>
              <a:pPr/>
              <a:t>6</a:t>
            </a:fld>
            <a:endParaRPr lang="en-US"/>
          </a:p>
        </p:txBody>
      </p:sp>
      <p:sp>
        <p:nvSpPr>
          <p:cNvPr id="5" name="Rectangle 4"/>
          <p:cNvSpPr/>
          <p:nvPr/>
        </p:nvSpPr>
        <p:spPr>
          <a:xfrm>
            <a:off x="4724400" y="5715000"/>
            <a:ext cx="4419600" cy="430887"/>
          </a:xfrm>
          <a:prstGeom prst="rect">
            <a:avLst/>
          </a:prstGeom>
        </p:spPr>
        <p:txBody>
          <a:bodyPr wrap="square">
            <a:spAutoFit/>
          </a:bodyPr>
          <a:lstStyle/>
          <a:p>
            <a:r>
              <a:rPr lang="en-US" sz="1100" b="1" dirty="0" smtClean="0"/>
              <a:t>Location of industrial parks in Ciudad Juarez 2010</a:t>
            </a:r>
          </a:p>
          <a:p>
            <a:r>
              <a:rPr lang="en-US" sz="1000" dirty="0" smtClean="0"/>
              <a:t>Source: Google Map and IMIP</a:t>
            </a:r>
            <a:endParaRPr lang="en-US" sz="1000" dirty="0"/>
          </a:p>
        </p:txBody>
      </p:sp>
      <p:pic>
        <p:nvPicPr>
          <p:cNvPr id="9" name="Picture 8" descr="Juarez Growthwithmaquilas196019902010.jpg"/>
          <p:cNvPicPr>
            <a:picLocks noChangeAspect="1"/>
          </p:cNvPicPr>
          <p:nvPr/>
        </p:nvPicPr>
        <p:blipFill>
          <a:blip r:embed="rId2" cstate="print"/>
          <a:srcRect l="13446" r="17294" b="11111"/>
          <a:stretch>
            <a:fillRect/>
          </a:stretch>
        </p:blipFill>
        <p:spPr>
          <a:xfrm>
            <a:off x="4648200" y="990600"/>
            <a:ext cx="4267200" cy="4741333"/>
          </a:xfrm>
          <a:prstGeom prst="rect">
            <a:avLst/>
          </a:prstGeom>
        </p:spPr>
      </p:pic>
      <p:sp>
        <p:nvSpPr>
          <p:cNvPr id="10" name="TextBox 9"/>
          <p:cNvSpPr txBox="1"/>
          <p:nvPr/>
        </p:nvSpPr>
        <p:spPr>
          <a:xfrm>
            <a:off x="7620000" y="1676400"/>
            <a:ext cx="533400" cy="253916"/>
          </a:xfrm>
          <a:prstGeom prst="rect">
            <a:avLst/>
          </a:prstGeom>
          <a:solidFill>
            <a:schemeClr val="bg1"/>
          </a:solidFill>
        </p:spPr>
        <p:txBody>
          <a:bodyPr wrap="square" rtlCol="0">
            <a:spAutoFit/>
          </a:bodyPr>
          <a:lstStyle/>
          <a:p>
            <a:r>
              <a:rPr lang="en-US" sz="1050" dirty="0" smtClean="0"/>
              <a:t>1967</a:t>
            </a:r>
            <a:endParaRPr lang="en-US" sz="1050" dirty="0"/>
          </a:p>
        </p:txBody>
      </p:sp>
      <p:cxnSp>
        <p:nvCxnSpPr>
          <p:cNvPr id="12" name="Straight Arrow Connector 11"/>
          <p:cNvCxnSpPr>
            <a:stCxn id="10" idx="2"/>
          </p:cNvCxnSpPr>
          <p:nvPr/>
        </p:nvCxnSpPr>
        <p:spPr>
          <a:xfrm rot="5400000">
            <a:off x="7499308" y="1898608"/>
            <a:ext cx="355684" cy="4191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458200" y="3429000"/>
            <a:ext cx="685800" cy="253916"/>
          </a:xfrm>
          <a:prstGeom prst="rect">
            <a:avLst/>
          </a:prstGeom>
          <a:solidFill>
            <a:schemeClr val="bg1"/>
          </a:solidFill>
        </p:spPr>
        <p:txBody>
          <a:bodyPr wrap="square" rtlCol="0">
            <a:spAutoFit/>
          </a:bodyPr>
          <a:lstStyle/>
          <a:p>
            <a:r>
              <a:rPr lang="en-US" sz="1050" dirty="0" smtClean="0"/>
              <a:t>1970’s</a:t>
            </a:r>
            <a:endParaRPr lang="en-US" sz="1050" dirty="0"/>
          </a:p>
        </p:txBody>
      </p:sp>
      <p:cxnSp>
        <p:nvCxnSpPr>
          <p:cNvPr id="17" name="Straight Arrow Connector 16"/>
          <p:cNvCxnSpPr>
            <a:stCxn id="16" idx="1"/>
          </p:cNvCxnSpPr>
          <p:nvPr/>
        </p:nvCxnSpPr>
        <p:spPr>
          <a:xfrm rot="10800000">
            <a:off x="8229600" y="3429012"/>
            <a:ext cx="228600" cy="1269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086600" y="1371600"/>
            <a:ext cx="609600" cy="253916"/>
          </a:xfrm>
          <a:prstGeom prst="rect">
            <a:avLst/>
          </a:prstGeom>
          <a:solidFill>
            <a:schemeClr val="bg1"/>
          </a:solidFill>
        </p:spPr>
        <p:txBody>
          <a:bodyPr wrap="square" rtlCol="0">
            <a:spAutoFit/>
          </a:bodyPr>
          <a:lstStyle/>
          <a:p>
            <a:r>
              <a:rPr lang="en-US" sz="1050" dirty="0" smtClean="0"/>
              <a:t>1980’s</a:t>
            </a:r>
            <a:endParaRPr lang="en-US" sz="1050" dirty="0"/>
          </a:p>
        </p:txBody>
      </p:sp>
      <p:cxnSp>
        <p:nvCxnSpPr>
          <p:cNvPr id="25" name="Straight Arrow Connector 24"/>
          <p:cNvCxnSpPr>
            <a:stCxn id="24" idx="2"/>
          </p:cNvCxnSpPr>
          <p:nvPr/>
        </p:nvCxnSpPr>
        <p:spPr>
          <a:xfrm rot="5400000">
            <a:off x="7099258" y="1536658"/>
            <a:ext cx="203284"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181600" y="2438400"/>
            <a:ext cx="609600" cy="253916"/>
          </a:xfrm>
          <a:prstGeom prst="rect">
            <a:avLst/>
          </a:prstGeom>
          <a:solidFill>
            <a:schemeClr val="bg1"/>
          </a:solidFill>
        </p:spPr>
        <p:txBody>
          <a:bodyPr wrap="square" rtlCol="0">
            <a:spAutoFit/>
          </a:bodyPr>
          <a:lstStyle/>
          <a:p>
            <a:r>
              <a:rPr lang="en-US" sz="1050" dirty="0" smtClean="0"/>
              <a:t>1970’s</a:t>
            </a:r>
            <a:endParaRPr lang="en-US" sz="1050" dirty="0"/>
          </a:p>
        </p:txBody>
      </p:sp>
      <p:cxnSp>
        <p:nvCxnSpPr>
          <p:cNvPr id="29" name="Straight Arrow Connector 28"/>
          <p:cNvCxnSpPr>
            <a:stCxn id="28" idx="3"/>
          </p:cNvCxnSpPr>
          <p:nvPr/>
        </p:nvCxnSpPr>
        <p:spPr>
          <a:xfrm>
            <a:off x="5791200" y="2565358"/>
            <a:ext cx="762000" cy="10164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40" idx="3"/>
          </p:cNvCxnSpPr>
          <p:nvPr/>
        </p:nvCxnSpPr>
        <p:spPr>
          <a:xfrm flipV="1">
            <a:off x="5943600" y="2895602"/>
            <a:ext cx="381000" cy="35555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334000" y="3124200"/>
            <a:ext cx="609600" cy="253916"/>
          </a:xfrm>
          <a:prstGeom prst="rect">
            <a:avLst/>
          </a:prstGeom>
          <a:solidFill>
            <a:schemeClr val="bg1"/>
          </a:solidFill>
        </p:spPr>
        <p:txBody>
          <a:bodyPr wrap="square" rtlCol="0">
            <a:spAutoFit/>
          </a:bodyPr>
          <a:lstStyle/>
          <a:p>
            <a:r>
              <a:rPr lang="en-US" sz="1050" dirty="0" smtClean="0"/>
              <a:t>1980’s</a:t>
            </a:r>
            <a:endParaRPr lang="en-US" sz="1050" dirty="0"/>
          </a:p>
        </p:txBody>
      </p:sp>
      <p:cxnSp>
        <p:nvCxnSpPr>
          <p:cNvPr id="41" name="Straight Arrow Connector 40"/>
          <p:cNvCxnSpPr>
            <a:stCxn id="40" idx="3"/>
          </p:cNvCxnSpPr>
          <p:nvPr/>
        </p:nvCxnSpPr>
        <p:spPr>
          <a:xfrm flipV="1">
            <a:off x="5943600" y="3124201"/>
            <a:ext cx="533400" cy="12695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334000" y="4038600"/>
            <a:ext cx="609600" cy="253916"/>
          </a:xfrm>
          <a:prstGeom prst="rect">
            <a:avLst/>
          </a:prstGeom>
          <a:solidFill>
            <a:schemeClr val="bg1"/>
          </a:solidFill>
        </p:spPr>
        <p:txBody>
          <a:bodyPr wrap="square" rtlCol="0">
            <a:spAutoFit/>
          </a:bodyPr>
          <a:lstStyle/>
          <a:p>
            <a:r>
              <a:rPr lang="en-US" sz="1050" dirty="0" smtClean="0"/>
              <a:t>1980’s</a:t>
            </a:r>
            <a:endParaRPr lang="en-US" sz="1050" dirty="0"/>
          </a:p>
        </p:txBody>
      </p:sp>
      <p:cxnSp>
        <p:nvCxnSpPr>
          <p:cNvPr id="51" name="Straight Arrow Connector 50"/>
          <p:cNvCxnSpPr>
            <a:stCxn id="40" idx="3"/>
          </p:cNvCxnSpPr>
          <p:nvPr/>
        </p:nvCxnSpPr>
        <p:spPr>
          <a:xfrm>
            <a:off x="5943600" y="3251158"/>
            <a:ext cx="609600" cy="63504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66" idx="0"/>
          </p:cNvCxnSpPr>
          <p:nvPr/>
        </p:nvCxnSpPr>
        <p:spPr>
          <a:xfrm rot="5400000" flipH="1" flipV="1">
            <a:off x="6362700" y="4381500"/>
            <a:ext cx="9144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705600" y="5410200"/>
            <a:ext cx="533400" cy="253916"/>
          </a:xfrm>
          <a:prstGeom prst="rect">
            <a:avLst/>
          </a:prstGeom>
          <a:solidFill>
            <a:schemeClr val="bg1"/>
          </a:solidFill>
        </p:spPr>
        <p:txBody>
          <a:bodyPr wrap="square" rtlCol="0">
            <a:spAutoFit/>
          </a:bodyPr>
          <a:lstStyle/>
          <a:p>
            <a:r>
              <a:rPr lang="en-US" sz="1050" dirty="0" smtClean="0"/>
              <a:t>2004</a:t>
            </a:r>
            <a:endParaRPr lang="en-US" sz="1050" dirty="0"/>
          </a:p>
        </p:txBody>
      </p:sp>
      <p:cxnSp>
        <p:nvCxnSpPr>
          <p:cNvPr id="60" name="Straight Arrow Connector 59"/>
          <p:cNvCxnSpPr>
            <a:stCxn id="59" idx="3"/>
          </p:cNvCxnSpPr>
          <p:nvPr/>
        </p:nvCxnSpPr>
        <p:spPr>
          <a:xfrm flipV="1">
            <a:off x="7239000" y="5181600"/>
            <a:ext cx="304800" cy="3555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8153400" y="4191000"/>
            <a:ext cx="685800" cy="253916"/>
          </a:xfrm>
          <a:prstGeom prst="rect">
            <a:avLst/>
          </a:prstGeom>
          <a:solidFill>
            <a:schemeClr val="bg1"/>
          </a:solidFill>
        </p:spPr>
        <p:txBody>
          <a:bodyPr wrap="square" rtlCol="0">
            <a:spAutoFit/>
          </a:bodyPr>
          <a:lstStyle/>
          <a:p>
            <a:r>
              <a:rPr lang="en-US" sz="1050" dirty="0" smtClean="0"/>
              <a:t>1990’s</a:t>
            </a:r>
            <a:endParaRPr lang="en-US" sz="1050" dirty="0"/>
          </a:p>
        </p:txBody>
      </p:sp>
      <p:cxnSp>
        <p:nvCxnSpPr>
          <p:cNvPr id="65" name="Straight Arrow Connector 64"/>
          <p:cNvCxnSpPr>
            <a:stCxn id="64" idx="1"/>
          </p:cNvCxnSpPr>
          <p:nvPr/>
        </p:nvCxnSpPr>
        <p:spPr>
          <a:xfrm rot="10800000">
            <a:off x="7924800" y="4191012"/>
            <a:ext cx="228600" cy="1269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400800" y="4953000"/>
            <a:ext cx="609600" cy="253916"/>
          </a:xfrm>
          <a:prstGeom prst="rect">
            <a:avLst/>
          </a:prstGeom>
          <a:solidFill>
            <a:schemeClr val="bg1"/>
          </a:solidFill>
        </p:spPr>
        <p:txBody>
          <a:bodyPr wrap="square" rtlCol="0">
            <a:spAutoFit/>
          </a:bodyPr>
          <a:lstStyle/>
          <a:p>
            <a:r>
              <a:rPr lang="en-US" sz="1050" dirty="0" smtClean="0"/>
              <a:t>1990’s</a:t>
            </a:r>
            <a:endParaRPr lang="en-US" sz="1050" dirty="0"/>
          </a:p>
        </p:txBody>
      </p:sp>
      <p:cxnSp>
        <p:nvCxnSpPr>
          <p:cNvPr id="67" name="Straight Arrow Connector 66"/>
          <p:cNvCxnSpPr/>
          <p:nvPr/>
        </p:nvCxnSpPr>
        <p:spPr>
          <a:xfrm rot="5400000" flipH="1" flipV="1">
            <a:off x="6515100" y="4457700"/>
            <a:ext cx="6858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Content Placeholder 2"/>
          <p:cNvSpPr>
            <a:spLocks noGrp="1"/>
          </p:cNvSpPr>
          <p:nvPr>
            <p:ph idx="1"/>
          </p:nvPr>
        </p:nvSpPr>
        <p:spPr>
          <a:xfrm>
            <a:off x="457200" y="990600"/>
            <a:ext cx="4114800" cy="4525963"/>
          </a:xfrm>
        </p:spPr>
        <p:txBody>
          <a:bodyPr/>
          <a:lstStyle/>
          <a:p>
            <a:r>
              <a:rPr lang="en-US" sz="1800" dirty="0" smtClean="0"/>
              <a:t>The industrial parks that were once outside the city are now inside the city core.</a:t>
            </a:r>
          </a:p>
          <a:p>
            <a:r>
              <a:rPr lang="en-US" sz="1800" dirty="0" smtClean="0"/>
              <a:t>Trucks delays due to the use of local and often congested inner city streets to transport products and supplies from/to the </a:t>
            </a:r>
            <a:r>
              <a:rPr lang="en-US" sz="1800" dirty="0" err="1" smtClean="0"/>
              <a:t>maquiladoras</a:t>
            </a:r>
            <a:r>
              <a:rPr lang="en-US" sz="1800" dirty="0" smtClean="0"/>
              <a:t> between Ciudad Juarez/El Paso</a:t>
            </a:r>
          </a:p>
          <a:p>
            <a:r>
              <a:rPr lang="en-US" sz="1800" dirty="0" smtClean="0"/>
              <a:t>This situation affects the whole </a:t>
            </a:r>
            <a:r>
              <a:rPr lang="en-US" sz="1800" dirty="0" err="1" smtClean="0"/>
              <a:t>maquila</a:t>
            </a:r>
            <a:r>
              <a:rPr lang="en-US" sz="1800" dirty="0" smtClean="0"/>
              <a:t> industry</a:t>
            </a:r>
          </a:p>
          <a:p>
            <a:r>
              <a:rPr lang="en-US" sz="1800" dirty="0" smtClean="0"/>
              <a:t>Hence, the city needs to evaluate the current traffic network and evaluate how it affects the accessibility of personal and commercial vehicles, especially to industrial parks and to the ports of entry</a:t>
            </a:r>
          </a:p>
          <a:p>
            <a:endParaRPr lang="en-US" sz="1800"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Problem Statement</a:t>
            </a:r>
            <a:endParaRPr lang="en-US" b="1" dirty="0"/>
          </a:p>
        </p:txBody>
      </p:sp>
      <p:sp>
        <p:nvSpPr>
          <p:cNvPr id="3" name="Content Placeholder 2"/>
          <p:cNvSpPr>
            <a:spLocks noGrp="1"/>
          </p:cNvSpPr>
          <p:nvPr>
            <p:ph idx="1"/>
          </p:nvPr>
        </p:nvSpPr>
        <p:spPr/>
        <p:txBody>
          <a:bodyPr/>
          <a:lstStyle/>
          <a:p>
            <a:r>
              <a:rPr lang="en-US" sz="2000" dirty="0" smtClean="0"/>
              <a:t>Delays for truck traffic within Ciudad Juarez have increased significantly.  </a:t>
            </a:r>
          </a:p>
          <a:p>
            <a:r>
              <a:rPr lang="en-US" sz="2000" dirty="0" smtClean="0"/>
              <a:t>The delay for trucks has been exacerbated by the increasing number of accidents, limited roadway capacity, and other traffic controls.  </a:t>
            </a:r>
          </a:p>
          <a:p>
            <a:r>
              <a:rPr lang="en-US" sz="2000" dirty="0" smtClean="0"/>
              <a:t>The efficient and reliable transportation of goods is an integral part of the production process of the maquiladoras industry, so this situation affects the whole maquila industry.  </a:t>
            </a:r>
          </a:p>
          <a:p>
            <a:r>
              <a:rPr lang="en-US" sz="2000" dirty="0" smtClean="0"/>
              <a:t>Worsening mobility within the city imposes a high transportation cost to companies producing and moving goods across the border.  </a:t>
            </a:r>
          </a:p>
          <a:p>
            <a:endParaRPr lang="en-US" sz="2000" dirty="0"/>
          </a:p>
        </p:txBody>
      </p:sp>
      <p:sp>
        <p:nvSpPr>
          <p:cNvPr id="4" name="Slide Number Placeholder 3"/>
          <p:cNvSpPr>
            <a:spLocks noGrp="1"/>
          </p:cNvSpPr>
          <p:nvPr>
            <p:ph type="sldNum" sz="quarter" idx="12"/>
          </p:nvPr>
        </p:nvSpPr>
        <p:spPr/>
        <p:txBody>
          <a:bodyPr/>
          <a:lstStyle/>
          <a:p>
            <a:fld id="{02D2CCDD-5CF7-4AF8-986C-638479A1D1A1}" type="slidenum">
              <a:rPr lang="en-US" smtClean="0"/>
              <a:pPr/>
              <a:t>7</a:t>
            </a:fld>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193345F1-DC87-43CD-B762-A79BC81FB561}" type="slidenum">
              <a:rPr lang="en-US"/>
              <a:pPr/>
              <a:t>8</a:t>
            </a:fld>
            <a:endParaRPr lang="en-US"/>
          </a:p>
        </p:txBody>
      </p:sp>
      <p:sp>
        <p:nvSpPr>
          <p:cNvPr id="21506" name="Rectangle 2"/>
          <p:cNvSpPr>
            <a:spLocks noGrp="1" noChangeArrowheads="1"/>
          </p:cNvSpPr>
          <p:nvPr>
            <p:ph type="title"/>
          </p:nvPr>
        </p:nvSpPr>
        <p:spPr/>
        <p:txBody>
          <a:bodyPr/>
          <a:lstStyle/>
          <a:p>
            <a:r>
              <a:rPr lang="en-US" b="1" dirty="0" smtClean="0"/>
              <a:t>Objective</a:t>
            </a:r>
            <a:endParaRPr lang="en-US" b="1" dirty="0"/>
          </a:p>
        </p:txBody>
      </p:sp>
      <p:sp>
        <p:nvSpPr>
          <p:cNvPr id="21507" name="Rectangle 3"/>
          <p:cNvSpPr>
            <a:spLocks noGrp="1" noChangeArrowheads="1"/>
          </p:cNvSpPr>
          <p:nvPr>
            <p:ph type="body" idx="1"/>
          </p:nvPr>
        </p:nvSpPr>
        <p:spPr/>
        <p:txBody>
          <a:bodyPr/>
          <a:lstStyle/>
          <a:p>
            <a:r>
              <a:rPr lang="en-US" dirty="0" smtClean="0"/>
              <a:t>A larger goal of the project is to develop a bi-national traffic simulation model for the Ciudad Juarez-El Paso region. </a:t>
            </a:r>
          </a:p>
          <a:p>
            <a:r>
              <a:rPr lang="en-US" dirty="0" smtClean="0"/>
              <a:t>The objective of this particular project is to develop a traffic simulation model for the Ciudad Juarez to highlight the importance of using a large scale microscopic traffic simulation model to analyze the mobility of commercial vehicles within the city, especially between the industrial parks in Ciudad Juarez and both freight Ports of Entry (POEs)</a:t>
            </a:r>
          </a:p>
          <a:p>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Methodology</a:t>
            </a:r>
            <a:endParaRPr lang="en-US" b="1" dirty="0"/>
          </a:p>
        </p:txBody>
      </p:sp>
      <p:sp>
        <p:nvSpPr>
          <p:cNvPr id="3" name="Slide Number Placeholder 2"/>
          <p:cNvSpPr>
            <a:spLocks noGrp="1"/>
          </p:cNvSpPr>
          <p:nvPr>
            <p:ph type="sldNum" sz="quarter" idx="12"/>
          </p:nvPr>
        </p:nvSpPr>
        <p:spPr/>
        <p:txBody>
          <a:bodyPr/>
          <a:lstStyle/>
          <a:p>
            <a:fld id="{6C578BCA-5D74-4678-BC84-7F30C5B0D214}" type="slidenum">
              <a:rPr lang="en-US" smtClean="0"/>
              <a:pPr/>
              <a:t>9</a:t>
            </a:fld>
            <a:endParaRPr lang="en-US"/>
          </a:p>
        </p:txBody>
      </p:sp>
      <p:pic>
        <p:nvPicPr>
          <p:cNvPr id="4" name="Picture 3"/>
          <p:cNvPicPr/>
          <p:nvPr/>
        </p:nvPicPr>
        <p:blipFill>
          <a:blip r:embed="rId2" cstate="print"/>
          <a:srcRect/>
          <a:stretch>
            <a:fillRect/>
          </a:stretch>
        </p:blipFill>
        <p:spPr bwMode="auto">
          <a:xfrm>
            <a:off x="1295400" y="1219200"/>
            <a:ext cx="5809201" cy="5132832"/>
          </a:xfrm>
          <a:prstGeom prst="rect">
            <a:avLst/>
          </a:prstGeom>
          <a:noFill/>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TTI_el _paso">
  <a:themeElements>
    <a:clrScheme name="1_TTI_el _pa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TTI_el _paso">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TI_el _pa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TI_el _pa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TI_el _pa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TI_el _pa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TI_el _pa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TI_el _pa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TI_el _pas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TI_el _pa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TI_el _pa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TI_el _pa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TI_el _pa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TI_el _pa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TI_el _paso">
  <a:themeElements>
    <a:clrScheme name="TTI_el _pa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TI_el _paso">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TI_el _pa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TI_el _pa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TI_el _pa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TI_el _pa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TI_el _pa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TI_el _pa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TI_el _pas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TI_el _pa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TI_el _pa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TI_el _pa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TI_el _pa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TI_el _pa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12230</TotalTime>
  <Words>2030</Words>
  <Application>Microsoft Office PowerPoint</Application>
  <PresentationFormat>Presentación en pantalla (4:3)</PresentationFormat>
  <Paragraphs>270</Paragraphs>
  <Slides>32</Slides>
  <Notes>2</Notes>
  <HiddenSlides>0</HiddenSlides>
  <MMClips>0</MMClips>
  <ScaleCrop>false</ScaleCrop>
  <HeadingPairs>
    <vt:vector size="4" baseType="variant">
      <vt:variant>
        <vt:lpstr>Tema</vt:lpstr>
      </vt:variant>
      <vt:variant>
        <vt:i4>2</vt:i4>
      </vt:variant>
      <vt:variant>
        <vt:lpstr>Títulos de diapositiva</vt:lpstr>
      </vt:variant>
      <vt:variant>
        <vt:i4>32</vt:i4>
      </vt:variant>
    </vt:vector>
  </HeadingPairs>
  <TitlesOfParts>
    <vt:vector size="34" baseType="lpstr">
      <vt:lpstr>1_TTI_el _paso</vt:lpstr>
      <vt:lpstr>TTI_el _paso</vt:lpstr>
      <vt:lpstr>Diapositiva 1</vt:lpstr>
      <vt:lpstr>Agenda</vt:lpstr>
      <vt:lpstr>Manufacturing Industry (Maquiladoras)</vt:lpstr>
      <vt:lpstr>Manufacturing Industry (Maquiladoras)</vt:lpstr>
      <vt:lpstr>Mobility issues in Ciudad Juarez</vt:lpstr>
      <vt:lpstr>Mobility issues in Ciudad Juarez</vt:lpstr>
      <vt:lpstr>Problem Statement</vt:lpstr>
      <vt:lpstr>Objective</vt:lpstr>
      <vt:lpstr>Methodology</vt:lpstr>
      <vt:lpstr>Methodology: Data Collection</vt:lpstr>
      <vt:lpstr>Methodology: Data Collection</vt:lpstr>
      <vt:lpstr>Methodology: Data Collection</vt:lpstr>
      <vt:lpstr>Methodology: Data Collection</vt:lpstr>
      <vt:lpstr>Methodology: Data Collection</vt:lpstr>
      <vt:lpstr>Methodology: Modeling</vt:lpstr>
      <vt:lpstr>Methodology: Modeling</vt:lpstr>
      <vt:lpstr>Methodology: Modeling</vt:lpstr>
      <vt:lpstr>Results</vt:lpstr>
      <vt:lpstr>Results</vt:lpstr>
      <vt:lpstr>Results</vt:lpstr>
      <vt:lpstr>Results</vt:lpstr>
      <vt:lpstr>Results</vt:lpstr>
      <vt:lpstr>Results</vt:lpstr>
      <vt:lpstr>Results</vt:lpstr>
      <vt:lpstr>Results</vt:lpstr>
      <vt:lpstr>Results</vt:lpstr>
      <vt:lpstr>Results</vt:lpstr>
      <vt:lpstr>Results</vt:lpstr>
      <vt:lpstr>Results</vt:lpstr>
      <vt:lpstr>Results</vt:lpstr>
      <vt:lpstr>Conclusion</vt:lpstr>
      <vt:lpstr>Thank you</vt:lpstr>
    </vt:vector>
  </TitlesOfParts>
  <Company>Texas Transportation Institute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13TRB NTPA</dc:title>
  <dc:creator>j-vidana</dc:creator>
  <cp:lastModifiedBy>uacj</cp:lastModifiedBy>
  <cp:revision>93</cp:revision>
  <dcterms:created xsi:type="dcterms:W3CDTF">2006-10-17T14:57:57Z</dcterms:created>
  <dcterms:modified xsi:type="dcterms:W3CDTF">2011-05-10T19:36:43Z</dcterms:modified>
</cp:coreProperties>
</file>