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2" r:id="rId20"/>
    <p:sldId id="274" r:id="rId21"/>
    <p:sldId id="275" r:id="rId22"/>
    <p:sldId id="281" r:id="rId23"/>
    <p:sldId id="276" r:id="rId24"/>
    <p:sldId id="277" r:id="rId25"/>
    <p:sldId id="278" r:id="rId26"/>
    <p:sldId id="279" r:id="rId27"/>
  </p:sldIdLst>
  <p:sldSz cx="9144000" cy="6858000" type="screen4x3"/>
  <p:notesSz cx="7112000" cy="9398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9" autoAdjust="0"/>
  </p:normalViewPr>
  <p:slideViewPr>
    <p:cSldViewPr snapToGrid="0" snapToObjects="1" showGuides="1">
      <p:cViewPr>
        <p:scale>
          <a:sx n="100" d="100"/>
          <a:sy n="100" d="100"/>
        </p:scale>
        <p:origin x="-294" y="-222"/>
      </p:cViewPr>
      <p:guideLst>
        <p:guide orient="horz" pos="2494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96" d="100"/>
          <a:sy n="96" d="100"/>
        </p:scale>
        <p:origin x="-3642" y="-114"/>
      </p:cViewPr>
      <p:guideLst>
        <p:guide orient="horz" pos="2960"/>
        <p:guide pos="22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9075" y="0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47E69-7A96-48F6-A351-AB54063B36F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513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9075" y="8926513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0A1AB-DC4D-4759-9888-0C324015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8487" y="0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4/20/2011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9" tIns="47169" rIns="94339" bIns="471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64050"/>
            <a:ext cx="5689600" cy="4229100"/>
          </a:xfrm>
          <a:prstGeom prst="rect">
            <a:avLst/>
          </a:prstGeom>
        </p:spPr>
        <p:txBody>
          <a:bodyPr vert="horz" lIns="94339" tIns="47169" rIns="94339" bIns="471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8487" y="8926469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4850"/>
            <a:ext cx="4699000" cy="3524250"/>
          </a:xfrm>
          <a:solidFill>
            <a:srgbClr val="FFFFFF"/>
          </a:solidFill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883" y="4463577"/>
            <a:ext cx="5690236" cy="42288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17" tIns="47158" rIns="94317" bIns="47158">
            <a:norm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Aimsun 6 features a new mesoscopic simulator integrated with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TSS’s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existing macroscopic and microscopic models into a single software application.  Having a range of models at their fingertips will enable Aimsun users to tackle problems of any size and complexity: from a single intersection to a large regional network.  The tight integration between the three models opens up the possibility to mix and match different modeling approaches during the same project:  increasing granularity in congested areas but maintaining overall consistency. </a:t>
            </a:r>
            <a:endParaRPr lang="en-GB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1553"/>
            <a:fld id="{391E5873-B53F-4A4F-AC32-E13AB8BB3721}" type="slidenum">
              <a:rPr lang="en-US" smtClean="0"/>
              <a:pPr defTabSz="961553"/>
              <a:t>7</a:t>
            </a:fld>
            <a:endParaRPr lang="en-US" dirty="0" smtClean="0"/>
          </a:p>
        </p:txBody>
      </p:sp>
      <p:sp>
        <p:nvSpPr>
          <p:cNvPr id="28675" name="Rectangle 5"/>
          <p:cNvSpPr txBox="1">
            <a:spLocks noGrp="1" noChangeArrowheads="1"/>
          </p:cNvSpPr>
          <p:nvPr/>
        </p:nvSpPr>
        <p:spPr bwMode="auto">
          <a:xfrm>
            <a:off x="4029922" y="8925695"/>
            <a:ext cx="3082078" cy="47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25" tIns="0" rIns="19325" bIns="0" anchor="b"/>
          <a:lstStyle/>
          <a:p>
            <a:pPr algn="r" defTabSz="960041"/>
            <a:fld id="{18221E22-3EB7-4AF0-A833-DCF15A690A69}" type="slidenum">
              <a:rPr lang="en-US" sz="1000" i="1">
                <a:latin typeface="Times New Roman" pitchFamily="18" charset="0"/>
              </a:rPr>
              <a:pPr algn="r" defTabSz="960041"/>
              <a:t>7</a:t>
            </a:fld>
            <a:endParaRPr lang="en-US" sz="1000" i="1" dirty="0">
              <a:latin typeface="Times New Roman" pitchFamily="18" charset="0"/>
            </a:endParaRPr>
          </a:p>
        </p:txBody>
      </p:sp>
      <p:sp>
        <p:nvSpPr>
          <p:cNvPr id="2867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4064" y="4466491"/>
            <a:ext cx="5683875" cy="42274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06" tIns="47154" rIns="94306" bIns="47154"/>
          <a:lstStyle/>
          <a:p>
            <a:endParaRPr lang="en-US" dirty="0" smtClean="0"/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4029922" y="8925695"/>
            <a:ext cx="3082078" cy="47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23" tIns="0" rIns="19323" bIns="0" anchor="b"/>
          <a:lstStyle/>
          <a:p>
            <a:pPr algn="r" defTabSz="960041"/>
            <a:fld id="{7D6E8E79-AEBB-423E-A935-95A28A757BFE}" type="slidenum">
              <a:rPr lang="en-US" sz="1000" i="1">
                <a:latin typeface="Times New Roman" pitchFamily="18" charset="0"/>
              </a:rPr>
              <a:pPr algn="r" defTabSz="960041"/>
              <a:t>7</a:t>
            </a:fld>
            <a:endParaRPr lang="en-US" sz="1000" i="1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1553"/>
            <a:fld id="{E389F136-64C5-472C-A91A-2DFC40D93EA3}" type="slidenum">
              <a:rPr lang="en-US" smtClean="0"/>
              <a:pPr defTabSz="961553"/>
              <a:t>8</a:t>
            </a:fld>
            <a:endParaRPr lang="en-US" dirty="0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2473" y="4465035"/>
            <a:ext cx="5687055" cy="42288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4029922" y="8927152"/>
            <a:ext cx="3082078" cy="47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26" tIns="0" rIns="19326" bIns="0" anchor="b"/>
          <a:lstStyle/>
          <a:p>
            <a:pPr algn="r" defTabSz="961553"/>
            <a:fld id="{A91C866C-ECC2-4884-9BB0-B360C5F4C0E9}" type="slidenum">
              <a:rPr lang="en-US" sz="1000" i="1">
                <a:latin typeface="Times New Roman" pitchFamily="18" charset="0"/>
              </a:rPr>
              <a:pPr algn="r" defTabSz="961553"/>
              <a:t>8</a:t>
            </a:fld>
            <a:endParaRPr lang="en-US" sz="1000" i="1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new cover slide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81200"/>
            <a:ext cx="9144000" cy="4114800"/>
          </a:xfrm>
          <a:prstGeom prst="rect">
            <a:avLst/>
          </a:prstGeom>
        </p:spPr>
      </p:pic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47688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  <p:pic>
        <p:nvPicPr>
          <p:cNvPr id="12" name="Picture 11" descr="DOT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5287" y="6164263"/>
            <a:ext cx="889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5" name="Picture 11" descr="DOT 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263" y="6164263"/>
            <a:ext cx="889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5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0"/>
            <a:ext cx="7975600" cy="11350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4188" y="1046163"/>
            <a:ext cx="7967662" cy="5905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1" descr="new cover slide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84248"/>
            <a:ext cx="91440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1" descr="new cover slide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84248"/>
            <a:ext cx="91440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9078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2" descr="Envrinoment_Final"/>
          <p:cNvPicPr>
            <a:picLocks noChangeAspect="1" noChangeArrowheads="1"/>
          </p:cNvPicPr>
          <p:nvPr/>
        </p:nvPicPr>
        <p:blipFill>
          <a:blip r:embed="rId3" cstate="screen">
            <a:lum bright="-18000" contrast="6000"/>
          </a:blip>
          <a:srcRect/>
          <a:stretch>
            <a:fillRect/>
          </a:stretch>
        </p:blipFill>
        <p:spPr bwMode="auto">
          <a:xfrm>
            <a:off x="0" y="1649413"/>
            <a:ext cx="9144000" cy="44846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0"/>
              </a:spcBef>
              <a:defRPr/>
            </a:lvl1pPr>
            <a:lvl2pPr>
              <a:spcBef>
                <a:spcPts val="24"/>
              </a:spcBef>
              <a:defRPr/>
            </a:lvl2pPr>
            <a:lvl3pPr>
              <a:spcBef>
                <a:spcPts val="24"/>
              </a:spcBef>
              <a:defRPr/>
            </a:lvl3pPr>
            <a:lvl4pPr>
              <a:spcBef>
                <a:spcPts val="24"/>
              </a:spcBef>
              <a:defRPr/>
            </a:lvl4pPr>
            <a:lvl5pPr>
              <a:spcBef>
                <a:spcPts val="2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divi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57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 rot="16200000">
            <a:off x="4133056" y="-3172619"/>
            <a:ext cx="19050" cy="85931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42913" y="-79375"/>
            <a:ext cx="19050" cy="646588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 rot="5400000">
            <a:off x="7663656" y="5137944"/>
            <a:ext cx="7938" cy="306705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26" descr="CS_logo_BW_No tag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29538" y="6315075"/>
            <a:ext cx="1169987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 rot="10800000">
            <a:off x="8982075" y="4611688"/>
            <a:ext cx="6350" cy="2409825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1" name="Picture 11" descr="DOT Logo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5785" y="6315075"/>
            <a:ext cx="504887" cy="30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14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accent5"/>
        </a:buClr>
        <a:buFont typeface="Arial" pitchFamily="34" charset="0"/>
        <a:buChar char="»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luster.vistatransport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3" y="-96643"/>
            <a:ext cx="8295735" cy="1977484"/>
          </a:xfrm>
        </p:spPr>
        <p:txBody>
          <a:bodyPr/>
          <a:lstStyle/>
          <a:p>
            <a:r>
              <a:rPr lang="en-US" sz="2800" dirty="0" smtClean="0"/>
              <a:t>An Integrated Travel Demand, Mesoscopic</a:t>
            </a:r>
            <a:br>
              <a:rPr lang="en-US" sz="2800" dirty="0" smtClean="0"/>
            </a:br>
            <a:r>
              <a:rPr lang="en-US" sz="2800" dirty="0" smtClean="0"/>
              <a:t>and Microscopic Modeling Platform to Assess Traffic Operations for Manhattan, New York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8505" y="2583353"/>
            <a:ext cx="7562412" cy="470931"/>
          </a:xfrm>
        </p:spPr>
        <p:txBody>
          <a:bodyPr/>
          <a:lstStyle/>
          <a:p>
            <a:r>
              <a:rPr lang="en-US" dirty="0" smtClean="0"/>
              <a:t>TRB 13</a:t>
            </a:r>
            <a:r>
              <a:rPr lang="en-US" baseline="30000" dirty="0" smtClean="0"/>
              <a:t>th</a:t>
            </a:r>
            <a:r>
              <a:rPr lang="en-US" dirty="0" smtClean="0"/>
              <a:t> Transportation Applications Conference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7751" y="5362072"/>
            <a:ext cx="1857375" cy="377825"/>
          </a:xfrm>
        </p:spPr>
        <p:txBody>
          <a:bodyPr/>
          <a:lstStyle/>
          <a:p>
            <a:r>
              <a:rPr lang="en-US" dirty="0" smtClean="0"/>
              <a:t>May 10, 2011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7751" y="3903408"/>
            <a:ext cx="5588915" cy="989096"/>
          </a:xfrm>
        </p:spPr>
        <p:txBody>
          <a:bodyPr/>
          <a:lstStyle/>
          <a:p>
            <a:pPr marL="0" indent="0"/>
            <a:r>
              <a:rPr lang="en-US" dirty="0" smtClean="0"/>
              <a:t>Vassilis Papayannoulis, Ph.D.</a:t>
            </a:r>
          </a:p>
          <a:p>
            <a:pPr marL="0" indent="0">
              <a:spcBef>
                <a:spcPts val="1800"/>
              </a:spcBef>
            </a:pPr>
            <a:r>
              <a:rPr lang="en-US" sz="1400" i="1" dirty="0" smtClean="0"/>
              <a:t>with</a:t>
            </a:r>
          </a:p>
          <a:p>
            <a:pPr marL="0" indent="0">
              <a:spcBef>
                <a:spcPts val="300"/>
              </a:spcBef>
            </a:pPr>
            <a:r>
              <a:rPr lang="en-US" sz="1800" dirty="0" smtClean="0"/>
              <a:t>New York City Department of Transportation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Michael Marsico, P.E.</a:t>
            </a:r>
            <a:br>
              <a:rPr lang="en-US" dirty="0" smtClean="0"/>
            </a:b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Manhattan Traffic Model Geography</a:t>
            </a:r>
          </a:p>
        </p:txBody>
      </p:sp>
      <p:pic>
        <p:nvPicPr>
          <p:cNvPr id="12292" name="Content Placeholder 4" descr="MTM_study_area_google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30087" y="1600200"/>
            <a:ext cx="5083826" cy="4525963"/>
          </a:xfrm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A8D68A37-A0B3-43F5-AA49-F7C5161640D7}" type="slidenum">
              <a:rPr lang="en-US" smtClean="0">
                <a:latin typeface="Arial" pitchFamily="34" charset="0"/>
              </a:rPr>
              <a:pPr/>
              <a:t>10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32332" y="1709849"/>
            <a:ext cx="3441072" cy="107051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64346" y="5050689"/>
            <a:ext cx="1737360" cy="10698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0655" y="5050689"/>
            <a:ext cx="1737360" cy="10698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Aimsun</a:t>
            </a:r>
            <a:endParaRPr lang="en-GB" dirty="0" smtClean="0"/>
          </a:p>
        </p:txBody>
      </p:sp>
      <p:sp>
        <p:nvSpPr>
          <p:cNvPr id="13322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fld id="{111A5D81-4311-404D-B53D-C051209826F0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9070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3316" name="Picture 5" descr="urbanMultipl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73" y="1346509"/>
            <a:ext cx="4566037" cy="3560422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8038" y="2920137"/>
            <a:ext cx="4267200" cy="320040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647488" y="5006087"/>
            <a:ext cx="1768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Planning Control Visualization</a:t>
            </a:r>
            <a:endParaRPr lang="en-US" b="1" dirty="0">
              <a:solidFill>
                <a:srgbClr val="A50021"/>
              </a:solidFill>
              <a:cs typeface="Arial" pitchFamily="34" charset="0"/>
            </a:endParaRP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5399792" y="1889882"/>
            <a:ext cx="3506153" cy="71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b="1" dirty="0">
                <a:solidFill>
                  <a:schemeClr val="tx1"/>
                </a:solidFill>
              </a:rPr>
              <a:t>Integrated Transport Modeling</a:t>
            </a:r>
          </a:p>
          <a:p>
            <a:pPr algn="ctr">
              <a:spcBef>
                <a:spcPts val="5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Macro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Meso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and Micro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320" name="Straight Connector 13"/>
          <p:cNvCxnSpPr>
            <a:cxnSpLocks noChangeShapeType="1"/>
          </p:cNvCxnSpPr>
          <p:nvPr/>
        </p:nvCxnSpPr>
        <p:spPr bwMode="auto">
          <a:xfrm>
            <a:off x="5516614" y="2252541"/>
            <a:ext cx="3291840" cy="0"/>
          </a:xfrm>
          <a:prstGeom prst="line">
            <a:avLst/>
          </a:prstGeom>
          <a:noFill/>
          <a:ln w="12700" algn="ctr">
            <a:solidFill>
              <a:schemeClr val="hlink"/>
            </a:solidFill>
            <a:round/>
            <a:headEnd/>
            <a:tailEnd/>
          </a:ln>
        </p:spPr>
      </p:cxn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642665" y="5006087"/>
            <a:ext cx="1863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Simulation Management Forecasting</a:t>
            </a:r>
            <a:endParaRPr lang="en-US" b="1" dirty="0">
              <a:solidFill>
                <a:srgbClr val="A5002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Model Challenges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availability</a:t>
            </a:r>
          </a:p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OD matrices</a:t>
            </a:r>
          </a:p>
          <a:p>
            <a:r>
              <a:rPr lang="en-US" dirty="0" smtClean="0"/>
              <a:t>Model structure</a:t>
            </a:r>
          </a:p>
          <a:p>
            <a:r>
              <a:rPr lang="en-US" dirty="0" smtClean="0"/>
              <a:t>Coding procedures</a:t>
            </a:r>
          </a:p>
          <a:p>
            <a:r>
              <a:rPr lang="en-US" dirty="0" smtClean="0"/>
              <a:t>Temporal distribution</a:t>
            </a:r>
          </a:p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fld id="{CF906696-5E18-4852-82D7-9934265E5A6C}" type="slidenum">
              <a:rPr lang="en-US" smtClean="0"/>
              <a:pPr/>
              <a:t>12</a:t>
            </a:fld>
            <a:endParaRPr lang="en-US" dirty="0" smtClean="0"/>
          </a:p>
        </p:txBody>
      </p:sp>
      <p:pic>
        <p:nvPicPr>
          <p:cNvPr id="14341" name="Content Placeholder 5" descr="MTM Study Are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4605" y="1315341"/>
            <a:ext cx="4694233" cy="4810822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Model Challenges </a:t>
            </a:r>
            <a:r>
              <a:rPr lang="en-US" sz="2400" dirty="0" smtClean="0"/>
              <a:t>(continued)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387260" cy="4525963"/>
          </a:xfrm>
        </p:spPr>
        <p:txBody>
          <a:bodyPr/>
          <a:lstStyle/>
          <a:p>
            <a:r>
              <a:rPr lang="en-US" dirty="0" smtClean="0"/>
              <a:t> Validation</a:t>
            </a:r>
          </a:p>
          <a:p>
            <a:r>
              <a:rPr lang="en-US" dirty="0" smtClean="0"/>
              <a:t>Calibration</a:t>
            </a:r>
          </a:p>
          <a:p>
            <a:r>
              <a:rPr lang="en-US" dirty="0" smtClean="0"/>
              <a:t>Mode shift</a:t>
            </a:r>
          </a:p>
          <a:p>
            <a:r>
              <a:rPr lang="en-US" dirty="0" smtClean="0"/>
              <a:t>Tunnel and bridge operations</a:t>
            </a:r>
          </a:p>
          <a:p>
            <a:r>
              <a:rPr lang="en-US" dirty="0" smtClean="0"/>
              <a:t>Impact of various scheduled projects</a:t>
            </a:r>
          </a:p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fld id="{319FC5FB-D8B5-4EC4-9D2D-D8A60F71CEB9}" type="slidenum">
              <a:rPr lang="en-US" smtClean="0"/>
              <a:pPr/>
              <a:t>13</a:t>
            </a:fld>
            <a:endParaRPr lang="en-US" dirty="0" smtClean="0"/>
          </a:p>
        </p:txBody>
      </p:sp>
      <p:pic>
        <p:nvPicPr>
          <p:cNvPr id="15365" name="Content Placeholder 5" descr="MTM Study Are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460" y="1706370"/>
            <a:ext cx="3842340" cy="4419793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Issues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Origin-destination (OD) matrix estimation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Network geometry and coverage detail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Duration of simulation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Vehicle types to be modeled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Level of validation (strategic versus local)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Temporal distribution data source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Software adaptation</a:t>
            </a:r>
          </a:p>
          <a:p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fld id="{888FA630-8EA5-4CB5-B576-25868524FEFE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Meso Trip Table Development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Validation of NYMTC’s BPM model at the boundaries </a:t>
            </a:r>
            <a:br>
              <a:rPr lang="en-US" dirty="0" smtClean="0"/>
            </a:br>
            <a:r>
              <a:rPr lang="en-US" dirty="0" smtClean="0"/>
              <a:t>of the mesoscopic study area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Extracted trip table for </a:t>
            </a:r>
            <a:r>
              <a:rPr lang="en-US" dirty="0" err="1" smtClean="0"/>
              <a:t>meso</a:t>
            </a:r>
            <a:r>
              <a:rPr lang="en-US" dirty="0" smtClean="0"/>
              <a:t> model will need adjustment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Origin-destination matrix estimation techniques (ODME)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OD surveys to enhance “seed” table available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Vehicle types (autos, taxis, and trucks)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Taxi GPS data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Initial temporal distribution based on the BPM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fld id="{0C99FDB6-F5BE-4B98-87B7-F82EA24AD475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Manhattan Traffic Model</a:t>
            </a:r>
            <a:br>
              <a:rPr lang="en-US" dirty="0" smtClean="0"/>
            </a:br>
            <a:r>
              <a:rPr lang="en-US" sz="2400" dirty="0" smtClean="0"/>
              <a:t>OD Trip Table Development</a:t>
            </a:r>
            <a:endParaRPr lang="en-US" sz="2400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fld id="{0C99FDB6-F5BE-4B98-87B7-F82EA24AD475}" type="slidenum">
              <a:rPr lang="en-US" smtClean="0"/>
              <a:pPr/>
              <a:t>16</a:t>
            </a:fld>
            <a:endParaRPr lang="en-US" dirty="0" smtClean="0"/>
          </a:p>
        </p:txBody>
      </p:sp>
      <p:grpSp>
        <p:nvGrpSpPr>
          <p:cNvPr id="67" name="Group 66"/>
          <p:cNvGrpSpPr/>
          <p:nvPr/>
        </p:nvGrpSpPr>
        <p:grpSpPr>
          <a:xfrm>
            <a:off x="1030776" y="1365303"/>
            <a:ext cx="6968381" cy="5008920"/>
            <a:chOff x="1030776" y="1365303"/>
            <a:chExt cx="6968381" cy="5008920"/>
          </a:xfrm>
        </p:grpSpPr>
        <p:cxnSp>
          <p:nvCxnSpPr>
            <p:cNvPr id="40" name="Straight Arrow Connector 39"/>
            <p:cNvCxnSpPr/>
            <p:nvPr/>
          </p:nvCxnSpPr>
          <p:spPr>
            <a:xfrm rot="10800000" flipV="1">
              <a:off x="2440990" y="3401957"/>
              <a:ext cx="2778190" cy="1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1030776" y="1365303"/>
              <a:ext cx="6968381" cy="5008920"/>
              <a:chOff x="1030776" y="1365303"/>
              <a:chExt cx="6968381" cy="500892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4609592" y="2821855"/>
                <a:ext cx="3389565" cy="1639636"/>
                <a:chOff x="4609592" y="2821855"/>
                <a:chExt cx="3389565" cy="1639636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609592" y="2821855"/>
                  <a:ext cx="3389565" cy="34698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>
                  <a:solidFill>
                    <a:schemeClr val="accent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PLUTO Data</a:t>
                  </a:r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609592" y="3252576"/>
                  <a:ext cx="3389565" cy="34698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>
                  <a:solidFill>
                    <a:schemeClr val="accent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Taxi GPS Survey</a:t>
                  </a:r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609592" y="3683297"/>
                  <a:ext cx="3389565" cy="34747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>
                  <a:solidFill>
                    <a:schemeClr val="accent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Bridge and Tunnel Survey Data</a:t>
                  </a:r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609592" y="4114510"/>
                  <a:ext cx="3389565" cy="34698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>
                  <a:solidFill>
                    <a:schemeClr val="accent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Count Data</a:t>
                  </a:r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7" name="Elbow Connector 36"/>
                <p:cNvCxnSpPr>
                  <a:stCxn id="24" idx="1"/>
                  <a:endCxn id="23" idx="1"/>
                </p:cNvCxnSpPr>
                <p:nvPr/>
              </p:nvCxnSpPr>
              <p:spPr>
                <a:xfrm rot="10800000">
                  <a:off x="4609592" y="3857033"/>
                  <a:ext cx="1588" cy="430968"/>
                </a:xfrm>
                <a:prstGeom prst="bentConnector3">
                  <a:avLst>
                    <a:gd name="adj1" fmla="val 21107437"/>
                  </a:avLst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>
                <a:off x="1030776" y="1365303"/>
                <a:ext cx="3578816" cy="5008920"/>
                <a:chOff x="1030776" y="1365303"/>
                <a:chExt cx="3578816" cy="5008920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>
                <a:xfrm rot="10800000" flipV="1">
                  <a:off x="3819696" y="4067143"/>
                  <a:ext cx="457200" cy="0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1030776" y="1365303"/>
                  <a:ext cx="2788920" cy="10408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>
                  <a:solidFill>
                    <a:schemeClr val="accent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/>
                    <a:t>BPM (TransCAD)</a:t>
                  </a:r>
                </a:p>
                <a:p>
                  <a:pPr marL="171450" indent="-171450">
                    <a:buFont typeface="Arial" pitchFamily="34" charset="0"/>
                    <a:buChar char="•"/>
                  </a:pPr>
                  <a:r>
                    <a:rPr lang="en-US" sz="1600" b="1" dirty="0" smtClean="0"/>
                    <a:t>Peak-Period Trip Tables</a:t>
                  </a:r>
                </a:p>
                <a:p>
                  <a:pPr marL="171450" indent="-171450">
                    <a:buFont typeface="Arial" pitchFamily="34" charset="0"/>
                    <a:buChar char="•"/>
                  </a:pPr>
                  <a:r>
                    <a:rPr lang="en-US" sz="1600" b="1" dirty="0" smtClean="0"/>
                    <a:t>Subarea Extraction</a:t>
                  </a:r>
                  <a:endParaRPr lang="en-US" sz="1600" b="1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030776" y="2702911"/>
                  <a:ext cx="2788920" cy="58660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>
                  <a:solidFill>
                    <a:schemeClr val="accent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/>
                    <a:t>Trip Table Disaggregation</a:t>
                  </a:r>
                  <a:endParaRPr lang="en-US" sz="1600" b="1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030776" y="3586230"/>
                  <a:ext cx="2788920" cy="73152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>
                  <a:solidFill>
                    <a:schemeClr val="accent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/>
                    <a:t>Origin Destination </a:t>
                  </a:r>
                  <a:br>
                    <a:rPr lang="en-US" sz="1600" b="1" dirty="0" smtClean="0"/>
                  </a:br>
                  <a:r>
                    <a:rPr lang="en-US" sz="1600" b="1" dirty="0" smtClean="0"/>
                    <a:t>Matrix Estimation </a:t>
                  </a:r>
                  <a:endParaRPr lang="en-US" sz="1600" b="1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030776" y="4614466"/>
                  <a:ext cx="2788920" cy="73152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>
                  <a:solidFill>
                    <a:schemeClr val="accent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/>
                    <a:t>Time of Day </a:t>
                  </a:r>
                  <a:br>
                    <a:rPr lang="en-US" sz="1600" b="1" dirty="0" smtClean="0"/>
                  </a:br>
                  <a:r>
                    <a:rPr lang="en-US" sz="1600" b="1" dirty="0" smtClean="0"/>
                    <a:t>(Diurnal Distribution)</a:t>
                  </a:r>
                  <a:endParaRPr lang="en-US" sz="1600" b="1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030776" y="5642703"/>
                  <a:ext cx="2788920" cy="73152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>
                  <a:solidFill>
                    <a:schemeClr val="accent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/>
                    <a:t>Simulation Model (Aimsun)</a:t>
                  </a:r>
                  <a:endParaRPr lang="en-US" sz="1600" b="1" dirty="0"/>
                </a:p>
              </p:txBody>
            </p:sp>
            <p:cxnSp>
              <p:nvCxnSpPr>
                <p:cNvPr id="29" name="Straight Arrow Connector 28"/>
                <p:cNvCxnSpPr>
                  <a:stCxn id="14" idx="2"/>
                  <a:endCxn id="15" idx="0"/>
                </p:cNvCxnSpPr>
                <p:nvPr/>
              </p:nvCxnSpPr>
              <p:spPr>
                <a:xfrm rot="5400000">
                  <a:off x="2276878" y="2554553"/>
                  <a:ext cx="296716" cy="1588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15" idx="2"/>
                  <a:endCxn id="18" idx="0"/>
                </p:cNvCxnSpPr>
                <p:nvPr/>
              </p:nvCxnSpPr>
              <p:spPr>
                <a:xfrm rot="5400000">
                  <a:off x="2276878" y="3437872"/>
                  <a:ext cx="296716" cy="1588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>
                  <a:stCxn id="18" idx="2"/>
                  <a:endCxn id="19" idx="0"/>
                </p:cNvCxnSpPr>
                <p:nvPr/>
              </p:nvCxnSpPr>
              <p:spPr>
                <a:xfrm rot="5400000">
                  <a:off x="2276878" y="4466108"/>
                  <a:ext cx="296716" cy="1588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>
                  <a:stCxn id="19" idx="2"/>
                  <a:endCxn id="20" idx="0"/>
                </p:cNvCxnSpPr>
                <p:nvPr/>
              </p:nvCxnSpPr>
              <p:spPr>
                <a:xfrm rot="5400000">
                  <a:off x="2276878" y="5494344"/>
                  <a:ext cx="296717" cy="1588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rot="10800000" flipV="1">
                  <a:off x="3819696" y="2995345"/>
                  <a:ext cx="789896" cy="867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Elbow Connector 47"/>
                <p:cNvCxnSpPr>
                  <a:stCxn id="14" idx="3"/>
                  <a:endCxn id="19" idx="3"/>
                </p:cNvCxnSpPr>
                <p:nvPr/>
              </p:nvCxnSpPr>
              <p:spPr>
                <a:xfrm>
                  <a:off x="3819696" y="1885749"/>
                  <a:ext cx="1588" cy="3094477"/>
                </a:xfrm>
                <a:prstGeom prst="bentConnector3">
                  <a:avLst>
                    <a:gd name="adj1" fmla="val 282174584"/>
                  </a:avLst>
                </a:prstGeom>
                <a:ln w="127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Development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of network and zone characteristics of the BPM model, the Broadway model, the Lower Manhattan model, and the Canal model, and the potential for conversion to Aimsun</a:t>
            </a:r>
          </a:p>
          <a:p>
            <a:r>
              <a:rPr lang="en-US" dirty="0" smtClean="0"/>
              <a:t>Network coverage, zone structure, and loading methodology</a:t>
            </a:r>
          </a:p>
          <a:p>
            <a:r>
              <a:rPr lang="en-US" dirty="0" smtClean="0"/>
              <a:t>Consistency of </a:t>
            </a:r>
            <a:r>
              <a:rPr lang="en-US" dirty="0" err="1" smtClean="0"/>
              <a:t>meso</a:t>
            </a:r>
            <a:r>
              <a:rPr lang="en-US" dirty="0" smtClean="0"/>
              <a:t>- and micro-networks</a:t>
            </a:r>
          </a:p>
          <a:p>
            <a:r>
              <a:rPr lang="en-US" dirty="0" smtClean="0"/>
              <a:t>Review of available topological databases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C12C-1BAB-49DD-9132-DB69C525716F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Development </a:t>
            </a:r>
            <a:r>
              <a:rPr lang="en-US" sz="2400" dirty="0" smtClean="0"/>
              <a:t>(continued)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availability or new data collection efforts to support the operating characteristics of the </a:t>
            </a:r>
            <a:r>
              <a:rPr lang="en-US" dirty="0" err="1" smtClean="0"/>
              <a:t>meso</a:t>
            </a:r>
            <a:r>
              <a:rPr lang="en-US" dirty="0" smtClean="0"/>
              <a:t>- </a:t>
            </a:r>
            <a:r>
              <a:rPr lang="en-US" smtClean="0"/>
              <a:t>and micro-models </a:t>
            </a:r>
            <a:r>
              <a:rPr lang="en-US" dirty="0" smtClean="0"/>
              <a:t>(e.g., signal timings, saturation flow rates, etc.)</a:t>
            </a:r>
          </a:p>
          <a:p>
            <a:r>
              <a:rPr lang="en-US" dirty="0" smtClean="0"/>
              <a:t>Field data collection, including parking regulations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C12C-1BAB-49DD-9132-DB69C525716F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Study Area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Parking regulations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Number of lanes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Intersection geometry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Signal timings</a:t>
            </a:r>
          </a:p>
          <a:p>
            <a:pPr>
              <a:spcBef>
                <a:spcPts val="1800"/>
              </a:spcBef>
            </a:pPr>
            <a:r>
              <a:rPr lang="en-US" dirty="0" err="1" smtClean="0"/>
              <a:t>ATRs</a:t>
            </a:r>
            <a:r>
              <a:rPr lang="en-US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Turning movement counts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Travel-time observations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Curbside activity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Content Placeholder 5" descr="Study Areas for MTM_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1400" y="1718738"/>
            <a:ext cx="4038600" cy="3604947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Manhattan Network Complexity</a:t>
            </a:r>
            <a:endParaRPr lang="en-US" dirty="0"/>
          </a:p>
        </p:txBody>
      </p:sp>
      <p:sp>
        <p:nvSpPr>
          <p:cNvPr id="4098" name="Rectangle 3" descr="Congestion&#10;Grid Structure&#10;Parking&#10;Pedestrians and Bikes&#10;Buses&#10;Taxies&#10;Traffic Enforcement Agents&#10;Managed Use Lanes&#10;Traffic Signal Coordination&#10;Scattered OD Source&#10;Oversaturated Access Arterials&#10;Major Events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Congestion</a:t>
            </a:r>
          </a:p>
          <a:p>
            <a:r>
              <a:rPr lang="en-US" dirty="0" smtClean="0"/>
              <a:t>Grid structure</a:t>
            </a:r>
          </a:p>
          <a:p>
            <a:r>
              <a:rPr lang="en-US" dirty="0" smtClean="0"/>
              <a:t>Parking</a:t>
            </a:r>
          </a:p>
          <a:p>
            <a:r>
              <a:rPr lang="en-US" dirty="0" smtClean="0"/>
              <a:t>Pedestrians and bikes</a:t>
            </a:r>
          </a:p>
          <a:p>
            <a:r>
              <a:rPr lang="en-US" dirty="0" smtClean="0"/>
              <a:t>Buses</a:t>
            </a:r>
          </a:p>
          <a:p>
            <a:r>
              <a:rPr lang="en-US" dirty="0" smtClean="0"/>
              <a:t>Taxis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6799" y="1600200"/>
            <a:ext cx="4890001" cy="20205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Calibration/Validation</a:t>
            </a:r>
            <a:br>
              <a:rPr lang="en-US" dirty="0" smtClean="0"/>
            </a:br>
            <a:r>
              <a:rPr lang="en-US" sz="2400" dirty="0" smtClean="0"/>
              <a:t>Key Issues </a:t>
            </a: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fld id="{938D0E65-0DF2-4804-A58C-0F3D306B484C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21508" name="Rectangle 4">
            <a:hlinkClick r:id="rId3" tooltip="http://cluster.vistatransport.com/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 bwMode="gray">
          <a:xfrm>
            <a:off x="835919" y="1308062"/>
            <a:ext cx="7475461" cy="773151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ts val="25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Strategic versus Local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0" name="Rounded Rectangle 10"/>
          <p:cNvSpPr>
            <a:spLocks noChangeArrowheads="1"/>
          </p:cNvSpPr>
          <p:nvPr/>
        </p:nvSpPr>
        <p:spPr bwMode="gray">
          <a:xfrm>
            <a:off x="835919" y="2311760"/>
            <a:ext cx="7475461" cy="7731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ts val="25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Selection of the calibration parameter values that best reproduce current route choice patterns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1" name="Rounded Rectangle 11"/>
          <p:cNvSpPr>
            <a:spLocks noChangeArrowheads="1"/>
          </p:cNvSpPr>
          <p:nvPr/>
        </p:nvSpPr>
        <p:spPr bwMode="gray">
          <a:xfrm>
            <a:off x="835919" y="3315457"/>
            <a:ext cx="7475461" cy="77315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ts val="25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Selection of the appropriate calibration </a:t>
            </a:r>
            <a:br>
              <a:rPr lang="en-US" sz="2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parameter values to best match locally measured data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2" name="Rounded Rectangle 12"/>
          <p:cNvSpPr>
            <a:spLocks noChangeArrowheads="1"/>
          </p:cNvSpPr>
          <p:nvPr/>
        </p:nvSpPr>
        <p:spPr bwMode="gray">
          <a:xfrm>
            <a:off x="835919" y="4319153"/>
            <a:ext cx="7475461" cy="7731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ts val="25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Validation of the microscopic model utilizing ODs </a:t>
            </a:r>
            <a:br>
              <a:rPr lang="en-US" sz="2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and routes from the mesoscopic model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3" name="Rounded Rectangle 13"/>
          <p:cNvSpPr>
            <a:spLocks noChangeArrowheads="1"/>
          </p:cNvSpPr>
          <p:nvPr/>
        </p:nvSpPr>
        <p:spPr bwMode="gray">
          <a:xfrm>
            <a:off x="835919" y="5322850"/>
            <a:ext cx="7475461" cy="77315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ts val="25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Validation of the models against traffic counts and system performance measures, such as travel time and queues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Calibration/Validation</a:t>
            </a:r>
            <a:br>
              <a:rPr lang="en-US" dirty="0" smtClean="0"/>
            </a:br>
            <a:r>
              <a:rPr lang="en-US" sz="2400" dirty="0" smtClean="0"/>
              <a:t>Network, Data, and Routing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of the regional travel demand highway and transit networks to the model proved to be more challenging than originally anticipated</a:t>
            </a:r>
          </a:p>
          <a:p>
            <a:r>
              <a:rPr lang="en-US" dirty="0" smtClean="0"/>
              <a:t>Field data and model traffic operations consistency</a:t>
            </a:r>
          </a:p>
          <a:p>
            <a:r>
              <a:rPr lang="en-US" dirty="0" smtClean="0"/>
              <a:t>Trip table adjustments</a:t>
            </a:r>
          </a:p>
          <a:p>
            <a:r>
              <a:rPr lang="en-US" dirty="0" smtClean="0"/>
              <a:t>Differentiating reaction times by study area</a:t>
            </a:r>
          </a:p>
          <a:p>
            <a:r>
              <a:rPr lang="en-US" dirty="0" smtClean="0"/>
              <a:t>Reconciliation of field observed turning movements </a:t>
            </a:r>
            <a:br>
              <a:rPr lang="en-US" dirty="0" smtClean="0"/>
            </a:br>
            <a:r>
              <a:rPr lang="en-US" dirty="0" smtClean="0"/>
              <a:t>and driver behavior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664C873F-F949-4C58-B5B8-F4F34BD79FED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Calibration/Validation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Network, Data, and Routing Activities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Incorporation of toll and distance variables in the Initial and Dynamic Cost function</a:t>
            </a:r>
          </a:p>
          <a:p>
            <a:r>
              <a:rPr lang="en-US" dirty="0" smtClean="0"/>
              <a:t>Development of Initial and Dynamic Cost functions </a:t>
            </a:r>
            <a:br>
              <a:rPr lang="en-US" dirty="0" smtClean="0"/>
            </a:br>
            <a:r>
              <a:rPr lang="en-US" dirty="0" smtClean="0"/>
              <a:t>by vehicle type</a:t>
            </a:r>
          </a:p>
          <a:p>
            <a:r>
              <a:rPr lang="en-US" dirty="0" smtClean="0"/>
              <a:t>Testing of route choices utilizing one or more previous travel-time intervals</a:t>
            </a:r>
          </a:p>
          <a:p>
            <a:r>
              <a:rPr lang="en-US" dirty="0" smtClean="0"/>
              <a:t>Testing a variety of values for the toll, distance, and capacity attractiveness coefficients in the cost functions</a:t>
            </a:r>
          </a:p>
          <a:p>
            <a:r>
              <a:rPr lang="en-US" dirty="0" smtClean="0"/>
              <a:t>Local look-ahead distance adjustments</a:t>
            </a:r>
          </a:p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664C873F-F949-4C58-B5B8-F4F34BD79FED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Calibration/Validation</a:t>
            </a:r>
            <a:br>
              <a:rPr lang="en-US" dirty="0" smtClean="0"/>
            </a:br>
            <a:r>
              <a:rPr lang="en-US" sz="2400" dirty="0" smtClean="0"/>
              <a:t>Model Application 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the Dynamic User Equilibrium (DUE) </a:t>
            </a:r>
            <a:br>
              <a:rPr lang="en-US" dirty="0" smtClean="0"/>
            </a:br>
            <a:r>
              <a:rPr lang="en-US" dirty="0" smtClean="0"/>
              <a:t>with a variety of number of iterations (10-100)</a:t>
            </a:r>
          </a:p>
          <a:p>
            <a:r>
              <a:rPr lang="en-US" dirty="0" smtClean="0"/>
              <a:t> Testing One-Pass Dynamic Traffic Assignment (DTA)</a:t>
            </a:r>
          </a:p>
          <a:p>
            <a:r>
              <a:rPr lang="en-US" dirty="0" smtClean="0"/>
              <a:t>Testing combinations of DTA and DUE</a:t>
            </a:r>
          </a:p>
          <a:p>
            <a:r>
              <a:rPr lang="en-US" dirty="0" smtClean="0"/>
              <a:t>Testing one and multiclass assignments</a:t>
            </a:r>
          </a:p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873F-F949-4C58-B5B8-F4F34BD79FED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Calibration/Validation</a:t>
            </a:r>
            <a:br>
              <a:rPr lang="en-US" dirty="0" smtClean="0"/>
            </a:br>
            <a:r>
              <a:rPr lang="en-US" sz="2400" dirty="0" smtClean="0"/>
              <a:t>Software Adaptation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script development to deal with dynamic parking regulations	</a:t>
            </a:r>
          </a:p>
          <a:p>
            <a:r>
              <a:rPr lang="en-US" dirty="0" smtClean="0"/>
              <a:t>Custom scripts to deal with dynamic lane connection (turning movements)</a:t>
            </a:r>
          </a:p>
          <a:p>
            <a:r>
              <a:rPr lang="en-US" dirty="0" smtClean="0"/>
              <a:t>Modified-lane distribution to better accommodate short and wide sections 	</a:t>
            </a:r>
          </a:p>
          <a:p>
            <a:r>
              <a:rPr lang="en-US" dirty="0" smtClean="0"/>
              <a:t>Custom view scripts</a:t>
            </a:r>
          </a:p>
          <a:p>
            <a:r>
              <a:rPr lang="en-US" dirty="0" smtClean="0"/>
              <a:t>Custom feedback of paths as an initial starting point </a:t>
            </a:r>
            <a:br>
              <a:rPr lang="en-US" dirty="0" smtClean="0"/>
            </a:br>
            <a:r>
              <a:rPr lang="en-US" dirty="0" smtClean="0"/>
              <a:t>for the DUE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fld id="{5CF22EA0-2AE7-4A6A-9C5A-ACFEBFD79533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Manhattan Traffic Model Team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NYCDOT</a:t>
            </a:r>
            <a:endParaRPr lang="en-US" dirty="0" smtClean="0"/>
          </a:p>
          <a:p>
            <a:r>
              <a:rPr lang="en-US" dirty="0" err="1" smtClean="0"/>
              <a:t>STV</a:t>
            </a:r>
            <a:endParaRPr lang="en-US" dirty="0" smtClean="0"/>
          </a:p>
          <a:p>
            <a:r>
              <a:rPr lang="en-US" dirty="0" smtClean="0"/>
              <a:t>Cambridge Systematics, Inc.</a:t>
            </a:r>
          </a:p>
          <a:p>
            <a:r>
              <a:rPr lang="en-US" dirty="0" smtClean="0"/>
              <a:t>Transport Simulation Systems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fld id="{CC98FC5A-C621-4926-8236-AD97B125481A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cover slide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981200"/>
            <a:ext cx="9144000" cy="4114800"/>
          </a:xfrm>
          <a:prstGeom prst="rect">
            <a:avLst/>
          </a:prstGeom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white">
          <a:xfrm>
            <a:off x="469243" y="2940737"/>
            <a:ext cx="8215312" cy="2169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Thank You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Questions?</a:t>
            </a:r>
            <a:endParaRPr lang="en-US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6293" y="-96643"/>
            <a:ext cx="8295735" cy="19774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 Integrated Travel Demand, Mesoscopic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 Microscopic Modeling Platform to Assess Traffic Operations for Manhattan, New York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Manhattan Network Complexity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5122" name="Rectangle 3" descr="Congestion&#10;Grid Structure&#10;Parking&#10;Pedestrians and Bikes&#10;Buses&#10;Taxies&#10;Traffic Enforcement Agents&#10;Managed Use Lanes&#10;Traffic Signal Coordination&#10;Scattered OD Source&#10;Oversaturated Access Arterials&#10;Major Events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Truck deliveries</a:t>
            </a:r>
          </a:p>
          <a:p>
            <a:r>
              <a:rPr lang="en-US" dirty="0" smtClean="0"/>
              <a:t>Traffic enforcement agents</a:t>
            </a:r>
          </a:p>
          <a:p>
            <a:r>
              <a:rPr lang="en-US" dirty="0" smtClean="0"/>
              <a:t>Managed-use lanes</a:t>
            </a:r>
          </a:p>
          <a:p>
            <a:r>
              <a:rPr lang="en-US" dirty="0" smtClean="0"/>
              <a:t>Traffic signal coordination</a:t>
            </a:r>
          </a:p>
          <a:p>
            <a:r>
              <a:rPr lang="en-US" dirty="0" smtClean="0"/>
              <a:t>Bridge and tunnel operations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4" name="Picture 10" descr="023 - 7av34st-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079" y="1596175"/>
            <a:ext cx="3770721" cy="282714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Models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Regional Activity-Based Travel Demand Model (NYMTC’s Best Practice Model (</a:t>
            </a:r>
            <a:r>
              <a:rPr lang="en-US" dirty="0" err="1" smtClean="0"/>
              <a:t>BPM</a:t>
            </a:r>
            <a:r>
              <a:rPr lang="en-US" dirty="0" smtClean="0"/>
              <a:t>))</a:t>
            </a:r>
          </a:p>
          <a:p>
            <a:r>
              <a:rPr lang="en-US" dirty="0" smtClean="0"/>
              <a:t>Other agency activity or four-step travel demand models</a:t>
            </a:r>
          </a:p>
          <a:p>
            <a:r>
              <a:rPr lang="en-US" dirty="0" smtClean="0"/>
              <a:t>Individual project-based microsimulation models that cover a subarea or an individual corridor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fld id="{DF4275E6-5308-477B-816D-7051DF809128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Genesis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stipulations historically were based on knowledge of the network and the anticipated impacts  </a:t>
            </a:r>
          </a:p>
          <a:p>
            <a:r>
              <a:rPr lang="en-US" dirty="0" smtClean="0"/>
              <a:t>There are programmed and existing major construction projects throughout the network </a:t>
            </a:r>
          </a:p>
          <a:p>
            <a:r>
              <a:rPr lang="en-US" dirty="0" smtClean="0"/>
              <a:t>It became apparent to NYCDOT that there was a need for an analytical tool that would permit the assessment of network-wide cumulative impacts</a:t>
            </a:r>
          </a:p>
          <a:p>
            <a:r>
              <a:rPr lang="en-US" dirty="0" smtClean="0"/>
              <a:t>The first </a:t>
            </a:r>
            <a:r>
              <a:rPr lang="en-US" smtClean="0"/>
              <a:t>application </a:t>
            </a:r>
            <a:r>
              <a:rPr lang="en-US" smtClean="0"/>
              <a:t>is </a:t>
            </a:r>
            <a:r>
              <a:rPr lang="en-US" dirty="0" smtClean="0"/>
              <a:t>the proposed 34</a:t>
            </a:r>
            <a:r>
              <a:rPr lang="en-US" baseline="30000" dirty="0" smtClean="0"/>
              <a:t>th</a:t>
            </a:r>
            <a:r>
              <a:rPr lang="en-US" dirty="0" smtClean="0"/>
              <a:t> Street Transitway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34</a:t>
            </a:r>
            <a:r>
              <a:rPr lang="en-US" baseline="30000" dirty="0" smtClean="0"/>
              <a:t>th</a:t>
            </a:r>
            <a:r>
              <a:rPr lang="en-US" dirty="0" smtClean="0"/>
              <a:t> Street Transitway Modeling Goals </a:t>
            </a:r>
            <a:br>
              <a:rPr lang="en-US" dirty="0" smtClean="0"/>
            </a:br>
            <a:r>
              <a:rPr lang="en-US" dirty="0" smtClean="0"/>
              <a:t>and Objectives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Develop a modeling platform to assess operational conditions in the Manhattan CBD, emerging from the proposed 34</a:t>
            </a:r>
            <a:r>
              <a:rPr lang="en-US" baseline="30000" dirty="0" smtClean="0"/>
              <a:t>th</a:t>
            </a:r>
            <a:r>
              <a:rPr lang="en-US" dirty="0" smtClean="0"/>
              <a:t> Street Transitway design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Develop a modeling platform to assist in the refinement of proposed design for the 34</a:t>
            </a:r>
            <a:r>
              <a:rPr lang="en-US" baseline="30000" dirty="0" smtClean="0"/>
              <a:t>th</a:t>
            </a:r>
            <a:r>
              <a:rPr lang="en-US" dirty="0" smtClean="0"/>
              <a:t> Street Transitway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Develop a modeling platform that could be used in the assessment of cumulative impacts on other current/future regional and local projects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Develop a base network that could be a cornerstone for future analyses and or expansion to other boroughs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fld id="{5485B7E9-3CCC-4002-B278-6CA635824B93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Multiresolutional Model Benefits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482684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“Step-down” from the regional model (BPM)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Link travel demand forecasting </a:t>
            </a:r>
            <a:br>
              <a:rPr lang="en-US" dirty="0" smtClean="0"/>
            </a:br>
            <a:r>
              <a:rPr lang="en-US" dirty="0" smtClean="0"/>
              <a:t>and traffic operations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Align program and project development processes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Better support robust and inform decisions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Provide the basis for a decision-support system</a:t>
            </a:r>
          </a:p>
          <a:p>
            <a:pPr lvl="1"/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7353855" y="2843691"/>
            <a:ext cx="690134" cy="246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MACRO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533116" y="4398948"/>
            <a:ext cx="690134" cy="246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MESO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515190" y="5687371"/>
            <a:ext cx="690134" cy="246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MICRO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067425" y="1609725"/>
            <a:ext cx="2031467" cy="4467225"/>
            <a:chOff x="6067425" y="1609725"/>
            <a:chExt cx="2031467" cy="4467225"/>
          </a:xfrm>
        </p:grpSpPr>
        <p:pic>
          <p:nvPicPr>
            <p:cNvPr id="6" name="Picture 5" descr="TransitModelStudyArea"/>
            <p:cNvPicPr/>
            <p:nvPr/>
          </p:nvPicPr>
          <p:blipFill>
            <a:blip r:embed="rId3" cstate="print"/>
            <a:srcRect l="5903" t="5440" b="5709"/>
            <a:stretch>
              <a:fillRect/>
            </a:stretch>
          </p:blipFill>
          <p:spPr bwMode="auto">
            <a:xfrm>
              <a:off x="6122329" y="1609725"/>
              <a:ext cx="1921660" cy="17567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7" name="Picture 6" descr="MTM Study Area 012710"/>
            <p:cNvPicPr/>
            <p:nvPr/>
          </p:nvPicPr>
          <p:blipFill>
            <a:blip r:embed="rId4" cstate="print"/>
            <a:srcRect t="10190" b="20685"/>
            <a:stretch>
              <a:fillRect/>
            </a:stretch>
          </p:blipFill>
          <p:spPr bwMode="auto">
            <a:xfrm>
              <a:off x="6122329" y="3227549"/>
              <a:ext cx="1921660" cy="16780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8" name="Picture 7" descr="Figure 2"/>
            <p:cNvPicPr/>
            <p:nvPr/>
          </p:nvPicPr>
          <p:blipFill>
            <a:blip r:embed="rId5" cstate="print"/>
            <a:srcRect l="3277" t="34314" r="5428" b="25009"/>
            <a:stretch>
              <a:fillRect/>
            </a:stretch>
          </p:blipFill>
          <p:spPr bwMode="auto">
            <a:xfrm>
              <a:off x="6067425" y="4905627"/>
              <a:ext cx="2031467" cy="11713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10" name="Up-Down Arrow 9"/>
            <p:cNvSpPr/>
            <p:nvPr/>
          </p:nvSpPr>
          <p:spPr bwMode="auto">
            <a:xfrm>
              <a:off x="6962775" y="2791654"/>
              <a:ext cx="241300" cy="917986"/>
            </a:xfrm>
            <a:prstGeom prst="upDownArrow">
              <a:avLst/>
            </a:pr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Up-Down Arrow 17"/>
            <p:cNvSpPr/>
            <p:nvPr/>
          </p:nvSpPr>
          <p:spPr bwMode="auto">
            <a:xfrm>
              <a:off x="6962775" y="4436118"/>
              <a:ext cx="241300" cy="917986"/>
            </a:xfrm>
            <a:prstGeom prst="upDownArrow">
              <a:avLst/>
            </a:pr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Utilizing a Mesoscopic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from mesoscopic model can be fed directly into microsimulation/traffic operations analysis</a:t>
            </a:r>
          </a:p>
          <a:p>
            <a:r>
              <a:rPr lang="en-US" dirty="0" smtClean="0"/>
              <a:t>Used where the operational capabilities are needed but a microsimulation model may not be feasible due to</a:t>
            </a:r>
          </a:p>
          <a:p>
            <a:pPr lvl="1"/>
            <a:r>
              <a:rPr lang="en-US" dirty="0" smtClean="0"/>
              <a:t>Network size </a:t>
            </a:r>
          </a:p>
          <a:p>
            <a:pPr lvl="1"/>
            <a:r>
              <a:rPr lang="en-US" dirty="0" smtClean="0"/>
              <a:t>Limited resources available</a:t>
            </a:r>
          </a:p>
          <a:p>
            <a:r>
              <a:rPr lang="en-US" dirty="0" smtClean="0"/>
              <a:t>More precise and cost-effective method of alternatives screening without microsimulation of every alternative</a:t>
            </a:r>
          </a:p>
          <a:p>
            <a:endParaRPr lang="en-US" dirty="0" smtClean="0"/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fld id="{5B010C6B-844B-4679-A842-5283D6102164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Manhattan Traffic Model Study Area</a:t>
            </a:r>
          </a:p>
        </p:txBody>
      </p:sp>
      <p:pic>
        <p:nvPicPr>
          <p:cNvPr id="11267" name="Content Placeholder 5" descr="MTM Study Are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25836" y="1600200"/>
            <a:ext cx="5692328" cy="4525963"/>
          </a:xfrm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fld id="{1B2B849C-EF28-4134-A18A-11D67A478BFA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SBlue">
  <a:themeElements>
    <a:clrScheme name="CSBlue">
      <a:dk1>
        <a:srgbClr val="000000"/>
      </a:dk1>
      <a:lt1>
        <a:srgbClr val="FFFFFF"/>
      </a:lt1>
      <a:dk2>
        <a:srgbClr val="003A69"/>
      </a:dk2>
      <a:lt2>
        <a:srgbClr val="FFFFFF"/>
      </a:lt2>
      <a:accent1>
        <a:srgbClr val="0099CC"/>
      </a:accent1>
      <a:accent2>
        <a:srgbClr val="B29620"/>
      </a:accent2>
      <a:accent3>
        <a:srgbClr val="C20000"/>
      </a:accent3>
      <a:accent4>
        <a:srgbClr val="30A230"/>
      </a:accent4>
      <a:accent5>
        <a:srgbClr val="DDE27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CSBlue</Template>
  <TotalTime>316</TotalTime>
  <Words>855</Words>
  <Application>Microsoft Office PowerPoint</Application>
  <PresentationFormat>On-screen Show (4:3)</PresentationFormat>
  <Paragraphs>203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CSBlue</vt:lpstr>
      <vt:lpstr>An Integrated Travel Demand, Mesoscopic and Microscopic Modeling Platform to Assess Traffic Operations for Manhattan, New York</vt:lpstr>
      <vt:lpstr>Manhattan Network Complexity</vt:lpstr>
      <vt:lpstr>Manhattan Network Complexity (continued)</vt:lpstr>
      <vt:lpstr>Available Models</vt:lpstr>
      <vt:lpstr>The Genesis of the Model</vt:lpstr>
      <vt:lpstr>34th Street Transitway Modeling Goals  and Objectives</vt:lpstr>
      <vt:lpstr> Multiresolutional Model Benefits</vt:lpstr>
      <vt:lpstr>Benefits of Utilizing a Mesoscopic Model</vt:lpstr>
      <vt:lpstr>Manhattan Traffic Model Study Area</vt:lpstr>
      <vt:lpstr>Manhattan Traffic Model Geography</vt:lpstr>
      <vt:lpstr>Aimsun</vt:lpstr>
      <vt:lpstr>Large Scale Model Challenges</vt:lpstr>
      <vt:lpstr>Large Scale Model Challenges (continued)</vt:lpstr>
      <vt:lpstr>Analytical Issues</vt:lpstr>
      <vt:lpstr>  Meso Trip Table Development</vt:lpstr>
      <vt:lpstr>Manhattan Traffic Model OD Trip Table Development</vt:lpstr>
      <vt:lpstr>  Network Development</vt:lpstr>
      <vt:lpstr>  Network Development (continued)</vt:lpstr>
      <vt:lpstr>Primary Study Area Data Collection</vt:lpstr>
      <vt:lpstr>Calibration/Validation Key Issues </vt:lpstr>
      <vt:lpstr>Calibration/Validation Network, Data, and Routing Activities</vt:lpstr>
      <vt:lpstr>Calibration/Validation  Network, Data, and Routing Activities (continued)</vt:lpstr>
      <vt:lpstr>Calibration/Validation Model Application </vt:lpstr>
      <vt:lpstr>Calibration/Validation Software Adaptation</vt:lpstr>
      <vt:lpstr>Manhattan Traffic Model Team</vt:lpstr>
      <vt:lpstr>Slide 26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Angela Valenti</dc:creator>
  <cp:lastModifiedBy>vpapayannoulis</cp:lastModifiedBy>
  <cp:revision>45</cp:revision>
  <dcterms:created xsi:type="dcterms:W3CDTF">2011-04-19T14:52:48Z</dcterms:created>
  <dcterms:modified xsi:type="dcterms:W3CDTF">2011-04-20T19:21:22Z</dcterms:modified>
</cp:coreProperties>
</file>