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01" r:id="rId4"/>
    <p:sldId id="294" r:id="rId5"/>
    <p:sldId id="296" r:id="rId6"/>
    <p:sldId id="276" r:id="rId7"/>
    <p:sldId id="277" r:id="rId8"/>
    <p:sldId id="278" r:id="rId9"/>
    <p:sldId id="292" r:id="rId10"/>
    <p:sldId id="297" r:id="rId11"/>
    <p:sldId id="279" r:id="rId12"/>
    <p:sldId id="281" r:id="rId13"/>
    <p:sldId id="282" r:id="rId14"/>
    <p:sldId id="283" r:id="rId15"/>
    <p:sldId id="284" r:id="rId16"/>
    <p:sldId id="285" r:id="rId17"/>
    <p:sldId id="291" r:id="rId18"/>
    <p:sldId id="286" r:id="rId19"/>
    <p:sldId id="287" r:id="rId20"/>
    <p:sldId id="288" r:id="rId21"/>
    <p:sldId id="300" r:id="rId22"/>
    <p:sldId id="298" r:id="rId23"/>
    <p:sldId id="260" r:id="rId24"/>
    <p:sldId id="261" r:id="rId25"/>
    <p:sldId id="266" r:id="rId26"/>
    <p:sldId id="263" r:id="rId27"/>
    <p:sldId id="267" r:id="rId28"/>
    <p:sldId id="268" r:id="rId29"/>
    <p:sldId id="264" r:id="rId30"/>
    <p:sldId id="280" r:id="rId31"/>
  </p:sldIdLst>
  <p:sldSz cx="9144000" cy="6858000" type="screen4x3"/>
  <p:notesSz cx="7010400" cy="9296400"/>
  <p:embeddedFontLst>
    <p:embeddedFont>
      <p:font typeface="Cambria" pitchFamily="18" charset="0"/>
      <p:regular r:id="rId34"/>
      <p:bold r:id="rId35"/>
      <p:italic r:id="rId36"/>
      <p:boldItalic r:id="rId37"/>
    </p:embeddedFont>
    <p:embeddedFont>
      <p:font typeface="Arial Rounded MT Bold" pitchFamily="34" charset="0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36600"/>
    <a:srgbClr val="008000"/>
    <a:srgbClr val="FF0000"/>
    <a:srgbClr val="EDE313"/>
    <a:srgbClr val="99FF33"/>
    <a:srgbClr val="33CC33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1" autoAdjust="0"/>
  </p:normalViewPr>
  <p:slideViewPr>
    <p:cSldViewPr snapToGrid="0">
      <p:cViewPr varScale="1">
        <p:scale>
          <a:sx n="64" d="100"/>
          <a:sy n="64" d="100"/>
        </p:scale>
        <p:origin x="-306" y="-96"/>
      </p:cViewPr>
      <p:guideLst>
        <p:guide orient="horz" pos="4212"/>
        <p:guide pos="76"/>
      </p:guideLst>
    </p:cSldViewPr>
  </p:slideViewPr>
  <p:outlineViewPr>
    <p:cViewPr>
      <p:scale>
        <a:sx n="33" d="100"/>
        <a:sy n="33" d="100"/>
      </p:scale>
      <p:origin x="0" y="11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notesViewPr>
    <p:cSldViewPr snapToGrid="0">
      <p:cViewPr varScale="1">
        <p:scale>
          <a:sx n="82" d="100"/>
          <a:sy n="82" d="100"/>
        </p:scale>
        <p:origin x="-1974" y="-84"/>
      </p:cViewPr>
      <p:guideLst>
        <p:guide orient="horz" pos="2930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defTabSz="941388" eaLnBrk="0" hangingPunct="0">
              <a:defRPr sz="12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defTabSz="941388" eaLnBrk="0" hangingPunct="0">
              <a:defRPr sz="10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 b="1">
                <a:latin typeface="Monotype Sorts" pitchFamily="2" charset="2"/>
              </a:defRPr>
            </a:lvl1pPr>
          </a:lstStyle>
          <a:p>
            <a:pPr>
              <a:defRPr/>
            </a:pPr>
            <a:fld id="{CDEDF247-847C-47AC-893D-43292F2D1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defTabSz="941388" eaLnBrk="0" hangingPunct="0">
              <a:defRPr sz="1200" b="1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4838"/>
            <a:ext cx="51371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defTabSz="941388" eaLnBrk="0" hangingPunct="0">
              <a:defRPr sz="900">
                <a:latin typeface="Monotype Sorts" pitchFamily="2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083" rIns="94166" bIns="47083" numCol="1" anchor="b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000" b="1">
                <a:latin typeface="Monotype Sorts" pitchFamily="2" charset="2"/>
              </a:defRPr>
            </a:lvl1pPr>
          </a:lstStyle>
          <a:p>
            <a:pPr>
              <a:defRPr/>
            </a:pPr>
            <a:fld id="{C467BF2C-6B1E-46F1-B623-363504DC5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models meet planning applications...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process</a:t>
            </a:r>
            <a:r>
              <a:rPr lang="en-US" baseline="0" dirty="0" smtClean="0"/>
              <a:t> – input layers (sidewalks, buildings, impassable areas), and the completed raster (four images total)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BF2C-6B1E-46F1-B623-363504DC5B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34611"/>
            <a:ext cx="9144000" cy="5105400"/>
          </a:xfrm>
          <a:prstGeom prst="rect">
            <a:avLst/>
          </a:prstGeom>
          <a:gradFill rotWithShape="1">
            <a:gsLst>
              <a:gs pos="0">
                <a:srgbClr val="2851A2"/>
              </a:gs>
              <a:gs pos="50000">
                <a:srgbClr val="2851A2">
                  <a:gamma/>
                  <a:tint val="78039"/>
                  <a:invGamma/>
                </a:srgbClr>
              </a:gs>
              <a:gs pos="100000">
                <a:srgbClr val="2851A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10" descr="USDOTFHWA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57163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887144"/>
            <a:ext cx="77724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18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2919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3422650" y="5562207"/>
            <a:ext cx="2298700" cy="309562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pic>
        <p:nvPicPr>
          <p:cNvPr id="15" name="Picture 12" descr="USDOTFHWA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673" y="442119"/>
            <a:ext cx="155416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RB-App-Con-Header.JPG"/>
          <p:cNvPicPr>
            <a:picLocks noChangeAspect="1"/>
          </p:cNvPicPr>
          <p:nvPr userDrawn="1"/>
        </p:nvPicPr>
        <p:blipFill>
          <a:blip r:embed="rId4" cstate="print"/>
          <a:srcRect b="24436"/>
          <a:stretch>
            <a:fillRect/>
          </a:stretch>
        </p:blipFill>
        <p:spPr>
          <a:xfrm>
            <a:off x="6379041" y="6378249"/>
            <a:ext cx="2714625" cy="3958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073"/>
            <a:ext cx="8229600" cy="4697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008CF0"/>
                </a:solidFill>
              </a:defRPr>
            </a:lvl1pPr>
          </a:lstStyle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6680" y="104775"/>
            <a:ext cx="6006516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5B66-BAF3-4D69-BFCF-6F036A23C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44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44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3545-D271-455E-96CD-1D578197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CEC1-61BD-4032-A1EC-6049CC212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FA1-B282-4E83-A5AD-442570410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FAD9-6BA0-465E-AED2-E8238D67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7071"/>
            <a:ext cx="5486400" cy="41609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78678"/>
            <a:ext cx="5486400" cy="5935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D76C-9715-42C0-A099-0118351B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104775"/>
            <a:ext cx="7991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D8BA-B4E2-4C82-A8D8-07006FD0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RB-App-Con-Header.JPG"/>
          <p:cNvPicPr>
            <a:picLocks noChangeAspect="1"/>
          </p:cNvPicPr>
          <p:nvPr userDrawn="1"/>
        </p:nvPicPr>
        <p:blipFill>
          <a:blip r:embed="rId11" cstate="print"/>
          <a:srcRect b="24436"/>
          <a:stretch>
            <a:fillRect/>
          </a:stretch>
        </p:blipFill>
        <p:spPr>
          <a:xfrm>
            <a:off x="6379041" y="6378249"/>
            <a:ext cx="2714625" cy="395861"/>
          </a:xfrm>
          <a:prstGeom prst="rect">
            <a:avLst/>
          </a:prstGeom>
        </p:spPr>
      </p:pic>
      <p:sp>
        <p:nvSpPr>
          <p:cNvPr id="1071106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5105400"/>
          </a:xfrm>
          <a:prstGeom prst="rect">
            <a:avLst/>
          </a:prstGeom>
          <a:gradFill flip="none" rotWithShape="1">
            <a:gsLst>
              <a:gs pos="0">
                <a:srgbClr val="2851A2"/>
              </a:gs>
              <a:gs pos="50000">
                <a:srgbClr val="2851A2">
                  <a:gamma/>
                  <a:tint val="78039"/>
                  <a:invGamma/>
                </a:srgbClr>
              </a:gs>
              <a:gs pos="100000">
                <a:srgbClr val="2851A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71107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71108" name="Line 4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4775"/>
            <a:ext cx="582056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711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3502" y="406961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baseline="0">
                <a:solidFill>
                  <a:srgbClr val="00A0F0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F68A76FB-9E41-4C77-A739-A02709A29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13" descr="USDOTFHWA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0813" y="17145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251670" y="6406902"/>
            <a:ext cx="6046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kern="1200" baseline="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GIS-Based Framework for Modeling Non-Motorized Transportation</a:t>
            </a:r>
          </a:p>
        </p:txBody>
      </p:sp>
      <p:pic>
        <p:nvPicPr>
          <p:cNvPr id="12" name="Picture 12" descr="USDOTFHWA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68673" y="442119"/>
            <a:ext cx="155416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7" r:id="rId8"/>
    <p:sldLayoutId id="214748385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 baseline="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bg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bg1"/>
          </a:solidFill>
          <a:latin typeface="Cambri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aseline="0">
          <a:solidFill>
            <a:schemeClr val="bg1"/>
          </a:solidFill>
          <a:latin typeface="Cambri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000" baseline="0">
          <a:solidFill>
            <a:schemeClr val="bg1"/>
          </a:solidFill>
          <a:latin typeface="Cambri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bg1"/>
          </a:solidFill>
          <a:latin typeface="Cambri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trb.org/cmsfeed/TRBNetProjectDisplay.asp?ProjectID=270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r-project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jects.apache.org/projects/http_server.html" TargetMode="External"/><Relationship Id="rId5" Type="http://schemas.openxmlformats.org/officeDocument/2006/relationships/hyperlink" Target="http://www.djangoproject.com/" TargetMode="External"/><Relationship Id="rId4" Type="http://schemas.openxmlformats.org/officeDocument/2006/relationships/hyperlink" Target="http://www.python.org/" TargetMode="External"/><Relationship Id="rId9" Type="http://schemas.openxmlformats.org/officeDocument/2006/relationships/image" Target="../media/image1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ran.r-project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l.org/" TargetMode="External"/><Relationship Id="rId2" Type="http://schemas.openxmlformats.org/officeDocument/2006/relationships/hyperlink" Target="http://trac.osgeo.org/proj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an.r-project.org/web/views/Spatial.html" TargetMode="External"/><Relationship Id="rId4" Type="http://schemas.openxmlformats.org/officeDocument/2006/relationships/hyperlink" Target="http://trac.osgeo.org/geos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GIS-Based Framework for Modeling</a:t>
            </a:r>
            <a:br>
              <a:rPr lang="en-US" dirty="0" smtClean="0"/>
            </a:br>
            <a:r>
              <a:rPr lang="en-US" dirty="0" smtClean="0"/>
              <a:t> Non-Motorized Transportation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Raw</a:t>
            </a:r>
          </a:p>
          <a:p>
            <a:r>
              <a:rPr lang="en-US" dirty="0" smtClean="0"/>
              <a:t>Brian Gardner</a:t>
            </a:r>
          </a:p>
          <a:p>
            <a:pPr>
              <a:spcBef>
                <a:spcPts val="900"/>
              </a:spcBef>
            </a:pPr>
            <a:r>
              <a:rPr lang="en-US" sz="1400" dirty="0" smtClean="0"/>
              <a:t>Office of Planning</a:t>
            </a:r>
          </a:p>
          <a:p>
            <a:r>
              <a:rPr lang="en-US" sz="1400" dirty="0" smtClean="0"/>
              <a:t>Federal Highway Administration</a:t>
            </a:r>
          </a:p>
          <a:p>
            <a:endParaRPr lang="en-US" sz="1400" baseline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>
              <a:buNone/>
            </a:pPr>
            <a:r>
              <a:rPr lang="en-US" sz="1600" dirty="0" smtClean="0"/>
              <a:t>March 29,  2011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Purpose and Need</a:t>
            </a:r>
          </a:p>
          <a:p>
            <a:r>
              <a:rPr lang="en-US" baseline="0" dirty="0" smtClean="0"/>
              <a:t>Analysis Techniques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Toolbox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on Non-Motorized Forecasting Techniques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1800" dirty="0" smtClean="0"/>
              <a:t>“Estimating Bicycling and Walking for Planning and Project Development”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1800" dirty="0" smtClean="0">
                <a:hlinkClick r:id="rId2"/>
              </a:rPr>
              <a:t>apps.trb.org/</a:t>
            </a:r>
            <a:r>
              <a:rPr lang="en-US" sz="1800" dirty="0" err="1" smtClean="0">
                <a:hlinkClick r:id="rId2"/>
              </a:rPr>
              <a:t>cmsfeed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err="1" smtClean="0">
                <a:hlinkClick r:id="rId2"/>
              </a:rPr>
              <a:t>TRBNetProjectDisplay.asp?ProjectID</a:t>
            </a:r>
            <a:r>
              <a:rPr lang="en-US" sz="1800" dirty="0" smtClean="0">
                <a:hlinkClick r:id="rId2"/>
              </a:rPr>
              <a:t>=2707</a:t>
            </a:r>
            <a:endParaRPr lang="en-US" sz="1800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Review existing models and modeling techniques</a:t>
            </a:r>
          </a:p>
          <a:p>
            <a:pPr lvl="1"/>
            <a:r>
              <a:rPr lang="en-US" dirty="0" smtClean="0"/>
              <a:t>Recommend effective modeling practices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Completion expected by April, 2012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Toolbox to support the recommended techniques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NCHRP Project 08-78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Shortest Path Analysis</a:t>
            </a:r>
          </a:p>
          <a:p>
            <a:r>
              <a:rPr lang="en-US" dirty="0" smtClean="0"/>
              <a:t>Destination</a:t>
            </a:r>
            <a:r>
              <a:rPr lang="en-US" baseline="0" dirty="0" smtClean="0"/>
              <a:t> Access</a:t>
            </a:r>
          </a:p>
          <a:p>
            <a:r>
              <a:rPr lang="en-US" baseline="0" dirty="0" smtClean="0"/>
              <a:t>Demand Evaluation</a:t>
            </a:r>
          </a:p>
          <a:p>
            <a:r>
              <a:rPr lang="en-US" baseline="0" dirty="0" smtClean="0"/>
              <a:t>Origin / Destination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 descr="Study-Area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9468" y="1408175"/>
            <a:ext cx="3705065" cy="3931920"/>
          </a:xfrm>
          <a:ln w="28575"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Study Area (Alexandria, VA, Eastern Portion)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 descr="Study-Area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00" t="8000" r="14000" b="6000"/>
          <a:stretch>
            <a:fillRect/>
          </a:stretch>
        </p:blipFill>
        <p:spPr>
          <a:xfrm>
            <a:off x="2743200" y="1411491"/>
            <a:ext cx="3666106" cy="3941064"/>
          </a:xfrm>
          <a:ln w="28575"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Areas </a:t>
            </a:r>
            <a:r>
              <a:rPr lang="en-US" sz="1600" b="1" dirty="0" smtClean="0"/>
              <a:t>Unsuitable </a:t>
            </a:r>
            <a:r>
              <a:rPr lang="en-US" sz="1600" dirty="0" smtClean="0"/>
              <a:t>for Walking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 descr="Study-Area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00" t="8000" r="14000" b="6000"/>
          <a:stretch>
            <a:fillRect/>
          </a:stretch>
        </p:blipFill>
        <p:spPr>
          <a:xfrm>
            <a:off x="2743200" y="1408176"/>
            <a:ext cx="3657602" cy="3931920"/>
          </a:xfrm>
          <a:ln w="28575"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Areas </a:t>
            </a:r>
            <a:r>
              <a:rPr lang="en-US" sz="1600" b="1" dirty="0" smtClean="0"/>
              <a:t>Suitable</a:t>
            </a:r>
            <a:r>
              <a:rPr lang="en-US" sz="1600" dirty="0" smtClean="0"/>
              <a:t> for Walking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nalysis1_accessibility_2011021814072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00" t="8000" r="14000" b="6000"/>
          <a:stretch>
            <a:fillRect/>
          </a:stretch>
        </p:blipFill>
        <p:spPr>
          <a:xfrm>
            <a:off x="2743224" y="1408176"/>
            <a:ext cx="3657553" cy="3931920"/>
          </a:xfrm>
          <a:ln w="28575"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Generalized Accessibility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nalysis1_accessibility_2011021814072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00" t="8000" r="14000" b="6000"/>
          <a:stretch>
            <a:fillRect/>
          </a:stretch>
        </p:blipFill>
        <p:spPr>
          <a:xfrm>
            <a:off x="2743224" y="1408176"/>
            <a:ext cx="3657553" cy="3931920"/>
          </a:xfrm>
          <a:ln w="28575"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Raster surface</a:t>
            </a:r>
          </a:p>
          <a:p>
            <a:pPr algn="ctr"/>
            <a:r>
              <a:rPr lang="en-US" sz="1600" dirty="0" smtClean="0"/>
              <a:t>Indicates accessibility of cell and cost of movement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pic>
        <p:nvPicPr>
          <p:cNvPr id="6" name="Picture 2" descr="S:\HEPP\HEPP-30\Non-Motorized Model Tool\Images\Grid_Representation.jpg"/>
          <p:cNvPicPr>
            <a:picLocks noChangeAspect="1" noChangeArrowheads="1"/>
          </p:cNvPicPr>
          <p:nvPr/>
        </p:nvPicPr>
        <p:blipFill>
          <a:blip r:embed="rId4" cstate="print"/>
          <a:srcRect l="8571" t="8584" r="12857" b="11446"/>
          <a:stretch>
            <a:fillRect/>
          </a:stretch>
        </p:blipFill>
        <p:spPr bwMode="auto">
          <a:xfrm>
            <a:off x="6803133" y="1667265"/>
            <a:ext cx="2011680" cy="20444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cxnSp>
        <p:nvCxnSpPr>
          <p:cNvPr id="11" name="Elbow Connector 10"/>
          <p:cNvCxnSpPr>
            <a:stCxn id="6" idx="1"/>
            <a:endCxn id="12" idx="3"/>
          </p:cNvCxnSpPr>
          <p:nvPr/>
        </p:nvCxnSpPr>
        <p:spPr bwMode="auto">
          <a:xfrm rot="10800000" flipV="1">
            <a:off x="4867275" y="2689481"/>
            <a:ext cx="1935858" cy="107194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4768215" y="3703320"/>
            <a:ext cx="99060" cy="1162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alysis1_shortestpaths1_2011030717140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00" t="8000" r="14000" b="6000"/>
          <a:stretch>
            <a:fillRect/>
          </a:stretch>
        </p:blipFill>
        <p:spPr>
          <a:xfrm>
            <a:off x="2743224" y="1408176"/>
            <a:ext cx="3657553" cy="3931920"/>
          </a:xfrm>
          <a:ln w="28575"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Shortest Paths using Accessibility Surface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</a:t>
            </a:r>
            <a:r>
              <a:rPr lang="en-US" baseline="0" dirty="0" smtClean="0"/>
              <a:t> Paths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alysis2_destinations_2011030411514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00" t="8000" r="14000" b="6000"/>
          <a:stretch>
            <a:fillRect/>
          </a:stretch>
        </p:blipFill>
        <p:spPr>
          <a:xfrm>
            <a:off x="2743224" y="1408176"/>
            <a:ext cx="3657553" cy="3931920"/>
          </a:xfrm>
          <a:ln w="28575"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Generalized Accessibility to a set of Destinations</a:t>
            </a:r>
          </a:p>
          <a:p>
            <a:pPr algn="ctr"/>
            <a:r>
              <a:rPr lang="en-US" sz="1600" dirty="0" smtClean="0"/>
              <a:t>(Subway Stations)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 Access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Purpose and Need</a:t>
            </a:r>
          </a:p>
          <a:p>
            <a:r>
              <a:rPr lang="en-US" baseline="0" dirty="0" smtClean="0"/>
              <a:t>Analysis Techniques</a:t>
            </a:r>
          </a:p>
          <a:p>
            <a:r>
              <a:rPr lang="en-US" dirty="0" smtClean="0"/>
              <a:t>Toolbox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alysis3_demand_2011032412015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00" t="8000" r="14000" b="6000"/>
          <a:stretch>
            <a:fillRect/>
          </a:stretch>
        </p:blipFill>
        <p:spPr>
          <a:xfrm>
            <a:off x="2743221" y="1408176"/>
            <a:ext cx="3657558" cy="3931920"/>
          </a:xfrm>
          <a:ln w="28575"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Walking Demand at Residential Locations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alysis3_demand_2011032412015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000" t="8000" r="14000" b="6000"/>
          <a:stretch>
            <a:fillRect/>
          </a:stretch>
        </p:blipFill>
        <p:spPr>
          <a:xfrm>
            <a:off x="466344" y="1408176"/>
            <a:ext cx="3657600" cy="3931921"/>
          </a:xfrm>
          <a:ln w="28575"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Compare Demand to Destination Accessibility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/ Destination Analysis</a:t>
            </a:r>
            <a:endParaRPr lang="en-US" dirty="0"/>
          </a:p>
        </p:txBody>
      </p:sp>
      <p:pic>
        <p:nvPicPr>
          <p:cNvPr id="7" name="Picture Placeholder 5" descr="analysis2_destinations_20110304115149.jpg"/>
          <p:cNvPicPr>
            <a:picLocks noChangeAspect="1"/>
          </p:cNvPicPr>
          <p:nvPr/>
        </p:nvPicPr>
        <p:blipFill>
          <a:blip r:embed="rId4" cstate="print"/>
          <a:srcRect l="6000" t="8000" r="14000" b="6000"/>
          <a:stretch>
            <a:fillRect/>
          </a:stretch>
        </p:blipFill>
        <p:spPr bwMode="auto">
          <a:xfrm>
            <a:off x="4935818" y="1408176"/>
            <a:ext cx="3657553" cy="39319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Placeholder 7" descr="Test-Origin-Destination-001.jpg"/>
          <p:cNvPicPr>
            <a:picLocks noChangeAspect="1"/>
          </p:cNvPicPr>
          <p:nvPr/>
        </p:nvPicPr>
        <p:blipFill>
          <a:blip r:embed="rId5" cstate="print"/>
          <a:srcRect l="6000" t="8000" r="14000" b="6000"/>
          <a:stretch>
            <a:fillRect/>
          </a:stretch>
        </p:blipFill>
        <p:spPr bwMode="auto">
          <a:xfrm>
            <a:off x="2703872" y="1408176"/>
            <a:ext cx="3657600" cy="39319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1073E-6 L -0.24358 3.2107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1073E-6 L 0.24462 3.21073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Purpose and Need</a:t>
            </a:r>
          </a:p>
          <a:p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Analysis Techniques</a:t>
            </a:r>
          </a:p>
          <a:p>
            <a:r>
              <a:rPr lang="en-US" dirty="0" smtClean="0"/>
              <a:t>Toolbox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Extensible</a:t>
            </a:r>
          </a:p>
          <a:p>
            <a:r>
              <a:rPr lang="en-US" dirty="0" smtClean="0"/>
              <a:t>Easy Access</a:t>
            </a:r>
          </a:p>
          <a:p>
            <a:pPr lvl="1"/>
            <a:r>
              <a:rPr lang="en-US" dirty="0" smtClean="0"/>
              <a:t>Web-based</a:t>
            </a:r>
          </a:p>
          <a:p>
            <a:pPr lvl="1"/>
            <a:r>
              <a:rPr lang="en-US" dirty="0" smtClean="0"/>
              <a:t>Rapid deployment</a:t>
            </a:r>
          </a:p>
          <a:p>
            <a:r>
              <a:rPr lang="en-US" dirty="0" smtClean="0"/>
              <a:t>GIS-Enabled</a:t>
            </a:r>
          </a:p>
          <a:p>
            <a:pPr lvl="1"/>
            <a:r>
              <a:rPr lang="en-US" dirty="0" smtClean="0"/>
              <a:t>Powerful</a:t>
            </a:r>
            <a:r>
              <a:rPr lang="en-US" baseline="0" dirty="0" smtClean="0"/>
              <a:t> analysis</a:t>
            </a:r>
          </a:p>
          <a:p>
            <a:pPr lvl="1"/>
            <a:r>
              <a:rPr lang="en-US" dirty="0" smtClean="0"/>
              <a:t>Support multiple analysis 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Working Example</a:t>
            </a:r>
          </a:p>
          <a:p>
            <a:pPr lvl="1"/>
            <a:r>
              <a:rPr lang="en-US" baseline="0" dirty="0" smtClean="0"/>
              <a:t>Test bed for application concepts</a:t>
            </a:r>
          </a:p>
          <a:p>
            <a:pPr lvl="1"/>
            <a:endParaRPr lang="en-US" baseline="0" dirty="0" smtClean="0"/>
          </a:p>
          <a:p>
            <a:pPr lvl="0"/>
            <a:r>
              <a:rPr lang="en-US" baseline="0" dirty="0" smtClean="0"/>
              <a:t>Project Timeline</a:t>
            </a:r>
          </a:p>
          <a:p>
            <a:pPr lvl="1"/>
            <a:r>
              <a:rPr lang="en-US" baseline="0" dirty="0" smtClean="0"/>
              <a:t>Initiated August, 2010</a:t>
            </a:r>
          </a:p>
          <a:p>
            <a:pPr lvl="1"/>
            <a:r>
              <a:rPr lang="en-US" baseline="0" dirty="0" smtClean="0"/>
              <a:t>Prototype Completion “Any Day Now”</a:t>
            </a:r>
          </a:p>
          <a:p>
            <a:pPr lvl="1"/>
            <a:r>
              <a:rPr lang="en-US" dirty="0" smtClean="0"/>
              <a:t>Full development (following NCHRP 08-78): mid-2012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073"/>
            <a:ext cx="8229600" cy="4106817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User performs studies</a:t>
            </a:r>
          </a:p>
          <a:p>
            <a:r>
              <a:rPr lang="en-US" dirty="0" smtClean="0"/>
              <a:t>Study includes</a:t>
            </a:r>
          </a:p>
          <a:p>
            <a:pPr lvl="1"/>
            <a:r>
              <a:rPr lang="en-US" dirty="0" smtClean="0"/>
              <a:t>Uploaded Data</a:t>
            </a:r>
          </a:p>
          <a:p>
            <a:pPr lvl="1"/>
            <a:r>
              <a:rPr lang="en-US" dirty="0" smtClean="0"/>
              <a:t>Analyses</a:t>
            </a:r>
          </a:p>
          <a:p>
            <a:r>
              <a:rPr lang="en-US" dirty="0" smtClean="0"/>
              <a:t>Analysis uses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Tools from toolbox</a:t>
            </a:r>
          </a:p>
          <a:p>
            <a:r>
              <a:rPr lang="en-US" dirty="0" smtClean="0"/>
              <a:t>Toolbox may be extended</a:t>
            </a:r>
          </a:p>
          <a:p>
            <a:r>
              <a:rPr lang="en-US" dirty="0" smtClean="0"/>
              <a:t>Analysis results may be compared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Prototype Structure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739141" y="2163093"/>
            <a:ext cx="953729" cy="639097"/>
            <a:chOff x="4513005" y="1927125"/>
            <a:chExt cx="953729" cy="639097"/>
          </a:xfrm>
        </p:grpSpPr>
        <p:sp>
          <p:nvSpPr>
            <p:cNvPr id="7" name="Rectangle 6"/>
            <p:cNvSpPr/>
            <p:nvPr/>
          </p:nvSpPr>
          <p:spPr bwMode="auto">
            <a:xfrm>
              <a:off x="4513005" y="1927125"/>
              <a:ext cx="953729" cy="6390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53880" y="2062007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44058" y="3318396"/>
            <a:ext cx="953729" cy="639097"/>
            <a:chOff x="4517922" y="3082428"/>
            <a:chExt cx="953729" cy="639097"/>
          </a:xfrm>
        </p:grpSpPr>
        <p:sp>
          <p:nvSpPr>
            <p:cNvPr id="10" name="Rectangle 9"/>
            <p:cNvSpPr/>
            <p:nvPr/>
          </p:nvSpPr>
          <p:spPr bwMode="auto">
            <a:xfrm>
              <a:off x="4517922" y="3082428"/>
              <a:ext cx="953729" cy="6390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07501" y="321731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Study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55104" y="4380281"/>
            <a:ext cx="953729" cy="639097"/>
            <a:chOff x="5628968" y="4144313"/>
            <a:chExt cx="953729" cy="63909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628968" y="4144313"/>
              <a:ext cx="953729" cy="6390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69843" y="4279195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46486" y="3308565"/>
            <a:ext cx="1243780" cy="639097"/>
            <a:chOff x="6720350" y="3072597"/>
            <a:chExt cx="1243780" cy="639097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720350" y="3072597"/>
              <a:ext cx="1243780" cy="6390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1830" y="3207479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Analyses</a:t>
              </a:r>
              <a:endParaRPr lang="en-US" dirty="0"/>
            </a:p>
          </p:txBody>
        </p:sp>
      </p:grpSp>
      <p:cxnSp>
        <p:nvCxnSpPr>
          <p:cNvPr id="18" name="Shape 17"/>
          <p:cNvCxnSpPr/>
          <p:nvPr/>
        </p:nvCxnSpPr>
        <p:spPr bwMode="auto">
          <a:xfrm flipV="1">
            <a:off x="6808833" y="3947662"/>
            <a:ext cx="759543" cy="75216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6200000" flipH="1">
            <a:off x="4960361" y="3057834"/>
            <a:ext cx="516206" cy="49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6941571" y="2163107"/>
            <a:ext cx="1243780" cy="639097"/>
            <a:chOff x="6715435" y="1927139"/>
            <a:chExt cx="1243780" cy="63909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715435" y="1927139"/>
              <a:ext cx="1243780" cy="6390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47415" y="2062021"/>
              <a:ext cx="979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Toolbox</a:t>
              </a:r>
              <a:endParaRPr lang="en-US" dirty="0"/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rot="16200000" flipH="1">
            <a:off x="7312738" y="3052926"/>
            <a:ext cx="506361" cy="4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hape 23"/>
          <p:cNvCxnSpPr/>
          <p:nvPr/>
        </p:nvCxnSpPr>
        <p:spPr bwMode="auto">
          <a:xfrm rot="16200000" flipH="1">
            <a:off x="5166845" y="4011570"/>
            <a:ext cx="742337" cy="63418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5697787" y="3628114"/>
            <a:ext cx="1248699" cy="9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Platform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R</a:t>
            </a:r>
            <a:r>
              <a:rPr lang="en-US" dirty="0" smtClean="0"/>
              <a:t>  Software Environment for Statistical Computing and Graphics	</a:t>
            </a:r>
            <a:r>
              <a:rPr lang="en-US" dirty="0" smtClean="0">
                <a:hlinkClick r:id="rId3"/>
              </a:rPr>
              <a:t>www.r-project.org</a:t>
            </a:r>
            <a:endParaRPr lang="en-US" dirty="0" smtClean="0"/>
          </a:p>
          <a:p>
            <a:pPr lvl="0"/>
            <a:r>
              <a:rPr lang="en-US" dirty="0" smtClean="0"/>
              <a:t>Web Platform</a:t>
            </a:r>
          </a:p>
          <a:p>
            <a:pPr lvl="1"/>
            <a:r>
              <a:rPr lang="en-US" dirty="0" smtClean="0"/>
              <a:t>Python 	</a:t>
            </a:r>
            <a:r>
              <a:rPr lang="en-US" dirty="0" smtClean="0">
                <a:hlinkClick r:id="rId4"/>
              </a:rPr>
              <a:t>www.python.org</a:t>
            </a:r>
            <a:endParaRPr lang="en-US" dirty="0" smtClean="0"/>
          </a:p>
          <a:p>
            <a:pPr lvl="1"/>
            <a:r>
              <a:rPr lang="en-US" dirty="0" err="1" smtClean="0"/>
              <a:t>Django</a:t>
            </a:r>
            <a:r>
              <a:rPr lang="en-US" dirty="0" smtClean="0"/>
              <a:t> 	</a:t>
            </a:r>
            <a:r>
              <a:rPr lang="en-US" dirty="0" smtClean="0">
                <a:hlinkClick r:id="rId5"/>
              </a:rPr>
              <a:t>www.djangoproject.com</a:t>
            </a:r>
            <a:endParaRPr lang="en-US" dirty="0" smtClean="0"/>
          </a:p>
          <a:p>
            <a:pPr lvl="1"/>
            <a:r>
              <a:rPr lang="en-US" dirty="0" smtClean="0"/>
              <a:t>Apache web server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6"/>
              </a:rPr>
              <a:t>projects.apache.org/projects/http_server.html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Supported Browsers:</a:t>
            </a:r>
          </a:p>
          <a:p>
            <a:pPr lvl="1"/>
            <a:r>
              <a:rPr lang="en-US" dirty="0" smtClean="0"/>
              <a:t>Internet Explorer</a:t>
            </a:r>
          </a:p>
          <a:p>
            <a:pPr lvl="1"/>
            <a:r>
              <a:rPr lang="en-US" dirty="0" smtClean="0"/>
              <a:t>Firefox</a:t>
            </a:r>
          </a:p>
          <a:p>
            <a:pPr lvl="1"/>
            <a:r>
              <a:rPr lang="en-US" dirty="0" smtClean="0"/>
              <a:t>Others ... (Few requirements beyond basic </a:t>
            </a:r>
            <a:r>
              <a:rPr lang="en-US" dirty="0" err="1" smtClean="0"/>
              <a:t>Javascript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r>
              <a:rPr lang="en-US" baseline="0" dirty="0" smtClean="0"/>
              <a:t> Platform</a:t>
            </a:r>
            <a:endParaRPr lang="en-US" dirty="0"/>
          </a:p>
        </p:txBody>
      </p:sp>
      <p:pic>
        <p:nvPicPr>
          <p:cNvPr id="5" name="Picture 4" descr="R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4832" y="329559"/>
            <a:ext cx="611620" cy="464832"/>
          </a:xfrm>
          <a:prstGeom prst="rect">
            <a:avLst/>
          </a:prstGeom>
        </p:spPr>
      </p:pic>
      <p:pic>
        <p:nvPicPr>
          <p:cNvPr id="6" name="Picture 5" descr="200px-Python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57714" y="178476"/>
            <a:ext cx="1333500" cy="393383"/>
          </a:xfrm>
          <a:prstGeom prst="rect">
            <a:avLst/>
          </a:prstGeom>
        </p:spPr>
      </p:pic>
      <p:pic>
        <p:nvPicPr>
          <p:cNvPr id="7" name="Picture 6" descr="django_log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5290" y="645783"/>
            <a:ext cx="980694" cy="34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Premier open source environment</a:t>
            </a:r>
            <a:r>
              <a:rPr lang="en-US" baseline="0" dirty="0" smtClean="0"/>
              <a:t> for statistical analysis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Gentle learning curve</a:t>
            </a:r>
          </a:p>
          <a:p>
            <a:pPr lvl="1"/>
            <a:r>
              <a:rPr lang="en-US" dirty="0" smtClean="0"/>
              <a:t>Interactive computation</a:t>
            </a:r>
          </a:p>
          <a:p>
            <a:pPr lvl="1"/>
            <a:r>
              <a:rPr lang="en-US" dirty="0" smtClean="0"/>
              <a:t>Saved data and procedures</a:t>
            </a:r>
          </a:p>
          <a:p>
            <a:pPr lvl="1"/>
            <a:r>
              <a:rPr lang="en-US" dirty="0" smtClean="0"/>
              <a:t>Reusable scripts</a:t>
            </a:r>
          </a:p>
          <a:p>
            <a:pPr lvl="1"/>
            <a:r>
              <a:rPr lang="en-US" dirty="0" smtClean="0"/>
              <a:t>Redistributable packages 			</a:t>
            </a:r>
            <a:r>
              <a:rPr lang="en-US" dirty="0" smtClean="0">
                <a:hlinkClick r:id="rId2"/>
              </a:rPr>
              <a:t>cran.r-project.org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Conduit for cutting edge research in statistical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</a:t>
            </a:r>
            <a:r>
              <a:rPr lang="en-US" dirty="0" smtClean="0">
                <a:latin typeface="Arial Rounded MT Bold" pitchFamily="34" charset="0"/>
              </a:rPr>
              <a:t>R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Active</a:t>
            </a:r>
            <a:r>
              <a:rPr lang="en-US" baseline="0" dirty="0" smtClean="0"/>
              <a:t> Geospatial Research in </a:t>
            </a:r>
            <a:r>
              <a:rPr lang="en-US" baseline="0" dirty="0" smtClean="0">
                <a:latin typeface="Arial Rounded MT Bold" pitchFamily="34" charset="0"/>
              </a:rPr>
              <a:t>R</a:t>
            </a:r>
          </a:p>
          <a:p>
            <a:pPr algn="l"/>
            <a:r>
              <a:rPr lang="en-US" dirty="0" smtClean="0"/>
              <a:t>Access to standard Open Source libraries:</a:t>
            </a:r>
          </a:p>
          <a:p>
            <a:pPr lvl="1"/>
            <a:r>
              <a:rPr lang="en-US" dirty="0" smtClean="0"/>
              <a:t>proj.4					</a:t>
            </a:r>
            <a:r>
              <a:rPr lang="en-US" dirty="0" smtClean="0">
                <a:hlinkClick r:id="rId2"/>
              </a:rPr>
              <a:t>trac.osgeo.org/</a:t>
            </a:r>
            <a:r>
              <a:rPr lang="en-US" dirty="0" err="1" smtClean="0">
                <a:hlinkClick r:id="rId2"/>
              </a:rPr>
              <a:t>proj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GDAL/OGR				</a:t>
            </a:r>
            <a:r>
              <a:rPr lang="en-US" dirty="0" smtClean="0">
                <a:hlinkClick r:id="rId3"/>
              </a:rPr>
              <a:t>www.gdal.org</a:t>
            </a:r>
            <a:endParaRPr lang="en-US" dirty="0" smtClean="0"/>
          </a:p>
          <a:p>
            <a:pPr lvl="1"/>
            <a:r>
              <a:rPr lang="en-US" dirty="0" smtClean="0"/>
              <a:t>GEOS (Geometry Engine Open Source) 	</a:t>
            </a:r>
            <a:r>
              <a:rPr lang="en-US" dirty="0" smtClean="0">
                <a:hlinkClick r:id="rId4"/>
              </a:rPr>
              <a:t>trac.osgeo.org/</a:t>
            </a:r>
            <a:r>
              <a:rPr lang="en-US" dirty="0" err="1" smtClean="0">
                <a:hlinkClick r:id="rId4"/>
              </a:rPr>
              <a:t>geos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algn="l"/>
            <a:r>
              <a:rPr lang="en-US" dirty="0" smtClean="0"/>
              <a:t>Vector and Raster Processing</a:t>
            </a:r>
          </a:p>
          <a:p>
            <a:pPr algn="l"/>
            <a:endParaRPr lang="en-US" dirty="0" smtClean="0"/>
          </a:p>
          <a:p>
            <a:r>
              <a:rPr lang="en-US" dirty="0" smtClean="0"/>
              <a:t>General Overview:     </a:t>
            </a:r>
            <a:r>
              <a:rPr lang="en-US" sz="2000" dirty="0" smtClean="0">
                <a:hlinkClick r:id="rId5"/>
              </a:rPr>
              <a:t>cran.r-project.org/web/views/Spatial.html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Analysis in </a:t>
            </a:r>
            <a:r>
              <a:rPr lang="en-US" dirty="0" smtClean="0">
                <a:latin typeface="Arial Rounded MT Bold" pitchFamily="34" charset="0"/>
              </a:rPr>
              <a:t>R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extensible web application framework</a:t>
            </a:r>
            <a:endParaRPr lang="en-US" baseline="0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Initial Set of Non-Motorized Modeling</a:t>
            </a:r>
            <a:r>
              <a:rPr lang="en-US" baseline="0" dirty="0" smtClean="0"/>
              <a:t> Tools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Standalone System</a:t>
            </a:r>
            <a:endParaRPr lang="en-US" baseline="0" dirty="0" smtClean="0"/>
          </a:p>
          <a:p>
            <a:pPr lvl="1"/>
            <a:r>
              <a:rPr lang="en-US" dirty="0" smtClean="0"/>
              <a:t>No web server required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Deployment expected mid-2012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Purpose and Need</a:t>
            </a:r>
          </a:p>
          <a:p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Analysis Techniques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Toolbox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68073"/>
            <a:ext cx="8229600" cy="4697835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Jeremy Raw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jeremy.raw@dot.gov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Brian Gardner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brian.gardner@dot.gov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US DOT </a:t>
            </a:r>
            <a:r>
              <a:rPr lang="en-US" sz="240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Focus on Livability</a:t>
            </a:r>
            <a:endParaRPr lang="en-US" sz="2400" dirty="0" smtClean="0"/>
          </a:p>
          <a:p>
            <a:pPr lvl="1" rtl="0" eaLnBrk="1" fontAlgn="base" hangingPunct="1"/>
            <a:r>
              <a:rPr lang="en-US" sz="2000" b="0" i="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Support Effective Non-Motorized Planning</a:t>
            </a:r>
          </a:p>
          <a:p>
            <a:pPr rtl="0" eaLnBrk="1" fontAlgn="base" hangingPunct="1">
              <a:spcBef>
                <a:spcPts val="1800"/>
              </a:spcBef>
            </a:pPr>
            <a:r>
              <a:rPr lang="en-US" dirty="0" smtClean="0"/>
              <a:t>Provide </a:t>
            </a:r>
            <a:r>
              <a:rPr lang="en-US" sz="2400" b="0" i="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Useful Tool</a:t>
            </a:r>
            <a:endParaRPr lang="en-US" sz="2400" b="0" baseline="0" dirty="0" smtClean="0">
              <a:solidFill>
                <a:schemeClr val="bg1"/>
              </a:solidFill>
              <a:latin typeface="Cambria" pitchFamily="18" charset="0"/>
              <a:ea typeface="+mn-ea"/>
              <a:cs typeface="+mn-cs"/>
            </a:endParaRPr>
          </a:p>
          <a:p>
            <a:pPr lvl="1" rtl="0" eaLnBrk="1" fontAlgn="base" hangingPunct="1"/>
            <a:r>
              <a:rPr lang="en-US" sz="2000" b="0" i="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Low cost</a:t>
            </a:r>
            <a:endParaRPr lang="en-US" sz="2000" b="0" baseline="0" dirty="0" smtClean="0">
              <a:solidFill>
                <a:schemeClr val="bg1"/>
              </a:solidFill>
              <a:latin typeface="Cambria" pitchFamily="18" charset="0"/>
              <a:ea typeface="+mn-ea"/>
              <a:cs typeface="+mn-cs"/>
            </a:endParaRPr>
          </a:p>
          <a:p>
            <a:pPr lvl="1" rtl="0" eaLnBrk="1" fontAlgn="base" hangingPunct="1"/>
            <a:r>
              <a:rPr lang="en-US" sz="2000" b="0" i="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Easy entry</a:t>
            </a:r>
          </a:p>
          <a:p>
            <a:pPr lvl="1" rtl="0" eaLnBrk="1" fontAlgn="base" hangingPunct="1"/>
            <a:r>
              <a:rPr lang="en-US" sz="2000" b="0" i="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Powerful capabilities</a:t>
            </a:r>
          </a:p>
          <a:p>
            <a:pPr rtl="0" eaLnBrk="1" fontAlgn="base" hangingPunct="1">
              <a:spcBef>
                <a:spcPts val="1200"/>
              </a:spcBef>
            </a:pPr>
            <a:r>
              <a:rPr lang="en-US" sz="2400" b="0" i="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Disseminate</a:t>
            </a:r>
            <a:r>
              <a:rPr lang="en-US" sz="2400" b="0" i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lang="en-US" sz="2400" b="0" i="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Research</a:t>
            </a:r>
            <a:endParaRPr lang="en-US" sz="2400" b="0" baseline="0" dirty="0" smtClean="0">
              <a:solidFill>
                <a:schemeClr val="bg1"/>
              </a:solidFill>
              <a:latin typeface="Cambria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i="0" baseline="0" dirty="0" smtClean="0">
                <a:solidFill>
                  <a:schemeClr val="bg1"/>
                </a:solidFill>
                <a:latin typeface="Cambria" pitchFamily="18" charset="0"/>
              </a:rPr>
              <a:t>Extensible:  Easy to </a:t>
            </a:r>
            <a:r>
              <a:rPr lang="en-US" sz="2000" b="0" i="0" dirty="0" smtClean="0">
                <a:solidFill>
                  <a:schemeClr val="bg1"/>
                </a:solidFill>
                <a:latin typeface="Cambria" pitchFamily="18" charset="0"/>
              </a:rPr>
              <a:t>add </a:t>
            </a:r>
            <a:r>
              <a:rPr lang="en-US" sz="2000" b="0" i="0" baseline="0" dirty="0" smtClean="0">
                <a:solidFill>
                  <a:schemeClr val="bg1"/>
                </a:solidFill>
                <a:latin typeface="Cambria" pitchFamily="18" charset="0"/>
              </a:rPr>
              <a:t>new analytic methods</a:t>
            </a:r>
            <a:endParaRPr lang="en-US" sz="2000" b="0" baseline="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 rtl="0" eaLnBrk="1" fontAlgn="base" hangingPunct="1"/>
            <a:r>
              <a:rPr lang="en-US" sz="2000" b="0" i="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Framework takes care of “housekeeping”</a:t>
            </a:r>
          </a:p>
          <a:p>
            <a:pPr lvl="1" rtl="0" eaLnBrk="1" fontAlgn="base" hangingPunct="1"/>
            <a:r>
              <a:rPr lang="en-US" sz="2000" b="0" i="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Simple path from research</a:t>
            </a:r>
            <a:r>
              <a:rPr lang="en-US" sz="2000" b="0" i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lang="en-US" sz="2000" b="0" i="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to deployment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/>
              <a:t>Purpose and Need</a:t>
            </a:r>
          </a:p>
          <a:p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Analysis Techniques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Toolbox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Neighborhood accessibility</a:t>
            </a:r>
          </a:p>
          <a:p>
            <a:r>
              <a:rPr lang="en-US" dirty="0" smtClean="0"/>
              <a:t>Transit access</a:t>
            </a:r>
          </a:p>
          <a:p>
            <a:r>
              <a:rPr lang="en-US" dirty="0" smtClean="0"/>
              <a:t>Latent demand</a:t>
            </a:r>
          </a:p>
          <a:p>
            <a:r>
              <a:rPr lang="en-US" dirty="0" smtClean="0"/>
              <a:t>Corridor improvements</a:t>
            </a:r>
          </a:p>
          <a:p>
            <a:r>
              <a:rPr lang="en-US" dirty="0" smtClean="0"/>
              <a:t>“Livability”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Applications for</a:t>
            </a:r>
            <a:br>
              <a:rPr lang="en-US" dirty="0" smtClean="0"/>
            </a:br>
            <a:r>
              <a:rPr lang="en-US" dirty="0" smtClean="0"/>
              <a:t>Non-Motorized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“D’s”</a:t>
            </a:r>
          </a:p>
          <a:p>
            <a:pPr lvl="1"/>
            <a:r>
              <a:rPr lang="en-US" dirty="0" smtClean="0"/>
              <a:t>Density, Demand, Design, Destinations, Demographics, ...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Environmental Indices</a:t>
            </a:r>
          </a:p>
          <a:p>
            <a:pPr lvl="1"/>
            <a:r>
              <a:rPr lang="en-US" dirty="0" smtClean="0"/>
              <a:t>Route availability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Sociological factors (e.g. crime, long blocks)</a:t>
            </a:r>
          </a:p>
          <a:p>
            <a:pPr lvl="1"/>
            <a:r>
              <a:rPr lang="en-US" dirty="0" smtClean="0"/>
              <a:t>Topography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Non-Motorized</a:t>
            </a:r>
            <a:br>
              <a:rPr lang="en-US" dirty="0" smtClean="0"/>
            </a:br>
            <a:r>
              <a:rPr lang="en-US" baseline="0" dirty="0" smtClean="0"/>
              <a:t>Performance</a:t>
            </a:r>
            <a:r>
              <a:rPr lang="en-US" dirty="0" smtClean="0"/>
              <a:t> Measures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aseline="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Elasticity Models</a:t>
            </a:r>
          </a:p>
          <a:p>
            <a:pPr lvl="1"/>
            <a:r>
              <a:rPr lang="en-US" sz="2000" dirty="0" smtClean="0">
                <a:ea typeface="+mn-ea"/>
                <a:cs typeface="+mn-cs"/>
              </a:rPr>
              <a:t>Cumulative effect of influential factors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Direct Demand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Environmental</a:t>
            </a:r>
            <a:r>
              <a:rPr lang="en-US" baseline="0" dirty="0" smtClean="0"/>
              <a:t> measures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Network Models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Facility Quality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79C5D-1DBD-4C5A-A179-014A44C5E38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0" baseline="0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Non-Motorized Modeling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models</a:t>
            </a:r>
          </a:p>
          <a:p>
            <a:pPr lvl="1"/>
            <a:r>
              <a:rPr lang="en-US" dirty="0" smtClean="0"/>
              <a:t>Destination locations</a:t>
            </a:r>
          </a:p>
          <a:p>
            <a:pPr lvl="1"/>
            <a:r>
              <a:rPr lang="en-US" baseline="0" dirty="0" smtClean="0"/>
              <a:t>Demographic</a:t>
            </a:r>
            <a:r>
              <a:rPr lang="en-US" dirty="0" smtClean="0"/>
              <a:t> distribution</a:t>
            </a:r>
            <a:endParaRPr lang="en-US" baseline="0" dirty="0" smtClean="0"/>
          </a:p>
          <a:p>
            <a:pPr lvl="1"/>
            <a:r>
              <a:rPr lang="en-US" dirty="0" smtClean="0"/>
              <a:t>Environmental indices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Travel models</a:t>
            </a:r>
          </a:p>
          <a:p>
            <a:pPr lvl="1"/>
            <a:r>
              <a:rPr lang="en-US" dirty="0" smtClean="0"/>
              <a:t>Classical trip</a:t>
            </a:r>
            <a:r>
              <a:rPr lang="en-US" baseline="0" dirty="0" smtClean="0"/>
              <a:t> based methods</a:t>
            </a:r>
          </a:p>
          <a:p>
            <a:pPr lvl="1"/>
            <a:r>
              <a:rPr lang="en-US" baseline="0" dirty="0" smtClean="0"/>
              <a:t>Activity-based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Non-Motorized Modeling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WA-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C000"/>
      </a:hlink>
      <a:folHlink>
        <a:srgbClr val="FFC000"/>
      </a:folHlink>
    </a:clrScheme>
    <a:fontScheme name="1_DO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O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O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O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FHWA-Presentation</Template>
  <TotalTime>581</TotalTime>
  <Words>551</Words>
  <Application>Microsoft Office PowerPoint</Application>
  <PresentationFormat>On-screen Show (4:3)</PresentationFormat>
  <Paragraphs>236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Cambria</vt:lpstr>
      <vt:lpstr>Arial Rounded MT Bold</vt:lpstr>
      <vt:lpstr>Monotype Sorts</vt:lpstr>
      <vt:lpstr>FHWA-Presentation</vt:lpstr>
      <vt:lpstr>GIS-Based Framework for Modeling  Non-Motorized Transportation</vt:lpstr>
      <vt:lpstr>Roadmap</vt:lpstr>
      <vt:lpstr>Roadmap</vt:lpstr>
      <vt:lpstr>Motivation</vt:lpstr>
      <vt:lpstr>Roadmap</vt:lpstr>
      <vt:lpstr>Planning Applications for Non-Motorized Modeling</vt:lpstr>
      <vt:lpstr>Non-Motorized Performance Measures</vt:lpstr>
      <vt:lpstr>Non-Motorized Modeling Approaches</vt:lpstr>
      <vt:lpstr>Non-Motorized Modeling Approaches</vt:lpstr>
      <vt:lpstr>Roadmap</vt:lpstr>
      <vt:lpstr>NCHRP Project 08-78</vt:lpstr>
      <vt:lpstr>Analysis Techniques</vt:lpstr>
      <vt:lpstr>Accessibility</vt:lpstr>
      <vt:lpstr>Accessibility</vt:lpstr>
      <vt:lpstr>Accessibility</vt:lpstr>
      <vt:lpstr>Accessibility</vt:lpstr>
      <vt:lpstr>Accessibility</vt:lpstr>
      <vt:lpstr>Shortest Paths</vt:lpstr>
      <vt:lpstr>Destination Access</vt:lpstr>
      <vt:lpstr>Demand Evaluation</vt:lpstr>
      <vt:lpstr>Origin / Destination Analysis</vt:lpstr>
      <vt:lpstr>Roadmap</vt:lpstr>
      <vt:lpstr>Project Goals</vt:lpstr>
      <vt:lpstr>Prototype Development</vt:lpstr>
      <vt:lpstr>Prototype Structure</vt:lpstr>
      <vt:lpstr>Software Platform</vt:lpstr>
      <vt:lpstr>More about R</vt:lpstr>
      <vt:lpstr>GIS Analysis in R</vt:lpstr>
      <vt:lpstr>Future Plans</vt:lpstr>
      <vt:lpstr>Questions</vt:lpstr>
    </vt:vector>
  </TitlesOfParts>
  <Company>USDOT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Non-Motorized Travel Analysis Toolbox</dc:title>
  <dc:creator>Jeremy Raw</dc:creator>
  <cp:lastModifiedBy>Jeremy Raw</cp:lastModifiedBy>
  <cp:revision>118</cp:revision>
  <cp:lastPrinted>2002-09-09T02:19:09Z</cp:lastPrinted>
  <dcterms:created xsi:type="dcterms:W3CDTF">2011-03-23T17:12:38Z</dcterms:created>
  <dcterms:modified xsi:type="dcterms:W3CDTF">2011-04-21T18:22:17Z</dcterms:modified>
</cp:coreProperties>
</file>