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customXml/itemProps1.xml" ContentType="application/vnd.openxmlformats-officedocument.customXmlPropertie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docProps/custom.xml" ContentType="application/vnd.openxmlformats-officedocument.custom-properties+xml"/>
  <Override PartName="/ppt/slides/slide15.xml" ContentType="application/vnd.openxmlformats-officedocument.presentationml.slide+xml"/>
  <Override PartName="/customXml/itemProps2.xml" ContentType="application/vnd.openxmlformats-officedocument.customXmlPropertie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notesSlides/notesSlide6.xml" ContentType="application/vnd.openxmlformats-officedocument.presentationml.notesSlide+xml"/>
  <Override PartName="/customXml/itemProps3.xml" ContentType="application/vnd.openxmlformats-officedocument.customXmlProperties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4.xml" ContentType="application/vnd.openxmlformats-officedocument.customXmlProperties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5"/>
  </p:sldMasterIdLst>
  <p:notesMasterIdLst>
    <p:notesMasterId r:id="rId21"/>
  </p:notesMasterIdLst>
  <p:handoutMasterIdLst>
    <p:handoutMasterId r:id="rId22"/>
  </p:handoutMasterIdLst>
  <p:sldIdLst>
    <p:sldId id="256" r:id="rId6"/>
    <p:sldId id="341" r:id="rId7"/>
    <p:sldId id="342" r:id="rId8"/>
    <p:sldId id="343" r:id="rId9"/>
    <p:sldId id="368" r:id="rId10"/>
    <p:sldId id="369" r:id="rId11"/>
    <p:sldId id="370" r:id="rId12"/>
    <p:sldId id="371" r:id="rId13"/>
    <p:sldId id="372" r:id="rId14"/>
    <p:sldId id="373" r:id="rId15"/>
    <p:sldId id="374" r:id="rId16"/>
    <p:sldId id="375" r:id="rId17"/>
    <p:sldId id="376" r:id="rId18"/>
    <p:sldId id="377" r:id="rId19"/>
    <p:sldId id="378" r:id="rId20"/>
  </p:sldIdLst>
  <p:sldSz cx="9144000" cy="6858000" type="screen4x3"/>
  <p:notesSz cx="69469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C5492"/>
    <a:srgbClr val="317DC0"/>
    <a:srgbClr val="5C0024"/>
    <a:srgbClr val="4B8992"/>
    <a:srgbClr val="501D1C"/>
    <a:srgbClr val="19447E"/>
    <a:srgbClr val="DDAB37"/>
    <a:srgbClr val="000000"/>
    <a:srgbClr val="C18F21"/>
    <a:srgbClr val="FFFFFF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707" autoAdjust="0"/>
    <p:restoredTop sz="91840" autoAdjust="0"/>
  </p:normalViewPr>
  <p:slideViewPr>
    <p:cSldViewPr>
      <p:cViewPr>
        <p:scale>
          <a:sx n="100" d="100"/>
          <a:sy n="100" d="100"/>
        </p:scale>
        <p:origin x="-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046" y="-102"/>
      </p:cViewPr>
      <p:guideLst>
        <p:guide orient="horz" pos="2904"/>
        <p:guide pos="218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20" Type="http://schemas.openxmlformats.org/officeDocument/2006/relationships/slide" Target="slides/slide15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nwood6\My%20Documents\Phase%20IV\Final%20Spline\Sample%20Size%20Characteristic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nwood6\My%20Documents\Phase%20IV\Final%20Spline\Sample%20Size%20Characteristic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nwood6\My%20Documents\Phase%20IV\Final%20Spline\Sample%20Size%20Characteristic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nwood6\My%20Documents\Phase%20IV\Final%20Spline\Sample%20Size%20Characteristic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nwood6\My%20Documents\Phase%20IV\Final%20Spline\Sample%20Size%20Characteristic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>
        <c:manualLayout>
          <c:layoutTarget val="inner"/>
          <c:xMode val="edge"/>
          <c:yMode val="edge"/>
          <c:x val="0.130435039370079"/>
          <c:y val="0.064166666666667"/>
          <c:w val="0.809738626421705"/>
          <c:h val="0.705524934383205"/>
        </c:manualLayout>
      </c:layout>
      <c:scatterChart>
        <c:scatterStyle val="smoothMarker"/>
        <c:ser>
          <c:idx val="1"/>
          <c:order val="0"/>
          <c:tx>
            <c:v>Corrected</c:v>
          </c:tx>
          <c:spPr>
            <a:ln w="25400"/>
          </c:spPr>
          <c:marker>
            <c:symbol val="square"/>
            <c:size val="5"/>
          </c:marker>
          <c:yVal>
            <c:numRef>
              <c:f>'Example of Spline'!$B$95:$B$162</c:f>
              <c:numCache>
                <c:formatCode>General</c:formatCode>
                <c:ptCount val="68"/>
                <c:pt idx="0">
                  <c:v>49.0</c:v>
                </c:pt>
                <c:pt idx="1">
                  <c:v>49.0</c:v>
                </c:pt>
                <c:pt idx="2">
                  <c:v>48.0</c:v>
                </c:pt>
                <c:pt idx="3">
                  <c:v>48.0</c:v>
                </c:pt>
                <c:pt idx="4">
                  <c:v>49.0</c:v>
                </c:pt>
                <c:pt idx="5">
                  <c:v>49.0</c:v>
                </c:pt>
                <c:pt idx="6">
                  <c:v>49.0</c:v>
                </c:pt>
                <c:pt idx="7">
                  <c:v>49.0</c:v>
                </c:pt>
                <c:pt idx="8">
                  <c:v>49.0</c:v>
                </c:pt>
                <c:pt idx="9">
                  <c:v>49.0</c:v>
                </c:pt>
                <c:pt idx="10">
                  <c:v>50.0</c:v>
                </c:pt>
                <c:pt idx="11">
                  <c:v>50.0</c:v>
                </c:pt>
                <c:pt idx="12">
                  <c:v>50.0</c:v>
                </c:pt>
                <c:pt idx="13">
                  <c:v>50.0</c:v>
                </c:pt>
                <c:pt idx="14">
                  <c:v>50.0</c:v>
                </c:pt>
                <c:pt idx="15">
                  <c:v>50.0</c:v>
                </c:pt>
                <c:pt idx="16">
                  <c:v>50.0</c:v>
                </c:pt>
                <c:pt idx="17">
                  <c:v>50.0</c:v>
                </c:pt>
                <c:pt idx="18">
                  <c:v>50.0</c:v>
                </c:pt>
                <c:pt idx="19">
                  <c:v>50.0</c:v>
                </c:pt>
                <c:pt idx="20">
                  <c:v>49.0</c:v>
                </c:pt>
                <c:pt idx="21">
                  <c:v>49.0</c:v>
                </c:pt>
                <c:pt idx="22">
                  <c:v>48.0</c:v>
                </c:pt>
                <c:pt idx="23">
                  <c:v>47.0</c:v>
                </c:pt>
                <c:pt idx="24">
                  <c:v>46.0</c:v>
                </c:pt>
                <c:pt idx="25">
                  <c:v>46.0</c:v>
                </c:pt>
                <c:pt idx="26">
                  <c:v>45.0</c:v>
                </c:pt>
                <c:pt idx="27">
                  <c:v>45.0</c:v>
                </c:pt>
                <c:pt idx="28">
                  <c:v>46.0</c:v>
                </c:pt>
                <c:pt idx="29">
                  <c:v>47.0</c:v>
                </c:pt>
                <c:pt idx="30">
                  <c:v>48.0</c:v>
                </c:pt>
                <c:pt idx="31">
                  <c:v>47.0</c:v>
                </c:pt>
                <c:pt idx="32">
                  <c:v>47.0</c:v>
                </c:pt>
                <c:pt idx="33">
                  <c:v>48.0</c:v>
                </c:pt>
                <c:pt idx="34">
                  <c:v>47.0</c:v>
                </c:pt>
                <c:pt idx="35">
                  <c:v>46.0</c:v>
                </c:pt>
                <c:pt idx="36">
                  <c:v>45.0</c:v>
                </c:pt>
                <c:pt idx="37">
                  <c:v>44.0</c:v>
                </c:pt>
                <c:pt idx="38">
                  <c:v>43.0</c:v>
                </c:pt>
                <c:pt idx="39">
                  <c:v>42.0</c:v>
                </c:pt>
                <c:pt idx="40">
                  <c:v>42.0</c:v>
                </c:pt>
                <c:pt idx="41">
                  <c:v>40.0</c:v>
                </c:pt>
                <c:pt idx="42">
                  <c:v>41.0</c:v>
                </c:pt>
                <c:pt idx="43">
                  <c:v>42.0</c:v>
                </c:pt>
                <c:pt idx="44">
                  <c:v>43.0</c:v>
                </c:pt>
                <c:pt idx="45">
                  <c:v>43.0</c:v>
                </c:pt>
                <c:pt idx="46">
                  <c:v>42.0</c:v>
                </c:pt>
                <c:pt idx="47">
                  <c:v>41.0</c:v>
                </c:pt>
                <c:pt idx="48">
                  <c:v>42.0</c:v>
                </c:pt>
                <c:pt idx="49">
                  <c:v>43.0</c:v>
                </c:pt>
                <c:pt idx="50">
                  <c:v>43.0</c:v>
                </c:pt>
                <c:pt idx="51">
                  <c:v>44.0</c:v>
                </c:pt>
                <c:pt idx="52">
                  <c:v>44.0</c:v>
                </c:pt>
                <c:pt idx="53">
                  <c:v>45.0</c:v>
                </c:pt>
                <c:pt idx="54">
                  <c:v>46.0</c:v>
                </c:pt>
                <c:pt idx="55">
                  <c:v>46.0</c:v>
                </c:pt>
                <c:pt idx="56">
                  <c:v>47.0</c:v>
                </c:pt>
                <c:pt idx="57">
                  <c:v>48.0</c:v>
                </c:pt>
                <c:pt idx="58">
                  <c:v>47.0</c:v>
                </c:pt>
                <c:pt idx="59">
                  <c:v>47.0</c:v>
                </c:pt>
                <c:pt idx="60">
                  <c:v>48.0</c:v>
                </c:pt>
                <c:pt idx="61">
                  <c:v>48.0</c:v>
                </c:pt>
                <c:pt idx="62">
                  <c:v>47.0</c:v>
                </c:pt>
                <c:pt idx="63">
                  <c:v>47.0</c:v>
                </c:pt>
                <c:pt idx="64">
                  <c:v>46.0</c:v>
                </c:pt>
                <c:pt idx="65">
                  <c:v>45.0</c:v>
                </c:pt>
                <c:pt idx="66">
                  <c:v>44.0</c:v>
                </c:pt>
                <c:pt idx="67">
                  <c:v>44.0</c:v>
                </c:pt>
              </c:numCache>
            </c:numRef>
          </c:yVal>
          <c:smooth val="1"/>
        </c:ser>
        <c:ser>
          <c:idx val="0"/>
          <c:order val="1"/>
          <c:tx>
            <c:v>Observed</c:v>
          </c:tx>
          <c:spPr>
            <a:ln w="25400"/>
          </c:spPr>
          <c:marker>
            <c:symbol val="diamond"/>
            <c:size val="5"/>
          </c:marker>
          <c:yVal>
            <c:numRef>
              <c:f>'Example of Spline'!$A$95:$A$162</c:f>
              <c:numCache>
                <c:formatCode>General</c:formatCode>
                <c:ptCount val="68"/>
                <c:pt idx="0">
                  <c:v>49.0</c:v>
                </c:pt>
                <c:pt idx="1">
                  <c:v>49.0</c:v>
                </c:pt>
                <c:pt idx="2">
                  <c:v>48.0</c:v>
                </c:pt>
                <c:pt idx="3">
                  <c:v>48.0</c:v>
                </c:pt>
                <c:pt idx="4">
                  <c:v>49.0</c:v>
                </c:pt>
                <c:pt idx="5">
                  <c:v>49.0</c:v>
                </c:pt>
                <c:pt idx="6">
                  <c:v>49.0</c:v>
                </c:pt>
                <c:pt idx="7">
                  <c:v>49.0</c:v>
                </c:pt>
                <c:pt idx="8">
                  <c:v>49.0</c:v>
                </c:pt>
                <c:pt idx="9">
                  <c:v>49.0</c:v>
                </c:pt>
                <c:pt idx="10">
                  <c:v>50.0</c:v>
                </c:pt>
                <c:pt idx="11">
                  <c:v>0.0</c:v>
                </c:pt>
                <c:pt idx="12">
                  <c:v>0.0</c:v>
                </c:pt>
                <c:pt idx="13">
                  <c:v>50.0</c:v>
                </c:pt>
                <c:pt idx="14">
                  <c:v>50.0</c:v>
                </c:pt>
                <c:pt idx="15">
                  <c:v>50.0</c:v>
                </c:pt>
                <c:pt idx="16">
                  <c:v>50.0</c:v>
                </c:pt>
                <c:pt idx="17">
                  <c:v>50.0</c:v>
                </c:pt>
                <c:pt idx="18">
                  <c:v>50.0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  <c:pt idx="25">
                  <c:v>0.0</c:v>
                </c:pt>
                <c:pt idx="26">
                  <c:v>0.0</c:v>
                </c:pt>
                <c:pt idx="27">
                  <c:v>0.0</c:v>
                </c:pt>
                <c:pt idx="28">
                  <c:v>0.0</c:v>
                </c:pt>
                <c:pt idx="29">
                  <c:v>47.0</c:v>
                </c:pt>
                <c:pt idx="30">
                  <c:v>48.0</c:v>
                </c:pt>
                <c:pt idx="31">
                  <c:v>47.0</c:v>
                </c:pt>
                <c:pt idx="32">
                  <c:v>47.0</c:v>
                </c:pt>
                <c:pt idx="33">
                  <c:v>48.0</c:v>
                </c:pt>
                <c:pt idx="34">
                  <c:v>0.0</c:v>
                </c:pt>
                <c:pt idx="35">
                  <c:v>46.0</c:v>
                </c:pt>
                <c:pt idx="36">
                  <c:v>45.0</c:v>
                </c:pt>
                <c:pt idx="37">
                  <c:v>44.0</c:v>
                </c:pt>
                <c:pt idx="38">
                  <c:v>43.0</c:v>
                </c:pt>
                <c:pt idx="39">
                  <c:v>42.0</c:v>
                </c:pt>
                <c:pt idx="40">
                  <c:v>42.0</c:v>
                </c:pt>
                <c:pt idx="41">
                  <c:v>40.0</c:v>
                </c:pt>
                <c:pt idx="42">
                  <c:v>41.0</c:v>
                </c:pt>
                <c:pt idx="43">
                  <c:v>0.0</c:v>
                </c:pt>
                <c:pt idx="44">
                  <c:v>0.0</c:v>
                </c:pt>
                <c:pt idx="45">
                  <c:v>0.0</c:v>
                </c:pt>
                <c:pt idx="46">
                  <c:v>42.0</c:v>
                </c:pt>
                <c:pt idx="47">
                  <c:v>41.0</c:v>
                </c:pt>
                <c:pt idx="48">
                  <c:v>42.0</c:v>
                </c:pt>
                <c:pt idx="49">
                  <c:v>43.0</c:v>
                </c:pt>
                <c:pt idx="50">
                  <c:v>0.0</c:v>
                </c:pt>
                <c:pt idx="51">
                  <c:v>0.0</c:v>
                </c:pt>
                <c:pt idx="52">
                  <c:v>44.0</c:v>
                </c:pt>
                <c:pt idx="53">
                  <c:v>45.0</c:v>
                </c:pt>
                <c:pt idx="54">
                  <c:v>46.0</c:v>
                </c:pt>
                <c:pt idx="55">
                  <c:v>46.0</c:v>
                </c:pt>
                <c:pt idx="56">
                  <c:v>47.0</c:v>
                </c:pt>
                <c:pt idx="57">
                  <c:v>48.0</c:v>
                </c:pt>
                <c:pt idx="58">
                  <c:v>47.0</c:v>
                </c:pt>
                <c:pt idx="59">
                  <c:v>47.0</c:v>
                </c:pt>
                <c:pt idx="60">
                  <c:v>48.0</c:v>
                </c:pt>
                <c:pt idx="61">
                  <c:v>48.0</c:v>
                </c:pt>
                <c:pt idx="62">
                  <c:v>47.0</c:v>
                </c:pt>
                <c:pt idx="63">
                  <c:v>47.0</c:v>
                </c:pt>
                <c:pt idx="64">
                  <c:v>46.0</c:v>
                </c:pt>
                <c:pt idx="65">
                  <c:v>45.0</c:v>
                </c:pt>
                <c:pt idx="66">
                  <c:v>44.0</c:v>
                </c:pt>
                <c:pt idx="67">
                  <c:v>44.0</c:v>
                </c:pt>
              </c:numCache>
            </c:numRef>
          </c:yVal>
          <c:smooth val="1"/>
        </c:ser>
        <c:axId val="560797240"/>
        <c:axId val="557107960"/>
      </c:scatterChart>
      <c:valAx>
        <c:axId val="5607972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Segment</a:t>
                </a:r>
                <a:r>
                  <a:rPr lang="en-US" baseline="0"/>
                  <a:t> Time (sec)</a:t>
                </a:r>
                <a:endParaRPr lang="en-US"/>
              </a:p>
            </c:rich>
          </c:tx>
          <c:layout/>
        </c:title>
        <c:majorTickMark val="none"/>
        <c:tickLblPos val="nextTo"/>
        <c:crossAx val="557107960"/>
        <c:crosses val="autoZero"/>
        <c:crossBetween val="midCat"/>
      </c:valAx>
      <c:valAx>
        <c:axId val="557107960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Speed</a:t>
                </a:r>
                <a:r>
                  <a:rPr lang="en-US" baseline="0"/>
                  <a:t> (mph)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56079724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46222222222222"/>
          <c:y val="0.487984106153398"/>
          <c:w val="0.195444444444448"/>
          <c:h val="0.167434383202103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</c:sp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>
        <c:manualLayout>
          <c:layoutTarget val="inner"/>
          <c:xMode val="edge"/>
          <c:yMode val="edge"/>
          <c:x val="0.130435039370079"/>
          <c:y val="0.064166666666667"/>
          <c:w val="0.809738626421705"/>
          <c:h val="0.705524934383205"/>
        </c:manualLayout>
      </c:layout>
      <c:scatterChart>
        <c:scatterStyle val="smoothMarker"/>
        <c:ser>
          <c:idx val="1"/>
          <c:order val="0"/>
          <c:tx>
            <c:v>Corrected</c:v>
          </c:tx>
          <c:spPr>
            <a:ln w="25400"/>
          </c:spPr>
          <c:marker>
            <c:symbol val="square"/>
            <c:size val="5"/>
          </c:marker>
          <c:yVal>
            <c:numRef>
              <c:f>'Example of Spline'!$B$95:$B$162</c:f>
              <c:numCache>
                <c:formatCode>General</c:formatCode>
                <c:ptCount val="68"/>
                <c:pt idx="0">
                  <c:v>49.0</c:v>
                </c:pt>
                <c:pt idx="1">
                  <c:v>49.0</c:v>
                </c:pt>
                <c:pt idx="2">
                  <c:v>48.0</c:v>
                </c:pt>
                <c:pt idx="3">
                  <c:v>48.0</c:v>
                </c:pt>
                <c:pt idx="4">
                  <c:v>49.0</c:v>
                </c:pt>
                <c:pt idx="5">
                  <c:v>49.0</c:v>
                </c:pt>
                <c:pt idx="6">
                  <c:v>49.0</c:v>
                </c:pt>
                <c:pt idx="7">
                  <c:v>49.0</c:v>
                </c:pt>
                <c:pt idx="8">
                  <c:v>49.0</c:v>
                </c:pt>
                <c:pt idx="9">
                  <c:v>49.0</c:v>
                </c:pt>
                <c:pt idx="10">
                  <c:v>50.0</c:v>
                </c:pt>
                <c:pt idx="11">
                  <c:v>50.0</c:v>
                </c:pt>
                <c:pt idx="12">
                  <c:v>50.0</c:v>
                </c:pt>
                <c:pt idx="13">
                  <c:v>50.0</c:v>
                </c:pt>
                <c:pt idx="14">
                  <c:v>50.0</c:v>
                </c:pt>
                <c:pt idx="15">
                  <c:v>50.0</c:v>
                </c:pt>
                <c:pt idx="16">
                  <c:v>50.0</c:v>
                </c:pt>
                <c:pt idx="17">
                  <c:v>50.0</c:v>
                </c:pt>
                <c:pt idx="18">
                  <c:v>50.0</c:v>
                </c:pt>
                <c:pt idx="19">
                  <c:v>50.0</c:v>
                </c:pt>
                <c:pt idx="20">
                  <c:v>49.0</c:v>
                </c:pt>
                <c:pt idx="21">
                  <c:v>49.0</c:v>
                </c:pt>
                <c:pt idx="22">
                  <c:v>48.0</c:v>
                </c:pt>
                <c:pt idx="23">
                  <c:v>47.0</c:v>
                </c:pt>
                <c:pt idx="24">
                  <c:v>46.0</c:v>
                </c:pt>
                <c:pt idx="25">
                  <c:v>46.0</c:v>
                </c:pt>
                <c:pt idx="26">
                  <c:v>45.0</c:v>
                </c:pt>
                <c:pt idx="27">
                  <c:v>45.0</c:v>
                </c:pt>
                <c:pt idx="28">
                  <c:v>46.0</c:v>
                </c:pt>
                <c:pt idx="29">
                  <c:v>47.0</c:v>
                </c:pt>
                <c:pt idx="30">
                  <c:v>48.0</c:v>
                </c:pt>
                <c:pt idx="31">
                  <c:v>47.0</c:v>
                </c:pt>
                <c:pt idx="32">
                  <c:v>47.0</c:v>
                </c:pt>
                <c:pt idx="33">
                  <c:v>48.0</c:v>
                </c:pt>
                <c:pt idx="34">
                  <c:v>47.0</c:v>
                </c:pt>
                <c:pt idx="35">
                  <c:v>46.0</c:v>
                </c:pt>
                <c:pt idx="36">
                  <c:v>45.0</c:v>
                </c:pt>
                <c:pt idx="37">
                  <c:v>44.0</c:v>
                </c:pt>
                <c:pt idx="38">
                  <c:v>43.0</c:v>
                </c:pt>
                <c:pt idx="39">
                  <c:v>42.0</c:v>
                </c:pt>
                <c:pt idx="40">
                  <c:v>42.0</c:v>
                </c:pt>
                <c:pt idx="41">
                  <c:v>40.0</c:v>
                </c:pt>
                <c:pt idx="42">
                  <c:v>41.0</c:v>
                </c:pt>
                <c:pt idx="43">
                  <c:v>42.0</c:v>
                </c:pt>
                <c:pt idx="44">
                  <c:v>43.0</c:v>
                </c:pt>
                <c:pt idx="45">
                  <c:v>43.0</c:v>
                </c:pt>
                <c:pt idx="46">
                  <c:v>42.0</c:v>
                </c:pt>
                <c:pt idx="47">
                  <c:v>41.0</c:v>
                </c:pt>
                <c:pt idx="48">
                  <c:v>42.0</c:v>
                </c:pt>
                <c:pt idx="49">
                  <c:v>43.0</c:v>
                </c:pt>
                <c:pt idx="50">
                  <c:v>43.0</c:v>
                </c:pt>
                <c:pt idx="51">
                  <c:v>44.0</c:v>
                </c:pt>
                <c:pt idx="52">
                  <c:v>44.0</c:v>
                </c:pt>
                <c:pt idx="53">
                  <c:v>45.0</c:v>
                </c:pt>
                <c:pt idx="54">
                  <c:v>46.0</c:v>
                </c:pt>
                <c:pt idx="55">
                  <c:v>46.0</c:v>
                </c:pt>
                <c:pt idx="56">
                  <c:v>47.0</c:v>
                </c:pt>
                <c:pt idx="57">
                  <c:v>48.0</c:v>
                </c:pt>
                <c:pt idx="58">
                  <c:v>47.0</c:v>
                </c:pt>
                <c:pt idx="59">
                  <c:v>47.0</c:v>
                </c:pt>
                <c:pt idx="60">
                  <c:v>48.0</c:v>
                </c:pt>
                <c:pt idx="61">
                  <c:v>48.0</c:v>
                </c:pt>
                <c:pt idx="62">
                  <c:v>47.0</c:v>
                </c:pt>
                <c:pt idx="63">
                  <c:v>47.0</c:v>
                </c:pt>
                <c:pt idx="64">
                  <c:v>46.0</c:v>
                </c:pt>
                <c:pt idx="65">
                  <c:v>45.0</c:v>
                </c:pt>
                <c:pt idx="66">
                  <c:v>44.0</c:v>
                </c:pt>
                <c:pt idx="67">
                  <c:v>44.0</c:v>
                </c:pt>
              </c:numCache>
            </c:numRef>
          </c:yVal>
          <c:smooth val="1"/>
        </c:ser>
        <c:ser>
          <c:idx val="0"/>
          <c:order val="1"/>
          <c:tx>
            <c:v>Observed</c:v>
          </c:tx>
          <c:spPr>
            <a:ln w="25400"/>
          </c:spPr>
          <c:marker>
            <c:symbol val="diamond"/>
            <c:size val="5"/>
          </c:marker>
          <c:yVal>
            <c:numRef>
              <c:f>'Example of Spline'!$A$95:$A$162</c:f>
              <c:numCache>
                <c:formatCode>General</c:formatCode>
                <c:ptCount val="68"/>
                <c:pt idx="0">
                  <c:v>49.0</c:v>
                </c:pt>
                <c:pt idx="1">
                  <c:v>49.0</c:v>
                </c:pt>
                <c:pt idx="2">
                  <c:v>48.0</c:v>
                </c:pt>
                <c:pt idx="3">
                  <c:v>48.0</c:v>
                </c:pt>
                <c:pt idx="4">
                  <c:v>49.0</c:v>
                </c:pt>
                <c:pt idx="5">
                  <c:v>49.0</c:v>
                </c:pt>
                <c:pt idx="6">
                  <c:v>49.0</c:v>
                </c:pt>
                <c:pt idx="7">
                  <c:v>49.0</c:v>
                </c:pt>
                <c:pt idx="8">
                  <c:v>49.0</c:v>
                </c:pt>
                <c:pt idx="9">
                  <c:v>49.0</c:v>
                </c:pt>
                <c:pt idx="10">
                  <c:v>50.0</c:v>
                </c:pt>
                <c:pt idx="11">
                  <c:v>0.0</c:v>
                </c:pt>
                <c:pt idx="12">
                  <c:v>0.0</c:v>
                </c:pt>
                <c:pt idx="13">
                  <c:v>50.0</c:v>
                </c:pt>
                <c:pt idx="14">
                  <c:v>50.0</c:v>
                </c:pt>
                <c:pt idx="15">
                  <c:v>50.0</c:v>
                </c:pt>
                <c:pt idx="16">
                  <c:v>50.0</c:v>
                </c:pt>
                <c:pt idx="17">
                  <c:v>50.0</c:v>
                </c:pt>
                <c:pt idx="18">
                  <c:v>50.0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  <c:pt idx="25">
                  <c:v>0.0</c:v>
                </c:pt>
                <c:pt idx="26">
                  <c:v>0.0</c:v>
                </c:pt>
                <c:pt idx="27">
                  <c:v>0.0</c:v>
                </c:pt>
                <c:pt idx="28">
                  <c:v>0.0</c:v>
                </c:pt>
                <c:pt idx="29">
                  <c:v>47.0</c:v>
                </c:pt>
                <c:pt idx="30">
                  <c:v>48.0</c:v>
                </c:pt>
                <c:pt idx="31">
                  <c:v>47.0</c:v>
                </c:pt>
                <c:pt idx="32">
                  <c:v>47.0</c:v>
                </c:pt>
                <c:pt idx="33">
                  <c:v>48.0</c:v>
                </c:pt>
                <c:pt idx="34">
                  <c:v>0.0</c:v>
                </c:pt>
                <c:pt idx="35">
                  <c:v>46.0</c:v>
                </c:pt>
                <c:pt idx="36">
                  <c:v>45.0</c:v>
                </c:pt>
                <c:pt idx="37">
                  <c:v>44.0</c:v>
                </c:pt>
                <c:pt idx="38">
                  <c:v>43.0</c:v>
                </c:pt>
                <c:pt idx="39">
                  <c:v>42.0</c:v>
                </c:pt>
                <c:pt idx="40">
                  <c:v>42.0</c:v>
                </c:pt>
                <c:pt idx="41">
                  <c:v>40.0</c:v>
                </c:pt>
                <c:pt idx="42">
                  <c:v>41.0</c:v>
                </c:pt>
                <c:pt idx="43">
                  <c:v>0.0</c:v>
                </c:pt>
                <c:pt idx="44">
                  <c:v>0.0</c:v>
                </c:pt>
                <c:pt idx="45">
                  <c:v>0.0</c:v>
                </c:pt>
                <c:pt idx="46">
                  <c:v>42.0</c:v>
                </c:pt>
                <c:pt idx="47">
                  <c:v>41.0</c:v>
                </c:pt>
                <c:pt idx="48">
                  <c:v>42.0</c:v>
                </c:pt>
                <c:pt idx="49">
                  <c:v>43.0</c:v>
                </c:pt>
                <c:pt idx="50">
                  <c:v>0.0</c:v>
                </c:pt>
                <c:pt idx="51">
                  <c:v>0.0</c:v>
                </c:pt>
                <c:pt idx="52">
                  <c:v>44.0</c:v>
                </c:pt>
                <c:pt idx="53">
                  <c:v>45.0</c:v>
                </c:pt>
                <c:pt idx="54">
                  <c:v>46.0</c:v>
                </c:pt>
                <c:pt idx="55">
                  <c:v>46.0</c:v>
                </c:pt>
                <c:pt idx="56">
                  <c:v>47.0</c:v>
                </c:pt>
                <c:pt idx="57">
                  <c:v>48.0</c:v>
                </c:pt>
                <c:pt idx="58">
                  <c:v>47.0</c:v>
                </c:pt>
                <c:pt idx="59">
                  <c:v>47.0</c:v>
                </c:pt>
                <c:pt idx="60">
                  <c:v>48.0</c:v>
                </c:pt>
                <c:pt idx="61">
                  <c:v>48.0</c:v>
                </c:pt>
                <c:pt idx="62">
                  <c:v>47.0</c:v>
                </c:pt>
                <c:pt idx="63">
                  <c:v>47.0</c:v>
                </c:pt>
                <c:pt idx="64">
                  <c:v>46.0</c:v>
                </c:pt>
                <c:pt idx="65">
                  <c:v>45.0</c:v>
                </c:pt>
                <c:pt idx="66">
                  <c:v>44.0</c:v>
                </c:pt>
                <c:pt idx="67">
                  <c:v>44.0</c:v>
                </c:pt>
              </c:numCache>
            </c:numRef>
          </c:yVal>
          <c:smooth val="1"/>
        </c:ser>
        <c:axId val="463300344"/>
        <c:axId val="489151608"/>
      </c:scatterChart>
      <c:valAx>
        <c:axId val="4633003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Segment</a:t>
                </a:r>
                <a:r>
                  <a:rPr lang="en-US" baseline="0"/>
                  <a:t> Time (sec)</a:t>
                </a:r>
                <a:endParaRPr lang="en-US"/>
              </a:p>
            </c:rich>
          </c:tx>
          <c:layout/>
        </c:title>
        <c:majorTickMark val="none"/>
        <c:tickLblPos val="nextTo"/>
        <c:crossAx val="489151608"/>
        <c:crosses val="autoZero"/>
        <c:crossBetween val="midCat"/>
      </c:valAx>
      <c:valAx>
        <c:axId val="489151608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Speed</a:t>
                </a:r>
                <a:r>
                  <a:rPr lang="en-US" baseline="0"/>
                  <a:t> (mph)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46330034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46222222222222"/>
          <c:y val="0.487984106153398"/>
          <c:w val="0.195444444444448"/>
          <c:h val="0.167434383202103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</c:sp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>
        <c:manualLayout>
          <c:layoutTarget val="inner"/>
          <c:xMode val="edge"/>
          <c:yMode val="edge"/>
          <c:x val="0.130435039370079"/>
          <c:y val="0.064166666666667"/>
          <c:w val="0.809738626421705"/>
          <c:h val="0.705524934383205"/>
        </c:manualLayout>
      </c:layout>
      <c:scatterChart>
        <c:scatterStyle val="smoothMarker"/>
        <c:ser>
          <c:idx val="1"/>
          <c:order val="0"/>
          <c:tx>
            <c:v>Corrected</c:v>
          </c:tx>
          <c:spPr>
            <a:ln w="25400"/>
          </c:spPr>
          <c:marker>
            <c:symbol val="square"/>
            <c:size val="5"/>
          </c:marker>
          <c:yVal>
            <c:numRef>
              <c:f>'Example of Spline'!$B$95:$B$162</c:f>
              <c:numCache>
                <c:formatCode>General</c:formatCode>
                <c:ptCount val="68"/>
                <c:pt idx="0">
                  <c:v>49.0</c:v>
                </c:pt>
                <c:pt idx="1">
                  <c:v>49.0</c:v>
                </c:pt>
                <c:pt idx="2">
                  <c:v>48.0</c:v>
                </c:pt>
                <c:pt idx="3">
                  <c:v>48.0</c:v>
                </c:pt>
                <c:pt idx="4">
                  <c:v>49.0</c:v>
                </c:pt>
                <c:pt idx="5">
                  <c:v>49.0</c:v>
                </c:pt>
                <c:pt idx="6">
                  <c:v>49.0</c:v>
                </c:pt>
                <c:pt idx="7">
                  <c:v>49.0</c:v>
                </c:pt>
                <c:pt idx="8">
                  <c:v>49.0</c:v>
                </c:pt>
                <c:pt idx="9">
                  <c:v>49.0</c:v>
                </c:pt>
                <c:pt idx="10">
                  <c:v>50.0</c:v>
                </c:pt>
                <c:pt idx="11">
                  <c:v>50.0</c:v>
                </c:pt>
                <c:pt idx="12">
                  <c:v>50.0</c:v>
                </c:pt>
                <c:pt idx="13">
                  <c:v>50.0</c:v>
                </c:pt>
                <c:pt idx="14">
                  <c:v>50.0</c:v>
                </c:pt>
                <c:pt idx="15">
                  <c:v>50.0</c:v>
                </c:pt>
                <c:pt idx="16">
                  <c:v>50.0</c:v>
                </c:pt>
                <c:pt idx="17">
                  <c:v>50.0</c:v>
                </c:pt>
                <c:pt idx="18">
                  <c:v>50.0</c:v>
                </c:pt>
                <c:pt idx="19">
                  <c:v>50.0</c:v>
                </c:pt>
                <c:pt idx="20">
                  <c:v>49.0</c:v>
                </c:pt>
                <c:pt idx="21">
                  <c:v>49.0</c:v>
                </c:pt>
                <c:pt idx="22">
                  <c:v>48.0</c:v>
                </c:pt>
                <c:pt idx="23">
                  <c:v>47.0</c:v>
                </c:pt>
                <c:pt idx="24">
                  <c:v>46.0</c:v>
                </c:pt>
                <c:pt idx="25">
                  <c:v>46.0</c:v>
                </c:pt>
                <c:pt idx="26">
                  <c:v>45.0</c:v>
                </c:pt>
                <c:pt idx="27">
                  <c:v>45.0</c:v>
                </c:pt>
                <c:pt idx="28">
                  <c:v>46.0</c:v>
                </c:pt>
                <c:pt idx="29">
                  <c:v>47.0</c:v>
                </c:pt>
                <c:pt idx="30">
                  <c:v>48.0</c:v>
                </c:pt>
                <c:pt idx="31">
                  <c:v>47.0</c:v>
                </c:pt>
                <c:pt idx="32">
                  <c:v>47.0</c:v>
                </c:pt>
                <c:pt idx="33">
                  <c:v>48.0</c:v>
                </c:pt>
                <c:pt idx="34">
                  <c:v>47.0</c:v>
                </c:pt>
                <c:pt idx="35">
                  <c:v>46.0</c:v>
                </c:pt>
                <c:pt idx="36">
                  <c:v>45.0</c:v>
                </c:pt>
                <c:pt idx="37">
                  <c:v>44.0</c:v>
                </c:pt>
                <c:pt idx="38">
                  <c:v>43.0</c:v>
                </c:pt>
                <c:pt idx="39">
                  <c:v>42.0</c:v>
                </c:pt>
                <c:pt idx="40">
                  <c:v>42.0</c:v>
                </c:pt>
                <c:pt idx="41">
                  <c:v>40.0</c:v>
                </c:pt>
                <c:pt idx="42">
                  <c:v>41.0</c:v>
                </c:pt>
                <c:pt idx="43">
                  <c:v>42.0</c:v>
                </c:pt>
                <c:pt idx="44">
                  <c:v>43.0</c:v>
                </c:pt>
                <c:pt idx="45">
                  <c:v>43.0</c:v>
                </c:pt>
                <c:pt idx="46">
                  <c:v>42.0</c:v>
                </c:pt>
                <c:pt idx="47">
                  <c:v>41.0</c:v>
                </c:pt>
                <c:pt idx="48">
                  <c:v>42.0</c:v>
                </c:pt>
                <c:pt idx="49">
                  <c:v>43.0</c:v>
                </c:pt>
                <c:pt idx="50">
                  <c:v>43.0</c:v>
                </c:pt>
                <c:pt idx="51">
                  <c:v>44.0</c:v>
                </c:pt>
                <c:pt idx="52">
                  <c:v>44.0</c:v>
                </c:pt>
                <c:pt idx="53">
                  <c:v>45.0</c:v>
                </c:pt>
                <c:pt idx="54">
                  <c:v>46.0</c:v>
                </c:pt>
                <c:pt idx="55">
                  <c:v>46.0</c:v>
                </c:pt>
                <c:pt idx="56">
                  <c:v>47.0</c:v>
                </c:pt>
                <c:pt idx="57">
                  <c:v>48.0</c:v>
                </c:pt>
                <c:pt idx="58">
                  <c:v>47.0</c:v>
                </c:pt>
                <c:pt idx="59">
                  <c:v>47.0</c:v>
                </c:pt>
                <c:pt idx="60">
                  <c:v>48.0</c:v>
                </c:pt>
                <c:pt idx="61">
                  <c:v>48.0</c:v>
                </c:pt>
                <c:pt idx="62">
                  <c:v>47.0</c:v>
                </c:pt>
                <c:pt idx="63">
                  <c:v>47.0</c:v>
                </c:pt>
                <c:pt idx="64">
                  <c:v>46.0</c:v>
                </c:pt>
                <c:pt idx="65">
                  <c:v>45.0</c:v>
                </c:pt>
                <c:pt idx="66">
                  <c:v>44.0</c:v>
                </c:pt>
                <c:pt idx="67">
                  <c:v>44.0</c:v>
                </c:pt>
              </c:numCache>
            </c:numRef>
          </c:yVal>
          <c:smooth val="1"/>
        </c:ser>
        <c:ser>
          <c:idx val="0"/>
          <c:order val="1"/>
          <c:tx>
            <c:v>Observed</c:v>
          </c:tx>
          <c:spPr>
            <a:ln w="25400"/>
          </c:spPr>
          <c:marker>
            <c:symbol val="diamond"/>
            <c:size val="5"/>
          </c:marker>
          <c:yVal>
            <c:numRef>
              <c:f>'Example of Spline'!$A$95:$A$162</c:f>
              <c:numCache>
                <c:formatCode>General</c:formatCode>
                <c:ptCount val="68"/>
                <c:pt idx="0">
                  <c:v>49.0</c:v>
                </c:pt>
                <c:pt idx="1">
                  <c:v>49.0</c:v>
                </c:pt>
                <c:pt idx="2">
                  <c:v>48.0</c:v>
                </c:pt>
                <c:pt idx="3">
                  <c:v>48.0</c:v>
                </c:pt>
                <c:pt idx="4">
                  <c:v>49.0</c:v>
                </c:pt>
                <c:pt idx="5">
                  <c:v>49.0</c:v>
                </c:pt>
                <c:pt idx="6">
                  <c:v>49.0</c:v>
                </c:pt>
                <c:pt idx="7">
                  <c:v>49.0</c:v>
                </c:pt>
                <c:pt idx="8">
                  <c:v>49.0</c:v>
                </c:pt>
                <c:pt idx="9">
                  <c:v>49.0</c:v>
                </c:pt>
                <c:pt idx="10">
                  <c:v>50.0</c:v>
                </c:pt>
                <c:pt idx="11">
                  <c:v>0.0</c:v>
                </c:pt>
                <c:pt idx="12">
                  <c:v>0.0</c:v>
                </c:pt>
                <c:pt idx="13">
                  <c:v>50.0</c:v>
                </c:pt>
                <c:pt idx="14">
                  <c:v>50.0</c:v>
                </c:pt>
                <c:pt idx="15">
                  <c:v>50.0</c:v>
                </c:pt>
                <c:pt idx="16">
                  <c:v>50.0</c:v>
                </c:pt>
                <c:pt idx="17">
                  <c:v>50.0</c:v>
                </c:pt>
                <c:pt idx="18">
                  <c:v>50.0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  <c:pt idx="25">
                  <c:v>0.0</c:v>
                </c:pt>
                <c:pt idx="26">
                  <c:v>0.0</c:v>
                </c:pt>
                <c:pt idx="27">
                  <c:v>0.0</c:v>
                </c:pt>
                <c:pt idx="28">
                  <c:v>0.0</c:v>
                </c:pt>
                <c:pt idx="29">
                  <c:v>47.0</c:v>
                </c:pt>
                <c:pt idx="30">
                  <c:v>48.0</c:v>
                </c:pt>
                <c:pt idx="31">
                  <c:v>47.0</c:v>
                </c:pt>
                <c:pt idx="32">
                  <c:v>47.0</c:v>
                </c:pt>
                <c:pt idx="33">
                  <c:v>48.0</c:v>
                </c:pt>
                <c:pt idx="34">
                  <c:v>0.0</c:v>
                </c:pt>
                <c:pt idx="35">
                  <c:v>46.0</c:v>
                </c:pt>
                <c:pt idx="36">
                  <c:v>45.0</c:v>
                </c:pt>
                <c:pt idx="37">
                  <c:v>44.0</c:v>
                </c:pt>
                <c:pt idx="38">
                  <c:v>43.0</c:v>
                </c:pt>
                <c:pt idx="39">
                  <c:v>42.0</c:v>
                </c:pt>
                <c:pt idx="40">
                  <c:v>42.0</c:v>
                </c:pt>
                <c:pt idx="41">
                  <c:v>40.0</c:v>
                </c:pt>
                <c:pt idx="42">
                  <c:v>41.0</c:v>
                </c:pt>
                <c:pt idx="43">
                  <c:v>0.0</c:v>
                </c:pt>
                <c:pt idx="44">
                  <c:v>0.0</c:v>
                </c:pt>
                <c:pt idx="45">
                  <c:v>0.0</c:v>
                </c:pt>
                <c:pt idx="46">
                  <c:v>42.0</c:v>
                </c:pt>
                <c:pt idx="47">
                  <c:v>41.0</c:v>
                </c:pt>
                <c:pt idx="48">
                  <c:v>42.0</c:v>
                </c:pt>
                <c:pt idx="49">
                  <c:v>43.0</c:v>
                </c:pt>
                <c:pt idx="50">
                  <c:v>0.0</c:v>
                </c:pt>
                <c:pt idx="51">
                  <c:v>0.0</c:v>
                </c:pt>
                <c:pt idx="52">
                  <c:v>44.0</c:v>
                </c:pt>
                <c:pt idx="53">
                  <c:v>45.0</c:v>
                </c:pt>
                <c:pt idx="54">
                  <c:v>46.0</c:v>
                </c:pt>
                <c:pt idx="55">
                  <c:v>46.0</c:v>
                </c:pt>
                <c:pt idx="56">
                  <c:v>47.0</c:v>
                </c:pt>
                <c:pt idx="57">
                  <c:v>48.0</c:v>
                </c:pt>
                <c:pt idx="58">
                  <c:v>47.0</c:v>
                </c:pt>
                <c:pt idx="59">
                  <c:v>47.0</c:v>
                </c:pt>
                <c:pt idx="60">
                  <c:v>48.0</c:v>
                </c:pt>
                <c:pt idx="61">
                  <c:v>48.0</c:v>
                </c:pt>
                <c:pt idx="62">
                  <c:v>47.0</c:v>
                </c:pt>
                <c:pt idx="63">
                  <c:v>47.0</c:v>
                </c:pt>
                <c:pt idx="64">
                  <c:v>46.0</c:v>
                </c:pt>
                <c:pt idx="65">
                  <c:v>45.0</c:v>
                </c:pt>
                <c:pt idx="66">
                  <c:v>44.0</c:v>
                </c:pt>
                <c:pt idx="67">
                  <c:v>44.0</c:v>
                </c:pt>
              </c:numCache>
            </c:numRef>
          </c:yVal>
          <c:smooth val="1"/>
        </c:ser>
        <c:axId val="463157000"/>
        <c:axId val="485955848"/>
      </c:scatterChart>
      <c:valAx>
        <c:axId val="4631570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Segment</a:t>
                </a:r>
                <a:r>
                  <a:rPr lang="en-US" baseline="0"/>
                  <a:t> Time (sec)</a:t>
                </a:r>
                <a:endParaRPr lang="en-US"/>
              </a:p>
            </c:rich>
          </c:tx>
          <c:layout/>
        </c:title>
        <c:majorTickMark val="none"/>
        <c:tickLblPos val="nextTo"/>
        <c:crossAx val="485955848"/>
        <c:crosses val="autoZero"/>
        <c:crossBetween val="midCat"/>
      </c:valAx>
      <c:valAx>
        <c:axId val="485955848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Speed</a:t>
                </a:r>
                <a:r>
                  <a:rPr lang="en-US" baseline="0"/>
                  <a:t> (mph)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46315700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46222222222222"/>
          <c:y val="0.487984106153398"/>
          <c:w val="0.195444444444448"/>
          <c:h val="0.167434383202103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</c:sp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>
        <c:manualLayout>
          <c:layoutTarget val="inner"/>
          <c:xMode val="edge"/>
          <c:yMode val="edge"/>
          <c:x val="0.130435039370079"/>
          <c:y val="0.064166666666667"/>
          <c:w val="0.809738626421705"/>
          <c:h val="0.705524934383205"/>
        </c:manualLayout>
      </c:layout>
      <c:scatterChart>
        <c:scatterStyle val="smoothMarker"/>
        <c:ser>
          <c:idx val="1"/>
          <c:order val="0"/>
          <c:tx>
            <c:v>Corrected</c:v>
          </c:tx>
          <c:spPr>
            <a:ln w="25400"/>
          </c:spPr>
          <c:marker>
            <c:symbol val="square"/>
            <c:size val="5"/>
          </c:marker>
          <c:yVal>
            <c:numRef>
              <c:f>'Example of Spline'!$B$95:$B$162</c:f>
              <c:numCache>
                <c:formatCode>General</c:formatCode>
                <c:ptCount val="68"/>
                <c:pt idx="0">
                  <c:v>49.0</c:v>
                </c:pt>
                <c:pt idx="1">
                  <c:v>49.0</c:v>
                </c:pt>
                <c:pt idx="2">
                  <c:v>48.0</c:v>
                </c:pt>
                <c:pt idx="3">
                  <c:v>48.0</c:v>
                </c:pt>
                <c:pt idx="4">
                  <c:v>49.0</c:v>
                </c:pt>
                <c:pt idx="5">
                  <c:v>49.0</c:v>
                </c:pt>
                <c:pt idx="6">
                  <c:v>49.0</c:v>
                </c:pt>
                <c:pt idx="7">
                  <c:v>49.0</c:v>
                </c:pt>
                <c:pt idx="8">
                  <c:v>49.0</c:v>
                </c:pt>
                <c:pt idx="9">
                  <c:v>49.0</c:v>
                </c:pt>
                <c:pt idx="10">
                  <c:v>50.0</c:v>
                </c:pt>
                <c:pt idx="11">
                  <c:v>50.0</c:v>
                </c:pt>
                <c:pt idx="12">
                  <c:v>50.0</c:v>
                </c:pt>
                <c:pt idx="13">
                  <c:v>50.0</c:v>
                </c:pt>
                <c:pt idx="14">
                  <c:v>50.0</c:v>
                </c:pt>
                <c:pt idx="15">
                  <c:v>50.0</c:v>
                </c:pt>
                <c:pt idx="16">
                  <c:v>50.0</c:v>
                </c:pt>
                <c:pt idx="17">
                  <c:v>50.0</c:v>
                </c:pt>
                <c:pt idx="18">
                  <c:v>50.0</c:v>
                </c:pt>
                <c:pt idx="19">
                  <c:v>50.0</c:v>
                </c:pt>
                <c:pt idx="20">
                  <c:v>49.0</c:v>
                </c:pt>
                <c:pt idx="21">
                  <c:v>49.0</c:v>
                </c:pt>
                <c:pt idx="22">
                  <c:v>48.0</c:v>
                </c:pt>
                <c:pt idx="23">
                  <c:v>47.0</c:v>
                </c:pt>
                <c:pt idx="24">
                  <c:v>46.0</c:v>
                </c:pt>
                <c:pt idx="25">
                  <c:v>46.0</c:v>
                </c:pt>
                <c:pt idx="26">
                  <c:v>45.0</c:v>
                </c:pt>
                <c:pt idx="27">
                  <c:v>45.0</c:v>
                </c:pt>
                <c:pt idx="28">
                  <c:v>46.0</c:v>
                </c:pt>
                <c:pt idx="29">
                  <c:v>47.0</c:v>
                </c:pt>
                <c:pt idx="30">
                  <c:v>48.0</c:v>
                </c:pt>
                <c:pt idx="31">
                  <c:v>47.0</c:v>
                </c:pt>
                <c:pt idx="32">
                  <c:v>47.0</c:v>
                </c:pt>
                <c:pt idx="33">
                  <c:v>48.0</c:v>
                </c:pt>
                <c:pt idx="34">
                  <c:v>47.0</c:v>
                </c:pt>
                <c:pt idx="35">
                  <c:v>46.0</c:v>
                </c:pt>
                <c:pt idx="36">
                  <c:v>45.0</c:v>
                </c:pt>
                <c:pt idx="37">
                  <c:v>44.0</c:v>
                </c:pt>
                <c:pt idx="38">
                  <c:v>43.0</c:v>
                </c:pt>
                <c:pt idx="39">
                  <c:v>42.0</c:v>
                </c:pt>
                <c:pt idx="40">
                  <c:v>42.0</c:v>
                </c:pt>
                <c:pt idx="41">
                  <c:v>40.0</c:v>
                </c:pt>
                <c:pt idx="42">
                  <c:v>41.0</c:v>
                </c:pt>
                <c:pt idx="43">
                  <c:v>42.0</c:v>
                </c:pt>
                <c:pt idx="44">
                  <c:v>43.0</c:v>
                </c:pt>
                <c:pt idx="45">
                  <c:v>43.0</c:v>
                </c:pt>
                <c:pt idx="46">
                  <c:v>42.0</c:v>
                </c:pt>
                <c:pt idx="47">
                  <c:v>41.0</c:v>
                </c:pt>
                <c:pt idx="48">
                  <c:v>42.0</c:v>
                </c:pt>
                <c:pt idx="49">
                  <c:v>43.0</c:v>
                </c:pt>
                <c:pt idx="50">
                  <c:v>43.0</c:v>
                </c:pt>
                <c:pt idx="51">
                  <c:v>44.0</c:v>
                </c:pt>
                <c:pt idx="52">
                  <c:v>44.0</c:v>
                </c:pt>
                <c:pt idx="53">
                  <c:v>45.0</c:v>
                </c:pt>
                <c:pt idx="54">
                  <c:v>46.0</c:v>
                </c:pt>
                <c:pt idx="55">
                  <c:v>46.0</c:v>
                </c:pt>
                <c:pt idx="56">
                  <c:v>47.0</c:v>
                </c:pt>
                <c:pt idx="57">
                  <c:v>48.0</c:v>
                </c:pt>
                <c:pt idx="58">
                  <c:v>47.0</c:v>
                </c:pt>
                <c:pt idx="59">
                  <c:v>47.0</c:v>
                </c:pt>
                <c:pt idx="60">
                  <c:v>48.0</c:v>
                </c:pt>
                <c:pt idx="61">
                  <c:v>48.0</c:v>
                </c:pt>
                <c:pt idx="62">
                  <c:v>47.0</c:v>
                </c:pt>
                <c:pt idx="63">
                  <c:v>47.0</c:v>
                </c:pt>
                <c:pt idx="64">
                  <c:v>46.0</c:v>
                </c:pt>
                <c:pt idx="65">
                  <c:v>45.0</c:v>
                </c:pt>
                <c:pt idx="66">
                  <c:v>44.0</c:v>
                </c:pt>
                <c:pt idx="67">
                  <c:v>44.0</c:v>
                </c:pt>
              </c:numCache>
            </c:numRef>
          </c:yVal>
          <c:smooth val="1"/>
        </c:ser>
        <c:ser>
          <c:idx val="0"/>
          <c:order val="1"/>
          <c:tx>
            <c:v>Observed</c:v>
          </c:tx>
          <c:spPr>
            <a:ln w="25400"/>
          </c:spPr>
          <c:marker>
            <c:symbol val="diamond"/>
            <c:size val="5"/>
          </c:marker>
          <c:yVal>
            <c:numRef>
              <c:f>'Example of Spline'!$A$95:$A$162</c:f>
              <c:numCache>
                <c:formatCode>General</c:formatCode>
                <c:ptCount val="68"/>
                <c:pt idx="0">
                  <c:v>49.0</c:v>
                </c:pt>
                <c:pt idx="1">
                  <c:v>49.0</c:v>
                </c:pt>
                <c:pt idx="2">
                  <c:v>48.0</c:v>
                </c:pt>
                <c:pt idx="3">
                  <c:v>48.0</c:v>
                </c:pt>
                <c:pt idx="4">
                  <c:v>49.0</c:v>
                </c:pt>
                <c:pt idx="5">
                  <c:v>49.0</c:v>
                </c:pt>
                <c:pt idx="6">
                  <c:v>49.0</c:v>
                </c:pt>
                <c:pt idx="7">
                  <c:v>49.0</c:v>
                </c:pt>
                <c:pt idx="8">
                  <c:v>49.0</c:v>
                </c:pt>
                <c:pt idx="9">
                  <c:v>49.0</c:v>
                </c:pt>
                <c:pt idx="10">
                  <c:v>50.0</c:v>
                </c:pt>
                <c:pt idx="11">
                  <c:v>0.0</c:v>
                </c:pt>
                <c:pt idx="12">
                  <c:v>0.0</c:v>
                </c:pt>
                <c:pt idx="13">
                  <c:v>50.0</c:v>
                </c:pt>
                <c:pt idx="14">
                  <c:v>50.0</c:v>
                </c:pt>
                <c:pt idx="15">
                  <c:v>50.0</c:v>
                </c:pt>
                <c:pt idx="16">
                  <c:v>50.0</c:v>
                </c:pt>
                <c:pt idx="17">
                  <c:v>50.0</c:v>
                </c:pt>
                <c:pt idx="18">
                  <c:v>50.0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  <c:pt idx="25">
                  <c:v>0.0</c:v>
                </c:pt>
                <c:pt idx="26">
                  <c:v>0.0</c:v>
                </c:pt>
                <c:pt idx="27">
                  <c:v>0.0</c:v>
                </c:pt>
                <c:pt idx="28">
                  <c:v>0.0</c:v>
                </c:pt>
                <c:pt idx="29">
                  <c:v>47.0</c:v>
                </c:pt>
                <c:pt idx="30">
                  <c:v>48.0</c:v>
                </c:pt>
                <c:pt idx="31">
                  <c:v>47.0</c:v>
                </c:pt>
                <c:pt idx="32">
                  <c:v>47.0</c:v>
                </c:pt>
                <c:pt idx="33">
                  <c:v>48.0</c:v>
                </c:pt>
                <c:pt idx="34">
                  <c:v>0.0</c:v>
                </c:pt>
                <c:pt idx="35">
                  <c:v>46.0</c:v>
                </c:pt>
                <c:pt idx="36">
                  <c:v>45.0</c:v>
                </c:pt>
                <c:pt idx="37">
                  <c:v>44.0</c:v>
                </c:pt>
                <c:pt idx="38">
                  <c:v>43.0</c:v>
                </c:pt>
                <c:pt idx="39">
                  <c:v>42.0</c:v>
                </c:pt>
                <c:pt idx="40">
                  <c:v>42.0</c:v>
                </c:pt>
                <c:pt idx="41">
                  <c:v>40.0</c:v>
                </c:pt>
                <c:pt idx="42">
                  <c:v>41.0</c:v>
                </c:pt>
                <c:pt idx="43">
                  <c:v>0.0</c:v>
                </c:pt>
                <c:pt idx="44">
                  <c:v>0.0</c:v>
                </c:pt>
                <c:pt idx="45">
                  <c:v>0.0</c:v>
                </c:pt>
                <c:pt idx="46">
                  <c:v>42.0</c:v>
                </c:pt>
                <c:pt idx="47">
                  <c:v>41.0</c:v>
                </c:pt>
                <c:pt idx="48">
                  <c:v>42.0</c:v>
                </c:pt>
                <c:pt idx="49">
                  <c:v>43.0</c:v>
                </c:pt>
                <c:pt idx="50">
                  <c:v>0.0</c:v>
                </c:pt>
                <c:pt idx="51">
                  <c:v>0.0</c:v>
                </c:pt>
                <c:pt idx="52">
                  <c:v>44.0</c:v>
                </c:pt>
                <c:pt idx="53">
                  <c:v>45.0</c:v>
                </c:pt>
                <c:pt idx="54">
                  <c:v>46.0</c:v>
                </c:pt>
                <c:pt idx="55">
                  <c:v>46.0</c:v>
                </c:pt>
                <c:pt idx="56">
                  <c:v>47.0</c:v>
                </c:pt>
                <c:pt idx="57">
                  <c:v>48.0</c:v>
                </c:pt>
                <c:pt idx="58">
                  <c:v>47.0</c:v>
                </c:pt>
                <c:pt idx="59">
                  <c:v>47.0</c:v>
                </c:pt>
                <c:pt idx="60">
                  <c:v>48.0</c:v>
                </c:pt>
                <c:pt idx="61">
                  <c:v>48.0</c:v>
                </c:pt>
                <c:pt idx="62">
                  <c:v>47.0</c:v>
                </c:pt>
                <c:pt idx="63">
                  <c:v>47.0</c:v>
                </c:pt>
                <c:pt idx="64">
                  <c:v>46.0</c:v>
                </c:pt>
                <c:pt idx="65">
                  <c:v>45.0</c:v>
                </c:pt>
                <c:pt idx="66">
                  <c:v>44.0</c:v>
                </c:pt>
                <c:pt idx="67">
                  <c:v>44.0</c:v>
                </c:pt>
              </c:numCache>
            </c:numRef>
          </c:yVal>
          <c:smooth val="1"/>
        </c:ser>
        <c:axId val="576848360"/>
        <c:axId val="486808616"/>
      </c:scatterChart>
      <c:valAx>
        <c:axId val="5768483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Segment</a:t>
                </a:r>
                <a:r>
                  <a:rPr lang="en-US" baseline="0"/>
                  <a:t> Time (sec)</a:t>
                </a:r>
                <a:endParaRPr lang="en-US"/>
              </a:p>
            </c:rich>
          </c:tx>
          <c:layout/>
        </c:title>
        <c:majorTickMark val="none"/>
        <c:tickLblPos val="nextTo"/>
        <c:crossAx val="486808616"/>
        <c:crosses val="autoZero"/>
        <c:crossBetween val="midCat"/>
      </c:valAx>
      <c:valAx>
        <c:axId val="486808616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Speed</a:t>
                </a:r>
                <a:r>
                  <a:rPr lang="en-US" baseline="0"/>
                  <a:t> (mph)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57684836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46222222222222"/>
          <c:y val="0.487984106153398"/>
          <c:w val="0.195444444444448"/>
          <c:h val="0.167434383202103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</c:sp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>
        <c:manualLayout>
          <c:layoutTarget val="inner"/>
          <c:xMode val="edge"/>
          <c:yMode val="edge"/>
          <c:x val="0.116012012921462"/>
          <c:y val="0.064166666666667"/>
          <c:w val="0.824161745406824"/>
          <c:h val="0.736080489938758"/>
        </c:manualLayout>
      </c:layout>
      <c:scatterChart>
        <c:scatterStyle val="smoothMarker"/>
        <c:ser>
          <c:idx val="1"/>
          <c:order val="0"/>
          <c:tx>
            <c:v>Corrected</c:v>
          </c:tx>
          <c:spPr>
            <a:ln w="25400"/>
          </c:spPr>
          <c:marker>
            <c:symbol val="square"/>
            <c:size val="5"/>
          </c:marker>
          <c:yVal>
            <c:numRef>
              <c:f>'Example of Spline'!$B$95:$B$162</c:f>
              <c:numCache>
                <c:formatCode>General</c:formatCode>
                <c:ptCount val="68"/>
                <c:pt idx="0">
                  <c:v>49.0</c:v>
                </c:pt>
                <c:pt idx="1">
                  <c:v>49.0</c:v>
                </c:pt>
                <c:pt idx="2">
                  <c:v>48.0</c:v>
                </c:pt>
                <c:pt idx="3">
                  <c:v>48.0</c:v>
                </c:pt>
                <c:pt idx="4">
                  <c:v>49.0</c:v>
                </c:pt>
                <c:pt idx="5">
                  <c:v>49.0</c:v>
                </c:pt>
                <c:pt idx="6">
                  <c:v>49.0</c:v>
                </c:pt>
                <c:pt idx="7">
                  <c:v>49.0</c:v>
                </c:pt>
                <c:pt idx="8">
                  <c:v>49.0</c:v>
                </c:pt>
                <c:pt idx="9">
                  <c:v>49.0</c:v>
                </c:pt>
                <c:pt idx="10">
                  <c:v>50.0</c:v>
                </c:pt>
                <c:pt idx="11">
                  <c:v>50.0</c:v>
                </c:pt>
                <c:pt idx="12">
                  <c:v>50.0</c:v>
                </c:pt>
                <c:pt idx="13">
                  <c:v>50.0</c:v>
                </c:pt>
                <c:pt idx="14">
                  <c:v>50.0</c:v>
                </c:pt>
                <c:pt idx="15">
                  <c:v>50.0</c:v>
                </c:pt>
                <c:pt idx="16">
                  <c:v>50.0</c:v>
                </c:pt>
                <c:pt idx="17">
                  <c:v>50.0</c:v>
                </c:pt>
                <c:pt idx="18">
                  <c:v>50.0</c:v>
                </c:pt>
                <c:pt idx="19">
                  <c:v>50.0</c:v>
                </c:pt>
                <c:pt idx="20">
                  <c:v>49.0</c:v>
                </c:pt>
                <c:pt idx="21">
                  <c:v>49.0</c:v>
                </c:pt>
                <c:pt idx="22">
                  <c:v>48.0</c:v>
                </c:pt>
                <c:pt idx="23">
                  <c:v>47.0</c:v>
                </c:pt>
                <c:pt idx="24">
                  <c:v>46.0</c:v>
                </c:pt>
                <c:pt idx="25">
                  <c:v>46.0</c:v>
                </c:pt>
                <c:pt idx="26">
                  <c:v>45.0</c:v>
                </c:pt>
                <c:pt idx="27">
                  <c:v>45.0</c:v>
                </c:pt>
                <c:pt idx="28">
                  <c:v>46.0</c:v>
                </c:pt>
                <c:pt idx="29">
                  <c:v>47.0</c:v>
                </c:pt>
                <c:pt idx="30">
                  <c:v>48.0</c:v>
                </c:pt>
                <c:pt idx="31">
                  <c:v>47.0</c:v>
                </c:pt>
                <c:pt idx="32">
                  <c:v>47.0</c:v>
                </c:pt>
                <c:pt idx="33">
                  <c:v>48.0</c:v>
                </c:pt>
                <c:pt idx="34">
                  <c:v>47.0</c:v>
                </c:pt>
                <c:pt idx="35">
                  <c:v>46.0</c:v>
                </c:pt>
                <c:pt idx="36">
                  <c:v>45.0</c:v>
                </c:pt>
                <c:pt idx="37">
                  <c:v>44.0</c:v>
                </c:pt>
                <c:pt idx="38">
                  <c:v>43.0</c:v>
                </c:pt>
                <c:pt idx="39">
                  <c:v>42.0</c:v>
                </c:pt>
                <c:pt idx="40">
                  <c:v>42.0</c:v>
                </c:pt>
                <c:pt idx="41">
                  <c:v>40.0</c:v>
                </c:pt>
                <c:pt idx="42">
                  <c:v>41.0</c:v>
                </c:pt>
                <c:pt idx="43">
                  <c:v>42.0</c:v>
                </c:pt>
                <c:pt idx="44">
                  <c:v>43.0</c:v>
                </c:pt>
                <c:pt idx="45">
                  <c:v>43.0</c:v>
                </c:pt>
                <c:pt idx="46">
                  <c:v>42.0</c:v>
                </c:pt>
                <c:pt idx="47">
                  <c:v>41.0</c:v>
                </c:pt>
                <c:pt idx="48">
                  <c:v>42.0</c:v>
                </c:pt>
                <c:pt idx="49">
                  <c:v>43.0</c:v>
                </c:pt>
                <c:pt idx="50">
                  <c:v>43.0</c:v>
                </c:pt>
                <c:pt idx="51">
                  <c:v>44.0</c:v>
                </c:pt>
                <c:pt idx="52">
                  <c:v>44.0</c:v>
                </c:pt>
                <c:pt idx="53">
                  <c:v>45.0</c:v>
                </c:pt>
                <c:pt idx="54">
                  <c:v>46.0</c:v>
                </c:pt>
                <c:pt idx="55">
                  <c:v>46.0</c:v>
                </c:pt>
                <c:pt idx="56">
                  <c:v>47.0</c:v>
                </c:pt>
                <c:pt idx="57">
                  <c:v>48.0</c:v>
                </c:pt>
                <c:pt idx="58">
                  <c:v>47.0</c:v>
                </c:pt>
                <c:pt idx="59">
                  <c:v>47.0</c:v>
                </c:pt>
                <c:pt idx="60">
                  <c:v>48.0</c:v>
                </c:pt>
                <c:pt idx="61">
                  <c:v>48.0</c:v>
                </c:pt>
                <c:pt idx="62">
                  <c:v>47.0</c:v>
                </c:pt>
                <c:pt idx="63">
                  <c:v>47.0</c:v>
                </c:pt>
                <c:pt idx="64">
                  <c:v>46.0</c:v>
                </c:pt>
                <c:pt idx="65">
                  <c:v>45.0</c:v>
                </c:pt>
                <c:pt idx="66">
                  <c:v>44.0</c:v>
                </c:pt>
                <c:pt idx="67">
                  <c:v>44.0</c:v>
                </c:pt>
              </c:numCache>
            </c:numRef>
          </c:yVal>
          <c:smooth val="1"/>
        </c:ser>
        <c:ser>
          <c:idx val="0"/>
          <c:order val="1"/>
          <c:tx>
            <c:v>Observed</c:v>
          </c:tx>
          <c:spPr>
            <a:ln w="25400"/>
          </c:spPr>
          <c:marker>
            <c:symbol val="diamond"/>
            <c:size val="5"/>
          </c:marker>
          <c:yVal>
            <c:numRef>
              <c:f>'Example of Spline'!$A$95:$A$162</c:f>
              <c:numCache>
                <c:formatCode>General</c:formatCode>
                <c:ptCount val="68"/>
                <c:pt idx="0">
                  <c:v>49.0</c:v>
                </c:pt>
                <c:pt idx="1">
                  <c:v>49.0</c:v>
                </c:pt>
                <c:pt idx="2">
                  <c:v>48.0</c:v>
                </c:pt>
                <c:pt idx="3">
                  <c:v>48.0</c:v>
                </c:pt>
                <c:pt idx="4">
                  <c:v>49.0</c:v>
                </c:pt>
                <c:pt idx="5">
                  <c:v>49.0</c:v>
                </c:pt>
                <c:pt idx="6">
                  <c:v>49.0</c:v>
                </c:pt>
                <c:pt idx="7">
                  <c:v>49.0</c:v>
                </c:pt>
                <c:pt idx="8">
                  <c:v>49.0</c:v>
                </c:pt>
                <c:pt idx="9">
                  <c:v>49.0</c:v>
                </c:pt>
                <c:pt idx="10">
                  <c:v>50.0</c:v>
                </c:pt>
                <c:pt idx="11">
                  <c:v>0.0</c:v>
                </c:pt>
                <c:pt idx="12">
                  <c:v>0.0</c:v>
                </c:pt>
                <c:pt idx="13">
                  <c:v>50.0</c:v>
                </c:pt>
                <c:pt idx="14">
                  <c:v>50.0</c:v>
                </c:pt>
                <c:pt idx="15">
                  <c:v>50.0</c:v>
                </c:pt>
                <c:pt idx="16">
                  <c:v>50.0</c:v>
                </c:pt>
                <c:pt idx="17">
                  <c:v>50.0</c:v>
                </c:pt>
                <c:pt idx="18">
                  <c:v>50.0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  <c:pt idx="25">
                  <c:v>0.0</c:v>
                </c:pt>
                <c:pt idx="26">
                  <c:v>0.0</c:v>
                </c:pt>
                <c:pt idx="27">
                  <c:v>0.0</c:v>
                </c:pt>
                <c:pt idx="28">
                  <c:v>0.0</c:v>
                </c:pt>
                <c:pt idx="29">
                  <c:v>47.0</c:v>
                </c:pt>
                <c:pt idx="30">
                  <c:v>48.0</c:v>
                </c:pt>
                <c:pt idx="31">
                  <c:v>47.0</c:v>
                </c:pt>
                <c:pt idx="32">
                  <c:v>47.0</c:v>
                </c:pt>
                <c:pt idx="33">
                  <c:v>48.0</c:v>
                </c:pt>
                <c:pt idx="34">
                  <c:v>0.0</c:v>
                </c:pt>
                <c:pt idx="35">
                  <c:v>46.0</c:v>
                </c:pt>
                <c:pt idx="36">
                  <c:v>45.0</c:v>
                </c:pt>
                <c:pt idx="37">
                  <c:v>44.0</c:v>
                </c:pt>
                <c:pt idx="38">
                  <c:v>43.0</c:v>
                </c:pt>
                <c:pt idx="39">
                  <c:v>42.0</c:v>
                </c:pt>
                <c:pt idx="40">
                  <c:v>42.0</c:v>
                </c:pt>
                <c:pt idx="41">
                  <c:v>40.0</c:v>
                </c:pt>
                <c:pt idx="42">
                  <c:v>41.0</c:v>
                </c:pt>
                <c:pt idx="43">
                  <c:v>0.0</c:v>
                </c:pt>
                <c:pt idx="44">
                  <c:v>0.0</c:v>
                </c:pt>
                <c:pt idx="45">
                  <c:v>0.0</c:v>
                </c:pt>
                <c:pt idx="46">
                  <c:v>42.0</c:v>
                </c:pt>
                <c:pt idx="47">
                  <c:v>41.0</c:v>
                </c:pt>
                <c:pt idx="48">
                  <c:v>42.0</c:v>
                </c:pt>
                <c:pt idx="49">
                  <c:v>43.0</c:v>
                </c:pt>
                <c:pt idx="50">
                  <c:v>0.0</c:v>
                </c:pt>
                <c:pt idx="51">
                  <c:v>0.0</c:v>
                </c:pt>
                <c:pt idx="52">
                  <c:v>44.0</c:v>
                </c:pt>
                <c:pt idx="53">
                  <c:v>45.0</c:v>
                </c:pt>
                <c:pt idx="54">
                  <c:v>46.0</c:v>
                </c:pt>
                <c:pt idx="55">
                  <c:v>46.0</c:v>
                </c:pt>
                <c:pt idx="56">
                  <c:v>47.0</c:v>
                </c:pt>
                <c:pt idx="57">
                  <c:v>48.0</c:v>
                </c:pt>
                <c:pt idx="58">
                  <c:v>47.0</c:v>
                </c:pt>
                <c:pt idx="59">
                  <c:v>47.0</c:v>
                </c:pt>
                <c:pt idx="60">
                  <c:v>48.0</c:v>
                </c:pt>
                <c:pt idx="61">
                  <c:v>48.0</c:v>
                </c:pt>
                <c:pt idx="62">
                  <c:v>47.0</c:v>
                </c:pt>
                <c:pt idx="63">
                  <c:v>47.0</c:v>
                </c:pt>
                <c:pt idx="64">
                  <c:v>46.0</c:v>
                </c:pt>
                <c:pt idx="65">
                  <c:v>45.0</c:v>
                </c:pt>
                <c:pt idx="66">
                  <c:v>44.0</c:v>
                </c:pt>
                <c:pt idx="67">
                  <c:v>44.0</c:v>
                </c:pt>
              </c:numCache>
            </c:numRef>
          </c:yVal>
          <c:smooth val="1"/>
        </c:ser>
        <c:axId val="577669048"/>
        <c:axId val="589057832"/>
      </c:scatterChart>
      <c:valAx>
        <c:axId val="5776690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Segment</a:t>
                </a:r>
                <a:r>
                  <a:rPr lang="en-US" sz="1800" baseline="0"/>
                  <a:t> Time (sec)</a:t>
                </a:r>
                <a:endParaRPr lang="en-US" sz="1800"/>
              </a:p>
            </c:rich>
          </c:tx>
          <c:layout/>
        </c:title>
        <c:maj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89057832"/>
        <c:crosses val="autoZero"/>
        <c:crossBetween val="midCat"/>
      </c:valAx>
      <c:valAx>
        <c:axId val="589057832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Speed</a:t>
                </a:r>
                <a:r>
                  <a:rPr lang="en-US" sz="1800" baseline="0"/>
                  <a:t> (mph)</a:t>
                </a:r>
                <a:endParaRPr lang="en-US" sz="1800"/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77669048"/>
        <c:crosses val="autoZero"/>
        <c:crossBetween val="midCat"/>
      </c:valAx>
    </c:plotArea>
    <c:legend>
      <c:legendPos val="r"/>
      <c:legendEntry>
        <c:idx val="0"/>
        <c:txPr>
          <a:bodyPr/>
          <a:lstStyle/>
          <a:p>
            <a:pPr>
              <a:defRPr sz="18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/>
            </a:pPr>
            <a:endParaRPr lang="en-US"/>
          </a:p>
        </c:txPr>
      </c:legendEntry>
      <c:layout>
        <c:manualLayout>
          <c:xMode val="edge"/>
          <c:yMode val="edge"/>
          <c:x val="0.746222222222222"/>
          <c:y val="0.487984106153398"/>
          <c:w val="0.195444444444448"/>
          <c:h val="0.167434383202103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</c:spPr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324" cy="461010"/>
          </a:xfrm>
          <a:prstGeom prst="rect">
            <a:avLst/>
          </a:prstGeom>
        </p:spPr>
        <p:txBody>
          <a:bodyPr vert="horz" lIns="92370" tIns="46184" rIns="92370" bIns="461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4969" y="0"/>
            <a:ext cx="3010324" cy="461010"/>
          </a:xfrm>
          <a:prstGeom prst="rect">
            <a:avLst/>
          </a:prstGeom>
        </p:spPr>
        <p:txBody>
          <a:bodyPr vert="horz" lIns="92370" tIns="46184" rIns="92370" bIns="46184" rtlCol="0"/>
          <a:lstStyle>
            <a:lvl1pPr algn="r">
              <a:defRPr sz="1200"/>
            </a:lvl1pPr>
          </a:lstStyle>
          <a:p>
            <a:fld id="{6DD1AF7B-205B-4949-B530-BAB725291271}" type="datetimeFigureOut">
              <a:rPr lang="en-US" smtClean="0"/>
              <a:pPr/>
              <a:t>5/1/11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3010324" cy="461010"/>
          </a:xfrm>
          <a:prstGeom prst="rect">
            <a:avLst/>
          </a:prstGeom>
        </p:spPr>
        <p:txBody>
          <a:bodyPr vert="horz" lIns="92370" tIns="46184" rIns="92370" bIns="461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4969" y="8757590"/>
            <a:ext cx="3010324" cy="461010"/>
          </a:xfrm>
          <a:prstGeom prst="rect">
            <a:avLst/>
          </a:prstGeom>
        </p:spPr>
        <p:txBody>
          <a:bodyPr vert="horz" lIns="92370" tIns="46184" rIns="92370" bIns="46184" rtlCol="0" anchor="b"/>
          <a:lstStyle>
            <a:lvl1pPr algn="r">
              <a:defRPr sz="1200"/>
            </a:lvl1pPr>
          </a:lstStyle>
          <a:p>
            <a:fld id="{A1A6A5FA-02DA-458B-976F-1308384E8F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61226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324" cy="461010"/>
          </a:xfrm>
          <a:prstGeom prst="rect">
            <a:avLst/>
          </a:prstGeom>
        </p:spPr>
        <p:txBody>
          <a:bodyPr vert="horz" lIns="92370" tIns="46184" rIns="92370" bIns="461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4969" y="0"/>
            <a:ext cx="3010324" cy="461010"/>
          </a:xfrm>
          <a:prstGeom prst="rect">
            <a:avLst/>
          </a:prstGeom>
        </p:spPr>
        <p:txBody>
          <a:bodyPr vert="horz" lIns="92370" tIns="46184" rIns="92370" bIns="46184" rtlCol="0"/>
          <a:lstStyle>
            <a:lvl1pPr algn="r">
              <a:defRPr sz="1200"/>
            </a:lvl1pPr>
          </a:lstStyle>
          <a:p>
            <a:fld id="{48A16A90-0C31-456A-973E-2BEC4B145C3B}" type="datetimeFigureOut">
              <a:rPr lang="en-US" smtClean="0"/>
              <a:pPr/>
              <a:t>5/1/11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70" tIns="46184" rIns="92370" bIns="461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690" y="4379596"/>
            <a:ext cx="5557520" cy="4149090"/>
          </a:xfrm>
          <a:prstGeom prst="rect">
            <a:avLst/>
          </a:prstGeom>
        </p:spPr>
        <p:txBody>
          <a:bodyPr vert="horz" lIns="92370" tIns="46184" rIns="92370" bIns="461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10324" cy="461010"/>
          </a:xfrm>
          <a:prstGeom prst="rect">
            <a:avLst/>
          </a:prstGeom>
        </p:spPr>
        <p:txBody>
          <a:bodyPr vert="horz" lIns="92370" tIns="46184" rIns="92370" bIns="461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4969" y="8757590"/>
            <a:ext cx="3010324" cy="461010"/>
          </a:xfrm>
          <a:prstGeom prst="rect">
            <a:avLst/>
          </a:prstGeom>
        </p:spPr>
        <p:txBody>
          <a:bodyPr vert="horz" lIns="92370" tIns="46184" rIns="92370" bIns="46184" rtlCol="0" anchor="b"/>
          <a:lstStyle>
            <a:lvl1pPr algn="r">
              <a:defRPr sz="1200"/>
            </a:lvl1pPr>
          </a:lstStyle>
          <a:p>
            <a:fld id="{F2E84594-9912-4D06-8E84-74B2C763801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22015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79A815-C045-4AE6-B091-88525772A7F5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4850"/>
            <a:ext cx="4586287" cy="344011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822" y="4380192"/>
            <a:ext cx="5107258" cy="41383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79A815-C045-4AE6-B091-88525772A7F5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4850"/>
            <a:ext cx="4586287" cy="344011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822" y="4380192"/>
            <a:ext cx="5107258" cy="41383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79A815-C045-4AE6-B091-88525772A7F5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4850"/>
            <a:ext cx="4586287" cy="344011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822" y="4380192"/>
            <a:ext cx="5107258" cy="41383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79A815-C045-4AE6-B091-88525772A7F5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4850"/>
            <a:ext cx="4586287" cy="344011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822" y="4380192"/>
            <a:ext cx="5107258" cy="41383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79A815-C045-4AE6-B091-88525772A7F5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4850"/>
            <a:ext cx="4586287" cy="344011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822" y="4380192"/>
            <a:ext cx="5107258" cy="41383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79A815-C045-4AE6-B091-88525772A7F5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4850"/>
            <a:ext cx="4586287" cy="344011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822" y="4380192"/>
            <a:ext cx="5107258" cy="41383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79A815-C045-4AE6-B091-88525772A7F5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4850"/>
            <a:ext cx="4586287" cy="344011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822" y="4380192"/>
            <a:ext cx="5107258" cy="41383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79A815-C045-4AE6-B091-88525772A7F5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4850"/>
            <a:ext cx="4586287" cy="344011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822" y="4380192"/>
            <a:ext cx="5107258" cy="41383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79A815-C045-4AE6-B091-88525772A7F5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4850"/>
            <a:ext cx="4586287" cy="344011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822" y="4380192"/>
            <a:ext cx="5107258" cy="41383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79A815-C045-4AE6-B091-88525772A7F5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4850"/>
            <a:ext cx="4586287" cy="344011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822" y="4380192"/>
            <a:ext cx="5107258" cy="41383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79A815-C045-4AE6-B091-88525772A7F5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4850"/>
            <a:ext cx="4586287" cy="344011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822" y="4380192"/>
            <a:ext cx="5107258" cy="41383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79A815-C045-4AE6-B091-88525772A7F5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4850"/>
            <a:ext cx="4586287" cy="344011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822" y="4380192"/>
            <a:ext cx="5107258" cy="41383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79A815-C045-4AE6-B091-88525772A7F5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4850"/>
            <a:ext cx="4586287" cy="344011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822" y="4380192"/>
            <a:ext cx="5107258" cy="41383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79A815-C045-4AE6-B091-88525772A7F5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4850"/>
            <a:ext cx="4586287" cy="344011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822" y="4380192"/>
            <a:ext cx="5107258" cy="41383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848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EAA7D-0242-44D4-96D7-F4D9B9A0A75E}" type="datetimeFigureOut">
              <a:rPr lang="en-US" smtClean="0"/>
              <a:pPr/>
              <a:t>5/1/11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217920"/>
            <a:ext cx="9144000" cy="640080"/>
          </a:xfrm>
          <a:prstGeom prst="rect">
            <a:avLst/>
          </a:prstGeom>
          <a:solidFill>
            <a:srgbClr val="1944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13"/>
          <p:cNvGrpSpPr/>
          <p:nvPr/>
        </p:nvGrpSpPr>
        <p:grpSpPr>
          <a:xfrm>
            <a:off x="70018" y="270113"/>
            <a:ext cx="609600" cy="1140619"/>
            <a:chOff x="152400" y="270113"/>
            <a:chExt cx="609600" cy="1140619"/>
          </a:xfrm>
        </p:grpSpPr>
        <p:sp>
          <p:nvSpPr>
            <p:cNvPr id="9" name="Rectangle 8"/>
            <p:cNvSpPr/>
            <p:nvPr userDrawn="1"/>
          </p:nvSpPr>
          <p:spPr>
            <a:xfrm>
              <a:off x="152400" y="270113"/>
              <a:ext cx="609600" cy="228600"/>
            </a:xfrm>
            <a:prstGeom prst="rect">
              <a:avLst/>
            </a:prstGeom>
            <a:solidFill>
              <a:srgbClr val="DDA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152400" y="499594"/>
              <a:ext cx="609600" cy="228600"/>
            </a:xfrm>
            <a:prstGeom prst="rect">
              <a:avLst/>
            </a:prstGeom>
            <a:solidFill>
              <a:srgbClr val="194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" y="727313"/>
              <a:ext cx="609600" cy="228600"/>
            </a:xfrm>
            <a:prstGeom prst="rect">
              <a:avLst/>
            </a:prstGeom>
            <a:solidFill>
              <a:srgbClr val="6782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" y="955921"/>
              <a:ext cx="609600" cy="228600"/>
            </a:xfrm>
            <a:prstGeom prst="rect">
              <a:avLst/>
            </a:prstGeom>
            <a:solidFill>
              <a:srgbClr val="5C00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152400" y="1182132"/>
              <a:ext cx="609600" cy="228600"/>
            </a:xfrm>
            <a:prstGeom prst="rect">
              <a:avLst/>
            </a:prstGeom>
            <a:solidFill>
              <a:srgbClr val="4B89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 descr="transMaroon.gif"/>
          <p:cNvPicPr>
            <a:picLocks noChangeAspect="1"/>
          </p:cNvPicPr>
          <p:nvPr/>
        </p:nvPicPr>
        <p:blipFill>
          <a:blip r:embed="rId13" cstate="screen"/>
          <a:stretch>
            <a:fillRect/>
          </a:stretch>
        </p:blipFill>
        <p:spPr>
          <a:xfrm>
            <a:off x="127790" y="6324600"/>
            <a:ext cx="2031013" cy="45720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67000"/>
              </a:prstClr>
            </a:outerShdw>
          </a:effectLst>
        </p:spPr>
      </p:pic>
      <p:sp>
        <p:nvSpPr>
          <p:cNvPr id="16" name="Rectangle 15"/>
          <p:cNvSpPr/>
          <p:nvPr/>
        </p:nvSpPr>
        <p:spPr>
          <a:xfrm>
            <a:off x="0" y="6217920"/>
            <a:ext cx="9144000" cy="640080"/>
          </a:xfrm>
          <a:prstGeom prst="rect">
            <a:avLst/>
          </a:prstGeom>
          <a:solidFill>
            <a:srgbClr val="1944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0018" y="270113"/>
            <a:ext cx="609600" cy="1140619"/>
            <a:chOff x="152400" y="270113"/>
            <a:chExt cx="609600" cy="1140619"/>
          </a:xfrm>
        </p:grpSpPr>
        <p:sp>
          <p:nvSpPr>
            <p:cNvPr id="18" name="Rectangle 17"/>
            <p:cNvSpPr/>
            <p:nvPr userDrawn="1"/>
          </p:nvSpPr>
          <p:spPr>
            <a:xfrm>
              <a:off x="152400" y="270113"/>
              <a:ext cx="609600" cy="228600"/>
            </a:xfrm>
            <a:prstGeom prst="rect">
              <a:avLst/>
            </a:prstGeom>
            <a:solidFill>
              <a:srgbClr val="DDA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152400" y="499594"/>
              <a:ext cx="609600" cy="228600"/>
            </a:xfrm>
            <a:prstGeom prst="rect">
              <a:avLst/>
            </a:prstGeom>
            <a:solidFill>
              <a:srgbClr val="194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152400" y="727313"/>
              <a:ext cx="609600" cy="228600"/>
            </a:xfrm>
            <a:prstGeom prst="rect">
              <a:avLst/>
            </a:prstGeom>
            <a:solidFill>
              <a:srgbClr val="6782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152400" y="955921"/>
              <a:ext cx="609600" cy="228600"/>
            </a:xfrm>
            <a:prstGeom prst="rect">
              <a:avLst/>
            </a:prstGeom>
            <a:solidFill>
              <a:srgbClr val="5C00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152400" y="1182132"/>
              <a:ext cx="609600" cy="228600"/>
            </a:xfrm>
            <a:prstGeom prst="rect">
              <a:avLst/>
            </a:prstGeom>
            <a:solidFill>
              <a:srgbClr val="4B89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5" name="Picture 24" descr="transMaroon.gif"/>
          <p:cNvPicPr>
            <a:picLocks noChangeAspect="1"/>
          </p:cNvPicPr>
          <p:nvPr/>
        </p:nvPicPr>
        <p:blipFill>
          <a:blip r:embed="rId13" cstate="screen"/>
          <a:stretch>
            <a:fillRect/>
          </a:stretch>
        </p:blipFill>
        <p:spPr>
          <a:xfrm>
            <a:off x="127790" y="6324600"/>
            <a:ext cx="2031013" cy="45720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67000"/>
              </a:prst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19447E"/>
        </a:buClr>
        <a:buSzPct val="125000"/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5C0024"/>
        </a:buClr>
        <a:buSzPct val="12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67825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5C0024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4B8992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5" Type="http://schemas.openxmlformats.org/officeDocument/2006/relationships/chart" Target="../charts/chart3.xml"/><Relationship Id="rId6" Type="http://schemas.openxmlformats.org/officeDocument/2006/relationships/chart" Target="../charts/chart4.xml"/><Relationship Id="rId7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solidFill>
            <a:srgbClr val="1944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21"/>
          <p:cNvSpPr>
            <a:spLocks noGrp="1"/>
          </p:cNvSpPr>
          <p:nvPr>
            <p:ph type="ctrTitle"/>
          </p:nvPr>
        </p:nvSpPr>
        <p:spPr>
          <a:xfrm>
            <a:off x="2209800" y="0"/>
            <a:ext cx="6553200" cy="2838451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5C0024"/>
                </a:solidFill>
              </a:rPr>
              <a:t>Assessing the Marginal Cost of Congestion for Vehicle Fleets Using Passive GPS Data</a:t>
            </a:r>
            <a:endParaRPr lang="en-US" sz="4000" b="1" dirty="0">
              <a:solidFill>
                <a:srgbClr val="5C0024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ubtitle 19"/>
          <p:cNvSpPr txBox="1">
            <a:spLocks/>
          </p:cNvSpPr>
          <p:nvPr/>
        </p:nvSpPr>
        <p:spPr>
          <a:xfrm>
            <a:off x="1752600" y="2895600"/>
            <a:ext cx="7239000" cy="9075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rgbClr val="19447E"/>
              </a:buClr>
              <a:buSzPct val="125000"/>
              <a:buFont typeface="Wingdings" pitchFamily="2" charset="2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rgbClr val="5C0024"/>
              </a:buClr>
              <a:buSzPct val="125000"/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rgbClr val="678250"/>
              </a:buClr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rgbClr val="5C0024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rgbClr val="4B899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400" i="1" dirty="0" smtClean="0">
                <a:solidFill>
                  <a:schemeClr val="tx1"/>
                </a:solidFill>
              </a:rPr>
              <a:t>Nick Wood, TTI</a:t>
            </a:r>
          </a:p>
          <a:p>
            <a:pPr>
              <a:spcBef>
                <a:spcPts val="0"/>
              </a:spcBef>
            </a:pPr>
            <a:r>
              <a:rPr lang="en-US" sz="2400" i="1" dirty="0" smtClean="0">
                <a:solidFill>
                  <a:schemeClr val="tx1"/>
                </a:solidFill>
              </a:rPr>
              <a:t>Randall </a:t>
            </a:r>
            <a:r>
              <a:rPr lang="en-US" sz="2400" i="1" dirty="0" err="1" smtClean="0">
                <a:solidFill>
                  <a:schemeClr val="tx1"/>
                </a:solidFill>
              </a:rPr>
              <a:t>Guensler</a:t>
            </a:r>
            <a:r>
              <a:rPr lang="en-US" sz="2400" i="1" dirty="0" smtClean="0">
                <a:solidFill>
                  <a:schemeClr val="tx1"/>
                </a:solidFill>
              </a:rPr>
              <a:t>, Georgia Tech</a:t>
            </a:r>
          </a:p>
        </p:txBody>
      </p:sp>
      <p:sp>
        <p:nvSpPr>
          <p:cNvPr id="16" name="Subtitle 19"/>
          <p:cNvSpPr txBox="1">
            <a:spLocks/>
          </p:cNvSpPr>
          <p:nvPr/>
        </p:nvSpPr>
        <p:spPr>
          <a:xfrm>
            <a:off x="1752600" y="4499550"/>
            <a:ext cx="7239000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rgbClr val="19447E"/>
              </a:buClr>
              <a:buSzPct val="125000"/>
              <a:buFont typeface="Wingdings" pitchFamily="2" charset="2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rgbClr val="5C0024"/>
              </a:buClr>
              <a:buSzPct val="125000"/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rgbClr val="678250"/>
              </a:buClr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rgbClr val="5C0024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rgbClr val="4B899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Presented at the 13</a:t>
            </a:r>
            <a:r>
              <a:rPr lang="en-US" sz="2800" b="1" baseline="30000" dirty="0" smtClean="0">
                <a:solidFill>
                  <a:schemeClr val="tx1"/>
                </a:solidFill>
              </a:rPr>
              <a:t>th</a:t>
            </a:r>
            <a:r>
              <a:rPr lang="en-US" sz="2800" b="1" dirty="0" smtClean="0">
                <a:solidFill>
                  <a:schemeClr val="tx1"/>
                </a:solidFill>
              </a:rPr>
              <a:t>  National TRB Transportation Applications Conference</a:t>
            </a:r>
          </a:p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May 10, 2011</a:t>
            </a:r>
          </a:p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-- Session 13A </a:t>
            </a:r>
            <a:r>
              <a:rPr lang="en-US" sz="2800" b="1" dirty="0">
                <a:solidFill>
                  <a:schemeClr val="tx1"/>
                </a:solidFill>
              </a:rPr>
              <a:t>-- </a:t>
            </a:r>
            <a:endParaRPr lang="en-US" sz="2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Results</a:t>
            </a:r>
            <a:endParaRPr lang="en-US" dirty="0" smtClean="0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F15F64-FC79-4FC2-936E-3BEEE5AF2244}" type="slidenum">
              <a:rPr lang="en-US" smtClean="0"/>
              <a:pPr/>
              <a:t>10</a:t>
            </a:fld>
            <a:endParaRPr lang="en-US" dirty="0" smtClean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838200" y="2033363"/>
          <a:ext cx="7772400" cy="3910237"/>
        </p:xfrm>
        <a:graphic>
          <a:graphicData uri="http://schemas.openxmlformats.org/drawingml/2006/table">
            <a:tbl>
              <a:tblPr/>
              <a:tblGrid>
                <a:gridCol w="2794980"/>
                <a:gridCol w="1229981"/>
                <a:gridCol w="1677938"/>
                <a:gridCol w="2069501"/>
              </a:tblGrid>
              <a:tr h="8218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+mn-lt"/>
                          <a:ea typeface="Calibri"/>
                          <a:cs typeface="Times New Roman"/>
                        </a:rPr>
                        <a:t>Fleet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+mn-lt"/>
                          <a:ea typeface="Calibri"/>
                          <a:cs typeface="Times New Roman"/>
                        </a:rPr>
                        <a:t>Extra Time Needed per Week (hr)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+mn-lt"/>
                          <a:ea typeface="Calibri"/>
                          <a:cs typeface="Times New Roman"/>
                        </a:rPr>
                        <a:t>Avg. Weekly Operation Time on All Roads (hr)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+mn-lt"/>
                          <a:ea typeface="Calibri"/>
                          <a:cs typeface="Times New Roman"/>
                        </a:rPr>
                        <a:t>Percent of Fleet Activity Time Lost to Unreliability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School Bus Transportation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0.73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18.8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3.9%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GRTA Express Transit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8.29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20.4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40.6%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Gwinnett County Express Transit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1.77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29.3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6.0%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Electric Power Distribution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0.70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25.6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2.7%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Ready-Mix Concrete Manufacturing 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0.90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14.2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6.3%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Local Transit Service Vehicles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0.29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57.5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0.5%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Exterminating and Pest Control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0.12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23.3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0.5%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Department of Transportation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1.79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18.1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9.9%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Supermarket and Grocery Stores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2.48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49.7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5.0%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General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Merchandise Store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3.61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13.8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26.2%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Fruit and Vegetable Wholesalers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3.61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29.8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12.1%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38200" y="1576163"/>
            <a:ext cx="7772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Percent of Fleet Activity Lost to Unreliability per Fleet Vehicle</a:t>
            </a:r>
            <a:endParaRPr lang="en-US" sz="2200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5278897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Linking Delay to Marginal Costs</a:t>
            </a:r>
            <a:endParaRPr lang="en-US" dirty="0" smtClean="0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F15F64-FC79-4FC2-936E-3BEEE5AF2244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92046" y="1447800"/>
            <a:ext cx="8458200" cy="3810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19447E"/>
              </a:buClr>
              <a:buSzPct val="125000"/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5C0024"/>
              </a:buClr>
              <a:buSzPct val="12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78250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5C0024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B8992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Associated labor wage rates used to calculate costs due to delay and unreliability</a:t>
            </a:r>
          </a:p>
          <a:p>
            <a:pPr lvl="1"/>
            <a:r>
              <a:rPr lang="en-US" dirty="0" smtClean="0"/>
              <a:t>Assumed that value of time = 100% of the employment cost</a:t>
            </a:r>
          </a:p>
          <a:p>
            <a:pPr lvl="1"/>
            <a:r>
              <a:rPr lang="en-US" dirty="0" smtClean="0"/>
              <a:t>Included hourly rate along with benefits and taxes paid by employer</a:t>
            </a:r>
            <a:endParaRPr lang="en-US" dirty="0" smtClean="0"/>
          </a:p>
          <a:p>
            <a:r>
              <a:rPr lang="en-US" dirty="0" smtClean="0"/>
              <a:t>Each fleet matched to comparable profession class</a:t>
            </a:r>
          </a:p>
          <a:p>
            <a:pPr lvl="1"/>
            <a:r>
              <a:rPr lang="en-US" dirty="0" smtClean="0"/>
              <a:t>Used median wages from Georgia Department of Labor database</a:t>
            </a:r>
          </a:p>
          <a:p>
            <a:r>
              <a:rPr lang="en-US" dirty="0" smtClean="0"/>
              <a:t>Fleets were observed to only have one driver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5278897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Unreliability Costs</a:t>
            </a:r>
            <a:endParaRPr lang="en-US" dirty="0" smtClean="0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F15F64-FC79-4FC2-936E-3BEEE5AF2244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0" y="144780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Weekly Costs due to Unreliability per Fleet Vehicle </a:t>
            </a:r>
            <a:endParaRPr lang="en-US" sz="22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95400" y="1905000"/>
          <a:ext cx="6477000" cy="4123519"/>
        </p:xfrm>
        <a:graphic>
          <a:graphicData uri="http://schemas.openxmlformats.org/drawingml/2006/table">
            <a:tbl>
              <a:tblPr/>
              <a:tblGrid>
                <a:gridCol w="2791566"/>
                <a:gridCol w="1228478"/>
                <a:gridCol w="1228478"/>
                <a:gridCol w="1228478"/>
              </a:tblGrid>
              <a:tr h="8666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+mn-lt"/>
                          <a:ea typeface="Calibri"/>
                          <a:cs typeface="Times New Roman"/>
                        </a:rPr>
                        <a:t>Fleet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+mn-lt"/>
                          <a:ea typeface="Calibri"/>
                          <a:cs typeface="Times New Roman"/>
                        </a:rPr>
                        <a:t>Extra Time Needed per Week (hr)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+mn-lt"/>
                          <a:ea typeface="Calibri"/>
                          <a:cs typeface="Times New Roman"/>
                        </a:rPr>
                        <a:t>Hourly Cost ($)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+mn-lt"/>
                          <a:ea typeface="Calibri"/>
                          <a:cs typeface="Times New Roman"/>
                        </a:rPr>
                        <a:t>Weekly Cost due to Unreliability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School Bus Transportation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0.73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$85.00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$62.05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GRTA Express Transit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8.29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$138.38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$1,147.17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Gwinnett County Express Transit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1.77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$94.25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$166.82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Electric Power Distribution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0.70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$27.32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$19.12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Ready-Mix Concrete Manufacturing 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0.90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$26.92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$24.23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Local Transit Service Vehicles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0.29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$88.50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$25.67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Exterminating and Pest Control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0.12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$27.32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$3.28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Department of Transportation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1.79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$51.22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$91.68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Supermarket and Grocery Stores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2.48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$26.92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$66.76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Other General Merchandise Store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3.61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$20.06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$72.42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Fruit and Vegetable Wholesalers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3.61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$20.06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$72.42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5278897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Limitations</a:t>
            </a:r>
            <a:endParaRPr lang="en-US" dirty="0" smtClean="0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F15F64-FC79-4FC2-936E-3BEEE5AF2244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92046" y="1447800"/>
            <a:ext cx="84582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19447E"/>
              </a:buClr>
              <a:buSzPct val="125000"/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5C0024"/>
              </a:buClr>
              <a:buSzPct val="12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78250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5C0024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B8992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sample size was relatively small in total and per fleet</a:t>
            </a:r>
          </a:p>
          <a:p>
            <a:r>
              <a:rPr lang="en-US" dirty="0" smtClean="0"/>
              <a:t>Second-by-second data were only collected for a two-week period</a:t>
            </a:r>
          </a:p>
          <a:p>
            <a:r>
              <a:rPr lang="en-US" dirty="0" smtClean="0"/>
              <a:t>The value of time estimates do not include the cost of needing additional vehicles to maintain services due to increasing travel delays</a:t>
            </a:r>
          </a:p>
          <a:p>
            <a:r>
              <a:rPr lang="en-US" dirty="0" smtClean="0"/>
              <a:t>The analysis considered travel speeds on a system-wide basis</a:t>
            </a:r>
          </a:p>
          <a:p>
            <a:pPr lvl="1"/>
            <a:r>
              <a:rPr lang="en-US" dirty="0" smtClean="0"/>
              <a:t>Delays are corridor specific and do not occur uniformly across expressway network</a:t>
            </a:r>
          </a:p>
          <a:p>
            <a:r>
              <a:rPr lang="en-US" dirty="0" smtClean="0"/>
              <a:t>Future efforts should be corridor-specific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5278897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 smtClean="0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F15F64-FC79-4FC2-936E-3BEEE5AF2244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92046" y="1447800"/>
            <a:ext cx="84582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19447E"/>
              </a:buClr>
              <a:buSzPct val="125000"/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5C0024"/>
              </a:buClr>
              <a:buSzPct val="12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78250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5C0024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B8992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Roughly 217 hours of raw data observed</a:t>
            </a:r>
          </a:p>
          <a:p>
            <a:r>
              <a:rPr lang="en-US" dirty="0" smtClean="0"/>
              <a:t>Matching observed delay to employment costs was shown to be a reliable estimate for the marginal cost of congestion</a:t>
            </a:r>
            <a:endParaRPr lang="en-US" dirty="0" smtClean="0"/>
          </a:p>
          <a:p>
            <a:r>
              <a:rPr lang="en-US" dirty="0" smtClean="0"/>
              <a:t>Reducing the amount of time a fleet vehicle needs to be inoperable for GPS installation is key to participation</a:t>
            </a:r>
          </a:p>
          <a:p>
            <a:pPr lvl="1"/>
            <a:r>
              <a:rPr lang="en-US" dirty="0" smtClean="0"/>
              <a:t>Placing the assembly in a vehicle cab took less than 5 minutes</a:t>
            </a:r>
          </a:p>
          <a:p>
            <a:r>
              <a:rPr lang="en-US" dirty="0" smtClean="0"/>
              <a:t>Median Toll Rates Across All Fleets</a:t>
            </a:r>
          </a:p>
          <a:p>
            <a:pPr lvl="1"/>
            <a:r>
              <a:rPr lang="en-US" dirty="0" smtClean="0"/>
              <a:t>Equating to the marginal cost due to travel unreliability</a:t>
            </a:r>
          </a:p>
          <a:p>
            <a:pPr lvl="1"/>
            <a:r>
              <a:rPr lang="en-US" dirty="0" smtClean="0"/>
              <a:t>$0.43 per mile for AM period</a:t>
            </a:r>
          </a:p>
          <a:p>
            <a:pPr lvl="1"/>
            <a:r>
              <a:rPr lang="en-US" dirty="0" smtClean="0"/>
              <a:t>$0.53 per mile for PM period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5278897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362200"/>
            <a:ext cx="7848600" cy="1143000"/>
          </a:xfrm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>Nick Wood</a:t>
            </a:r>
            <a:br>
              <a:rPr lang="en-US" dirty="0" smtClean="0"/>
            </a:br>
            <a:r>
              <a:rPr lang="en-US" dirty="0" smtClean="0"/>
              <a:t>Texas Transportation Institute</a:t>
            </a:r>
            <a:br>
              <a:rPr lang="en-US" dirty="0" smtClean="0"/>
            </a:br>
            <a:r>
              <a:rPr lang="en-US" dirty="0" err="1" smtClean="0"/>
              <a:t>nickwood@tamu.edu</a:t>
            </a:r>
            <a:endParaRPr lang="en-US" dirty="0" smtClean="0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F15F64-FC79-4FC2-936E-3BEEE5AF2244}" type="slidenum">
              <a:rPr lang="en-US" smtClean="0"/>
              <a:pPr/>
              <a:t>15</a:t>
            </a:fld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5278897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Overview</a:t>
            </a: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609600" y="1828800"/>
            <a:ext cx="80772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19447E"/>
              </a:buClr>
              <a:buFont typeface="Wingdings" pitchFamily="2" charset="2"/>
              <a:buChar char="§"/>
            </a:pPr>
            <a:endParaRPr lang="en-US" sz="32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92046" y="1447800"/>
            <a:ext cx="84582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19447E"/>
              </a:buClr>
              <a:buSzPct val="125000"/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5C0024"/>
              </a:buClr>
              <a:buSzPct val="12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78250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5C0024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B8992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Purpose of assessing lost time</a:t>
            </a:r>
          </a:p>
          <a:p>
            <a:r>
              <a:rPr lang="en-US" dirty="0" smtClean="0"/>
              <a:t>Methodology</a:t>
            </a:r>
          </a:p>
          <a:p>
            <a:pPr lvl="1"/>
            <a:r>
              <a:rPr lang="en-US" dirty="0" smtClean="0"/>
              <a:t>Recruiting participants</a:t>
            </a:r>
          </a:p>
          <a:p>
            <a:pPr lvl="1"/>
            <a:r>
              <a:rPr lang="en-US" dirty="0" smtClean="0"/>
              <a:t>GT Freight Data Collector</a:t>
            </a:r>
          </a:p>
          <a:p>
            <a:pPr lvl="1"/>
            <a:r>
              <a:rPr lang="en-US" dirty="0" smtClean="0"/>
              <a:t>Screening second-by-second GPS data</a:t>
            </a:r>
          </a:p>
          <a:p>
            <a:r>
              <a:rPr lang="en-US" dirty="0" smtClean="0"/>
              <a:t>Reporting results</a:t>
            </a:r>
          </a:p>
          <a:p>
            <a:r>
              <a:rPr lang="en-US" dirty="0" smtClean="0"/>
              <a:t>Implications for tolling</a:t>
            </a:r>
          </a:p>
          <a:p>
            <a:pPr lvl="1"/>
            <a:r>
              <a:rPr lang="en-US" dirty="0" smtClean="0"/>
              <a:t>Potential use of regional HOT lane network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F15F64-FC79-4FC2-936E-3BEEE5AF2244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 smtClean="0"/>
              <a:t>Purpose of the Research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0" y="1600200"/>
            <a:ext cx="5638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Effects of congestion are not well known by users of the system</a:t>
            </a:r>
          </a:p>
          <a:p>
            <a:r>
              <a:rPr lang="en-US" dirty="0" smtClean="0"/>
              <a:t>Quantify lost time experienced by vehicle </a:t>
            </a:r>
            <a:r>
              <a:rPr lang="en-US" dirty="0" smtClean="0"/>
              <a:t>fleets on the expressway system</a:t>
            </a:r>
          </a:p>
          <a:p>
            <a:r>
              <a:rPr lang="en-US" dirty="0" smtClean="0"/>
              <a:t>Assess how fleets might respond the travel unreliability</a:t>
            </a:r>
          </a:p>
          <a:p>
            <a:r>
              <a:rPr lang="en-US" dirty="0" smtClean="0"/>
              <a:t>Match delay to value of time to arrive at a cost of congestion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F15F64-FC79-4FC2-936E-3BEEE5AF2244}" type="slidenum">
              <a:rPr lang="en-US" smtClean="0"/>
              <a:pPr/>
              <a:t>3</a:t>
            </a:fld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3921" y="1295400"/>
            <a:ext cx="3010580" cy="4495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419600" y="5791200"/>
            <a:ext cx="449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Photo Credit: Creating Loafing Atlanta</a:t>
            </a:r>
            <a:endParaRPr lang="en-US" sz="12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991791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Scope of the Research</a:t>
            </a:r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F15F64-FC79-4FC2-936E-3BEEE5AF2244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609600" y="1828800"/>
            <a:ext cx="80772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19447E"/>
              </a:buClr>
              <a:buFont typeface="Wingdings" pitchFamily="2" charset="2"/>
              <a:buChar char="§"/>
            </a:pPr>
            <a:endParaRPr lang="en-US" sz="32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92046" y="1447800"/>
            <a:ext cx="84582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19447E"/>
              </a:buClr>
              <a:buSzPct val="125000"/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5C0024"/>
              </a:buClr>
              <a:buSzPct val="12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78250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5C0024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B8992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Collect second-by-second location and speed data </a:t>
            </a:r>
          </a:p>
          <a:p>
            <a:pPr lvl="1"/>
            <a:r>
              <a:rPr lang="en-US" dirty="0" smtClean="0"/>
              <a:t>12 vehicle fleets</a:t>
            </a:r>
          </a:p>
          <a:p>
            <a:pPr lvl="1"/>
            <a:r>
              <a:rPr lang="en-US" dirty="0" smtClean="0"/>
              <a:t>Between 1-5 vehicles per fleet</a:t>
            </a:r>
          </a:p>
          <a:p>
            <a:pPr lvl="1"/>
            <a:r>
              <a:rPr lang="en-US" dirty="0" smtClean="0"/>
              <a:t>Roughly 2 weeks per </a:t>
            </a:r>
            <a:r>
              <a:rPr lang="en-US" dirty="0" smtClean="0"/>
              <a:t>vehicle</a:t>
            </a:r>
          </a:p>
          <a:p>
            <a:pPr lvl="1"/>
            <a:r>
              <a:rPr lang="en-US" dirty="0" smtClean="0"/>
              <a:t>Speeds below 45 mph were defined as congestion</a:t>
            </a:r>
            <a:endParaRPr lang="en-US" dirty="0" smtClean="0"/>
          </a:p>
          <a:p>
            <a:r>
              <a:rPr lang="en-US" dirty="0" smtClean="0"/>
              <a:t>Screen GPS data</a:t>
            </a:r>
          </a:p>
          <a:p>
            <a:pPr lvl="1"/>
            <a:r>
              <a:rPr lang="en-US" dirty="0" smtClean="0"/>
              <a:t>Select trips that were made on the expressway system in the 13-county metropolitan region</a:t>
            </a:r>
          </a:p>
          <a:p>
            <a:pPr lvl="1"/>
            <a:r>
              <a:rPr lang="en-US" dirty="0" smtClean="0"/>
              <a:t>Created a trip dataset based on timestamps</a:t>
            </a:r>
          </a:p>
          <a:p>
            <a:r>
              <a:rPr lang="en-US" dirty="0" smtClean="0"/>
              <a:t>Calculated percent of fleet activity lost</a:t>
            </a:r>
          </a:p>
          <a:p>
            <a:pPr lvl="1"/>
            <a:r>
              <a:rPr lang="en-US" dirty="0" smtClean="0"/>
              <a:t>Due to delay and travel time </a:t>
            </a:r>
            <a:r>
              <a:rPr lang="en-US" dirty="0" smtClean="0"/>
              <a:t>unreliability</a:t>
            </a:r>
          </a:p>
          <a:p>
            <a:pPr lvl="1"/>
            <a:r>
              <a:rPr lang="en-US" dirty="0" smtClean="0"/>
              <a:t>Unreliability defined as difference between the 50</a:t>
            </a:r>
            <a:r>
              <a:rPr lang="en-US" baseline="30000" dirty="0" smtClean="0"/>
              <a:t>th</a:t>
            </a:r>
            <a:r>
              <a:rPr lang="en-US" dirty="0" smtClean="0"/>
              <a:t> and 95</a:t>
            </a:r>
            <a:r>
              <a:rPr lang="en-US" baseline="30000" dirty="0" smtClean="0"/>
              <a:t>th</a:t>
            </a:r>
            <a:r>
              <a:rPr lang="en-US" dirty="0" smtClean="0"/>
              <a:t> percentiles</a:t>
            </a:r>
          </a:p>
          <a:p>
            <a:pPr lvl="1"/>
            <a:r>
              <a:rPr lang="en-US" dirty="0" smtClean="0"/>
              <a:t>Environmental and social externalities were not considered 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5278897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Fleet Recruitment</a:t>
            </a:r>
            <a:endParaRPr lang="en-US" dirty="0" smtClean="0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F15F64-FC79-4FC2-936E-3BEEE5AF2244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609600" y="1828800"/>
            <a:ext cx="80772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19447E"/>
              </a:buClr>
              <a:buFont typeface="Wingdings" pitchFamily="2" charset="2"/>
              <a:buChar char="§"/>
            </a:pPr>
            <a:endParaRPr lang="en-US" sz="32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92046" y="1447800"/>
            <a:ext cx="84582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19447E"/>
              </a:buClr>
              <a:buSzPct val="125000"/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5C0024"/>
              </a:buClr>
              <a:buSzPct val="12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78250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5C0024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B8992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Fleets were recruited by phone, letter, and in-</a:t>
            </a:r>
            <a:r>
              <a:rPr lang="en-US" dirty="0" smtClean="0"/>
              <a:t>person</a:t>
            </a:r>
          </a:p>
          <a:p>
            <a:r>
              <a:rPr lang="en-US" dirty="0" smtClean="0"/>
              <a:t>Cold calling yielded a 10% success rate</a:t>
            </a:r>
          </a:p>
          <a:p>
            <a:r>
              <a:rPr lang="en-US" dirty="0" smtClean="0"/>
              <a:t>Barriers to participating</a:t>
            </a:r>
          </a:p>
          <a:p>
            <a:pPr lvl="1"/>
            <a:r>
              <a:rPr lang="en-US" dirty="0" smtClean="0"/>
              <a:t>Understanding what the study was about</a:t>
            </a:r>
          </a:p>
          <a:p>
            <a:pPr lvl="1"/>
            <a:r>
              <a:rPr lang="en-US" dirty="0" smtClean="0"/>
              <a:t>Belief that time required would take away from business</a:t>
            </a:r>
          </a:p>
          <a:p>
            <a:pPr lvl="1"/>
            <a:r>
              <a:rPr lang="en-US" dirty="0" smtClean="0"/>
              <a:t>Lack of monetary compensation</a:t>
            </a:r>
          </a:p>
          <a:p>
            <a:pPr lvl="1"/>
            <a:r>
              <a:rPr lang="en-US" dirty="0" smtClean="0"/>
              <a:t>Privacy was only a secondary concern</a:t>
            </a:r>
          </a:p>
          <a:p>
            <a:r>
              <a:rPr lang="en-US" dirty="0" smtClean="0"/>
              <a:t>Industry types recruited include:</a:t>
            </a:r>
          </a:p>
          <a:p>
            <a:pPr lvl="1"/>
            <a:r>
              <a:rPr lang="en-US" dirty="0" smtClean="0"/>
              <a:t>Exterminators</a:t>
            </a:r>
          </a:p>
          <a:p>
            <a:pPr lvl="1"/>
            <a:r>
              <a:rPr lang="en-US" dirty="0" smtClean="0"/>
              <a:t>Supermarkets</a:t>
            </a:r>
          </a:p>
          <a:p>
            <a:pPr lvl="1"/>
            <a:r>
              <a:rPr lang="en-US" dirty="0" smtClean="0"/>
              <a:t>General Merchandise Stores</a:t>
            </a:r>
          </a:p>
          <a:p>
            <a:pPr lvl="1"/>
            <a:r>
              <a:rPr lang="en-US" dirty="0" smtClean="0"/>
              <a:t>Fruit Wholesalers</a:t>
            </a:r>
          </a:p>
          <a:p>
            <a:pPr lvl="1"/>
            <a:r>
              <a:rPr lang="en-US" dirty="0" smtClean="0"/>
              <a:t>Concrete Ready-Mix Trucks</a:t>
            </a:r>
          </a:p>
          <a:p>
            <a:pPr lvl="1"/>
            <a:r>
              <a:rPr lang="en-US" dirty="0" smtClean="0"/>
              <a:t>Electric Power Utilities</a:t>
            </a:r>
          </a:p>
          <a:p>
            <a:pPr lvl="1"/>
            <a:r>
              <a:rPr lang="en-US" dirty="0" smtClean="0"/>
              <a:t>School Buses, Local and Express Transit Vehicles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5278897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GT Freight Data Collector</a:t>
            </a:r>
            <a:endParaRPr lang="en-US" dirty="0" smtClean="0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F15F64-FC79-4FC2-936E-3BEEE5AF2244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609600" y="1828800"/>
            <a:ext cx="80772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19447E"/>
              </a:buClr>
              <a:buFont typeface="Wingdings" pitchFamily="2" charset="2"/>
              <a:buChar char="§"/>
            </a:pPr>
            <a:endParaRPr lang="en-US" sz="3200" dirty="0"/>
          </a:p>
        </p:txBody>
      </p:sp>
      <p:pic>
        <p:nvPicPr>
          <p:cNvPr id="8" name="Picture 3" descr="F:\Georgia Tech\Thesis Final (Commute Atlanta Phase IV)\Pictures\Assembly Set-u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905000"/>
            <a:ext cx="4724400" cy="35433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1524000"/>
            <a:ext cx="3429000" cy="4222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5278897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Creating Individual Trip Records</a:t>
            </a:r>
            <a:endParaRPr lang="en-US" dirty="0" smtClean="0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F15F64-FC79-4FC2-936E-3BEEE5AF2244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92046" y="1447800"/>
            <a:ext cx="84582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19447E"/>
              </a:buClr>
              <a:buSzPct val="125000"/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5C0024"/>
              </a:buClr>
              <a:buSzPct val="12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78250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5C0024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B8992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Done by a GIS-based approach</a:t>
            </a:r>
          </a:p>
          <a:p>
            <a:pPr lvl="1"/>
            <a:r>
              <a:rPr lang="en-US" dirty="0" smtClean="0"/>
              <a:t>Date, time, lat, long, and vehicle speed recorded for each second of travel</a:t>
            </a:r>
          </a:p>
          <a:p>
            <a:pPr lvl="1"/>
            <a:r>
              <a:rPr lang="en-US" dirty="0" smtClean="0"/>
              <a:t>Buffer of the expressway network used to clip position data</a:t>
            </a:r>
          </a:p>
          <a:p>
            <a:r>
              <a:rPr lang="en-US" dirty="0" smtClean="0"/>
              <a:t>Rules for segmenting trips from raw dataset</a:t>
            </a:r>
          </a:p>
          <a:p>
            <a:pPr lvl="1"/>
            <a:r>
              <a:rPr lang="en-US" dirty="0" smtClean="0"/>
              <a:t>Continuous records were labeled to identify the same trip</a:t>
            </a:r>
          </a:p>
          <a:p>
            <a:pPr lvl="1"/>
            <a:r>
              <a:rPr lang="en-US" dirty="0" smtClean="0"/>
              <a:t>Gaps of less than 10 sec. were assumed to be the same trip</a:t>
            </a:r>
          </a:p>
          <a:p>
            <a:pPr lvl="1"/>
            <a:r>
              <a:rPr lang="en-US" dirty="0" smtClean="0"/>
              <a:t>Eliminated trips of less than 60 sec. or traveled less than 1 mile</a:t>
            </a:r>
          </a:p>
          <a:p>
            <a:r>
              <a:rPr lang="en-US" dirty="0" smtClean="0"/>
              <a:t>Reducing the significance of errors</a:t>
            </a:r>
          </a:p>
          <a:p>
            <a:pPr lvl="1"/>
            <a:r>
              <a:rPr lang="en-US" dirty="0" smtClean="0"/>
              <a:t>Roughly 89% of </a:t>
            </a:r>
            <a:r>
              <a:rPr lang="en-US" dirty="0" smtClean="0"/>
              <a:t>all the data collected was originally good</a:t>
            </a:r>
            <a:endParaRPr lang="en-US" dirty="0" smtClean="0"/>
          </a:p>
          <a:p>
            <a:pPr lvl="1"/>
            <a:r>
              <a:rPr lang="en-US" dirty="0" smtClean="0"/>
              <a:t>Instance where 0 mph existed one second after 60 mph, physically impossible</a:t>
            </a:r>
          </a:p>
          <a:p>
            <a:pPr lvl="1"/>
            <a:r>
              <a:rPr lang="en-US" dirty="0" smtClean="0"/>
              <a:t>Applied a cubic </a:t>
            </a:r>
            <a:r>
              <a:rPr lang="en-US" dirty="0" err="1" smtClean="0"/>
              <a:t>spline</a:t>
            </a:r>
            <a:r>
              <a:rPr lang="en-US" dirty="0" smtClean="0"/>
              <a:t> fit to estimate speed using good data</a:t>
            </a:r>
          </a:p>
          <a:p>
            <a:pPr lvl="1"/>
            <a:r>
              <a:rPr lang="en-US" dirty="0" smtClean="0"/>
              <a:t>97% of the total data was used for analysis (inc. original and estimated speeds)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5278897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Applying a Cubic </a:t>
            </a:r>
            <a:r>
              <a:rPr lang="en-US" dirty="0" err="1" smtClean="0"/>
              <a:t>Spline</a:t>
            </a:r>
            <a:endParaRPr lang="en-US" dirty="0" smtClean="0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F15F64-FC79-4FC2-936E-3BEEE5AF2244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609600" y="1828800"/>
            <a:ext cx="80772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19447E"/>
              </a:buClr>
              <a:buFont typeface="Wingdings" pitchFamily="2" charset="2"/>
              <a:buChar char="§"/>
            </a:pPr>
            <a:endParaRPr lang="en-US" sz="3200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5334000" y="17754600"/>
          <a:ext cx="51816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12801600" y="16383000"/>
          <a:ext cx="51816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12954000" y="16535400"/>
          <a:ext cx="51816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13106400" y="16687800"/>
          <a:ext cx="51816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762000" y="1447800"/>
          <a:ext cx="7924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5278897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Calculating Lost Time</a:t>
            </a:r>
            <a:endParaRPr lang="en-US" dirty="0" smtClean="0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F15F64-FC79-4FC2-936E-3BEEE5AF2244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92046" y="1447800"/>
            <a:ext cx="8458200" cy="3429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19447E"/>
              </a:buClr>
              <a:buSzPct val="125000"/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5C0024"/>
              </a:buClr>
              <a:buSzPct val="12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78250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5C0024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B8992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Congestion defined to be any travel speed below 45 mph</a:t>
            </a:r>
            <a:endParaRPr lang="en-US" dirty="0" smtClean="0"/>
          </a:p>
          <a:p>
            <a:pPr lvl="1"/>
            <a:r>
              <a:rPr lang="en-US" dirty="0" smtClean="0"/>
              <a:t>Selected because 45 mph was the lower range of max sustained flow</a:t>
            </a:r>
          </a:p>
          <a:p>
            <a:r>
              <a:rPr lang="en-US" dirty="0" smtClean="0"/>
              <a:t>Calculation steps</a:t>
            </a:r>
          </a:p>
          <a:p>
            <a:pPr lvl="1"/>
            <a:r>
              <a:rPr lang="en-US" dirty="0" smtClean="0"/>
              <a:t>Only records with a speed &lt; 45 mph were summed to get a total of congested speeds per trip</a:t>
            </a:r>
          </a:p>
          <a:p>
            <a:pPr lvl="1"/>
            <a:r>
              <a:rPr lang="en-US" dirty="0" smtClean="0"/>
              <a:t>The congested speeds within each trip were divided by the number of records with a speed &lt; 45 mph, or time duration of congestion per trip</a:t>
            </a:r>
          </a:p>
          <a:p>
            <a:pPr lvl="1"/>
            <a:r>
              <a:rPr lang="en-US" dirty="0" smtClean="0"/>
              <a:t>Difference of average speed during congestion taken with 45 mph</a:t>
            </a:r>
          </a:p>
          <a:p>
            <a:pPr lvl="1"/>
            <a:r>
              <a:rPr lang="en-US" dirty="0" smtClean="0"/>
              <a:t>Converted values from seconds to minutes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8" name="Picture 7" descr="thesisequations.bmp"/>
          <p:cNvPicPr>
            <a:picLocks noChangeAspect="1"/>
          </p:cNvPicPr>
          <p:nvPr/>
        </p:nvPicPr>
        <p:blipFill>
          <a:blip r:embed="rId3" cstate="print"/>
          <a:srcRect l="28729" t="6972" r="24723" b="56427"/>
          <a:stretch>
            <a:fillRect/>
          </a:stretch>
        </p:blipFill>
        <p:spPr>
          <a:xfrm>
            <a:off x="685800" y="4267200"/>
            <a:ext cx="3617843" cy="1600200"/>
          </a:xfrm>
          <a:prstGeom prst="rect">
            <a:avLst/>
          </a:prstGeom>
        </p:spPr>
      </p:pic>
      <p:pic>
        <p:nvPicPr>
          <p:cNvPr id="13" name="Picture 12" descr="thesisequations.bmp"/>
          <p:cNvPicPr>
            <a:picLocks noChangeAspect="1"/>
          </p:cNvPicPr>
          <p:nvPr/>
        </p:nvPicPr>
        <p:blipFill>
          <a:blip r:embed="rId3" cstate="print"/>
          <a:srcRect l="22505" t="60934" r="17647" b="19826"/>
          <a:stretch>
            <a:fillRect/>
          </a:stretch>
        </p:blipFill>
        <p:spPr>
          <a:xfrm>
            <a:off x="4701587" y="4800600"/>
            <a:ext cx="4213813" cy="762000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5278897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 Brochure Background (2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E49507D6DD174DAD2B7F0837FD65DE" ma:contentTypeVersion="1" ma:contentTypeDescription="Create a new document." ma:contentTypeScope="" ma:versionID="f9bbd193646e9552f6ab40b6428b8811">
  <xsd:schema xmlns:xsd="http://www.w3.org/2001/XMLSchema" xmlns:xs="http://www.w3.org/2001/XMLSchema" xmlns:p="http://schemas.microsoft.com/office/2006/metadata/properties" xmlns:ns3="ed040bd9-be34-4c05-92bf-964a13702259" targetNamespace="http://schemas.microsoft.com/office/2006/metadata/properties" ma:root="true" ma:fieldsID="c22fc0eaa1aaad21c5f7a8211630a1e2" ns3:_="">
    <xsd:import namespace="ed040bd9-be34-4c05-92bf-964a13702259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040bd9-be34-4c05-92bf-964a13702259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d040bd9-be34-4c05-92bf-964a13702259">ZYZ3SW4X6U4S-2-6535</_dlc_DocId>
    <_dlc_DocIdUrl xmlns="ed040bd9-be34-4c05-92bf-964a13702259">
      <Url>https://tti-sharepoint.tamu.edu/dropbox/_layouts/DocIdRedir.aspx?ID=ZYZ3SW4X6U4S-2-6535</Url>
      <Description>ZYZ3SW4X6U4S-2-6535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3F4435C-FC25-4990-9E79-29CB0FC7C0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040bd9-be34-4c05-92bf-964a137022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507E22-93EC-4F05-8E61-C9FB8695B12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FE2CD52-72DC-4EA2-BDB2-460E0744DB85}">
  <ds:schemaRefs>
    <ds:schemaRef ds:uri="http://schemas.microsoft.com/office/2006/metadata/properties"/>
    <ds:schemaRef ds:uri="http://schemas.microsoft.com/office/infopath/2007/PartnerControls"/>
    <ds:schemaRef ds:uri="ed040bd9-be34-4c05-92bf-964a13702259"/>
  </ds:schemaRefs>
</ds:datastoreItem>
</file>

<file path=customXml/itemProps4.xml><?xml version="1.0" encoding="utf-8"?>
<ds:datastoreItem xmlns:ds="http://schemas.openxmlformats.org/officeDocument/2006/customXml" ds:itemID="{BC0267CE-FABF-416E-B3E0-57DE045F13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 Brochure Background (2)</Template>
  <TotalTime>7638</TotalTime>
  <Words>1098</Words>
  <Application>Microsoft Macintosh PowerPoint</Application>
  <PresentationFormat>On-screen Show (4:3)</PresentationFormat>
  <Paragraphs>256</Paragraphs>
  <Slides>15</Slides>
  <Notes>14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New Brochure Background (2)</vt:lpstr>
      <vt:lpstr>Assessing the Marginal Cost of Congestion for Vehicle Fleets Using Passive GPS Data</vt:lpstr>
      <vt:lpstr>Overview</vt:lpstr>
      <vt:lpstr>Purpose of the Research</vt:lpstr>
      <vt:lpstr>Scope of the Research</vt:lpstr>
      <vt:lpstr>Fleet Recruitment</vt:lpstr>
      <vt:lpstr>GT Freight Data Collector</vt:lpstr>
      <vt:lpstr>Creating Individual Trip Records</vt:lpstr>
      <vt:lpstr>Applying a Cubic Spline</vt:lpstr>
      <vt:lpstr>Calculating Lost Time</vt:lpstr>
      <vt:lpstr>Results</vt:lpstr>
      <vt:lpstr>Linking Delay to Marginal Costs</vt:lpstr>
      <vt:lpstr>Unreliability Costs</vt:lpstr>
      <vt:lpstr>Limitations</vt:lpstr>
      <vt:lpstr>Conclusions</vt:lpstr>
      <vt:lpstr>Nick Wood Texas Transportation Institute nickwood@tamu.edu</vt:lpstr>
    </vt:vector>
  </TitlesOfParts>
  <Company>Texas Transportation Institute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s-bricka</dc:creator>
  <cp:lastModifiedBy>Nick Wood</cp:lastModifiedBy>
  <cp:revision>90</cp:revision>
  <cp:lastPrinted>2011-04-07T17:22:10Z</cp:lastPrinted>
  <dcterms:created xsi:type="dcterms:W3CDTF">2011-05-02T04:42:15Z</dcterms:created>
  <dcterms:modified xsi:type="dcterms:W3CDTF">2011-05-06T06:21:40Z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92d65fc6-7e90-403b-98b3-2ed8236c36c8</vt:lpwstr>
  </property>
  <property fmtid="{D5CDD505-2E9C-101B-9397-08002B2CF9AE}" pid="3" name="ContentTypeId">
    <vt:lpwstr>0x01010016E49507D6DD174DAD2B7F0837FD65DE</vt:lpwstr>
  </property>
</Properties>
</file>