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4"/>
  </p:notesMasterIdLst>
  <p:handoutMasterIdLst>
    <p:handoutMasterId r:id="rId35"/>
  </p:handoutMasterIdLst>
  <p:sldIdLst>
    <p:sldId id="256" r:id="rId2"/>
    <p:sldId id="368" r:id="rId3"/>
    <p:sldId id="353" r:id="rId4"/>
    <p:sldId id="354" r:id="rId5"/>
    <p:sldId id="362" r:id="rId6"/>
    <p:sldId id="359" r:id="rId7"/>
    <p:sldId id="275" r:id="rId8"/>
    <p:sldId id="357" r:id="rId9"/>
    <p:sldId id="355" r:id="rId10"/>
    <p:sldId id="364" r:id="rId11"/>
    <p:sldId id="273" r:id="rId12"/>
    <p:sldId id="289" r:id="rId13"/>
    <p:sldId id="367" r:id="rId14"/>
    <p:sldId id="365" r:id="rId15"/>
    <p:sldId id="366" r:id="rId16"/>
    <p:sldId id="272" r:id="rId17"/>
    <p:sldId id="288" r:id="rId18"/>
    <p:sldId id="277" r:id="rId19"/>
    <p:sldId id="293" r:id="rId20"/>
    <p:sldId id="300" r:id="rId21"/>
    <p:sldId id="278" r:id="rId22"/>
    <p:sldId id="301" r:id="rId23"/>
    <p:sldId id="324" r:id="rId24"/>
    <p:sldId id="369" r:id="rId25"/>
    <p:sldId id="370" r:id="rId26"/>
    <p:sldId id="372" r:id="rId27"/>
    <p:sldId id="373" r:id="rId28"/>
    <p:sldId id="382" r:id="rId29"/>
    <p:sldId id="381" r:id="rId30"/>
    <p:sldId id="321" r:id="rId31"/>
    <p:sldId id="315" r:id="rId32"/>
    <p:sldId id="363"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Stroud" initials="D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336699"/>
    <a:srgbClr val="FFE07D"/>
    <a:srgbClr val="FFFF99"/>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93" autoAdjust="0"/>
    <p:restoredTop sz="94671" autoAdjust="0"/>
  </p:normalViewPr>
  <p:slideViewPr>
    <p:cSldViewPr snapToGrid="0" showGuides="1">
      <p:cViewPr>
        <p:scale>
          <a:sx n="64" d="100"/>
          <a:sy n="64" d="100"/>
        </p:scale>
        <p:origin x="-402" y="-138"/>
      </p:cViewPr>
      <p:guideLst>
        <p:guide orient="horz" pos="149"/>
        <p:guide orient="horz" pos="838"/>
        <p:guide orient="horz" pos="1872"/>
        <p:guide pos="2885"/>
        <p:guide pos="165"/>
        <p:guide pos="870"/>
      </p:guideLst>
    </p:cSldViewPr>
  </p:slideViewPr>
  <p:notesTextViewPr>
    <p:cViewPr>
      <p:scale>
        <a:sx n="100" d="100"/>
        <a:sy n="100" d="100"/>
      </p:scale>
      <p:origin x="0" y="0"/>
    </p:cViewPr>
  </p:notesTextViewPr>
  <p:sorterViewPr>
    <p:cViewPr>
      <p:scale>
        <a:sx n="66" d="100"/>
        <a:sy n="66" d="100"/>
      </p:scale>
      <p:origin x="0" y="332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D3ED58-6578-4E91-9976-5F0B4B1B304B}"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E4E12713-C1A6-4BBA-A187-9B48930B0961}">
      <dgm:prSet phldrT="[Text]" custT="1"/>
      <dgm:spPr/>
      <dgm:t>
        <a:bodyPr/>
        <a:lstStyle/>
        <a:p>
          <a:r>
            <a:rPr lang="en-US" sz="1500" baseline="0" dirty="0" smtClean="0"/>
            <a:t>ITS - ICM</a:t>
          </a:r>
          <a:endParaRPr lang="en-US" sz="1500" baseline="0" dirty="0"/>
        </a:p>
      </dgm:t>
    </dgm:pt>
    <dgm:pt modelId="{1B1B2B4D-5794-400A-A5D2-850FAF223309}" type="parTrans" cxnId="{2D483267-F66E-4798-8239-50C1B8F9DF01}">
      <dgm:prSet/>
      <dgm:spPr/>
      <dgm:t>
        <a:bodyPr/>
        <a:lstStyle/>
        <a:p>
          <a:endParaRPr lang="en-US"/>
        </a:p>
      </dgm:t>
    </dgm:pt>
    <dgm:pt modelId="{B21648F6-9816-47C5-B24B-B53BC2404AE4}" type="sibTrans" cxnId="{2D483267-F66E-4798-8239-50C1B8F9DF01}">
      <dgm:prSet/>
      <dgm:spPr/>
      <dgm:t>
        <a:bodyPr/>
        <a:lstStyle/>
        <a:p>
          <a:endParaRPr lang="en-US"/>
        </a:p>
      </dgm:t>
    </dgm:pt>
    <dgm:pt modelId="{3C67425C-28DD-4767-B914-56221960B4DF}">
      <dgm:prSet phldrT="[Text]" phldr="1"/>
      <dgm:spPr/>
      <dgm:t>
        <a:bodyPr/>
        <a:lstStyle/>
        <a:p>
          <a:endParaRPr lang="en-US" dirty="0"/>
        </a:p>
      </dgm:t>
    </dgm:pt>
    <dgm:pt modelId="{D95DAAF9-6286-4231-B3EC-599295F047A6}" type="parTrans" cxnId="{88CDD857-A4A6-4A32-AC2A-F7CC60E3EA06}">
      <dgm:prSet/>
      <dgm:spPr/>
      <dgm:t>
        <a:bodyPr/>
        <a:lstStyle/>
        <a:p>
          <a:endParaRPr lang="en-US"/>
        </a:p>
      </dgm:t>
    </dgm:pt>
    <dgm:pt modelId="{2A78DA2E-AF9E-43DA-AE41-D44914F46D24}" type="sibTrans" cxnId="{88CDD857-A4A6-4A32-AC2A-F7CC60E3EA06}">
      <dgm:prSet/>
      <dgm:spPr/>
      <dgm:t>
        <a:bodyPr/>
        <a:lstStyle/>
        <a:p>
          <a:endParaRPr lang="en-US"/>
        </a:p>
      </dgm:t>
    </dgm:pt>
    <dgm:pt modelId="{01AA96D7-56D1-4B98-AB9D-5C1C872D45B1}">
      <dgm:prSet phldrT="[Text]" phldr="1"/>
      <dgm:spPr/>
      <dgm:t>
        <a:bodyPr/>
        <a:lstStyle/>
        <a:p>
          <a:endParaRPr lang="en-US" dirty="0"/>
        </a:p>
      </dgm:t>
    </dgm:pt>
    <dgm:pt modelId="{00D094A9-867A-4873-B367-D86E3D11117E}" type="parTrans" cxnId="{858CC5F3-FCEF-4465-8FD8-3F384C99B64E}">
      <dgm:prSet/>
      <dgm:spPr/>
      <dgm:t>
        <a:bodyPr/>
        <a:lstStyle/>
        <a:p>
          <a:endParaRPr lang="en-US"/>
        </a:p>
      </dgm:t>
    </dgm:pt>
    <dgm:pt modelId="{94D1E51A-D9D4-44E4-94AD-3F840FC561A7}" type="sibTrans" cxnId="{858CC5F3-FCEF-4465-8FD8-3F384C99B64E}">
      <dgm:prSet/>
      <dgm:spPr/>
      <dgm:t>
        <a:bodyPr/>
        <a:lstStyle/>
        <a:p>
          <a:endParaRPr lang="en-US"/>
        </a:p>
      </dgm:t>
    </dgm:pt>
    <dgm:pt modelId="{F72CFDD5-E4D1-4159-895D-95F8F3FBFD11}">
      <dgm:prSet phldrT="[Text]" phldr="1"/>
      <dgm:spPr/>
      <dgm:t>
        <a:bodyPr/>
        <a:lstStyle/>
        <a:p>
          <a:endParaRPr lang="en-US" dirty="0"/>
        </a:p>
      </dgm:t>
    </dgm:pt>
    <dgm:pt modelId="{0D54D87A-1653-4537-B4F5-04FDF28E2F99}" type="parTrans" cxnId="{E776C80C-2869-453B-9A2C-D2C4B0A9BC0C}">
      <dgm:prSet/>
      <dgm:spPr/>
      <dgm:t>
        <a:bodyPr/>
        <a:lstStyle/>
        <a:p>
          <a:endParaRPr lang="en-US"/>
        </a:p>
      </dgm:t>
    </dgm:pt>
    <dgm:pt modelId="{D7D030AB-FCFD-4C32-968F-5EA920F13475}" type="sibTrans" cxnId="{E776C80C-2869-453B-9A2C-D2C4B0A9BC0C}">
      <dgm:prSet/>
      <dgm:spPr/>
      <dgm:t>
        <a:bodyPr/>
        <a:lstStyle/>
        <a:p>
          <a:endParaRPr lang="en-US"/>
        </a:p>
      </dgm:t>
    </dgm:pt>
    <dgm:pt modelId="{0F3F56B6-8223-4227-8893-F69D3DBBB3CC}">
      <dgm:prSet phldrT="[Text]" custT="1"/>
      <dgm:spPr/>
      <dgm:t>
        <a:bodyPr/>
        <a:lstStyle/>
        <a:p>
          <a:r>
            <a:rPr lang="en-US" sz="1500" dirty="0" smtClean="0"/>
            <a:t>Asset Mgmt.</a:t>
          </a:r>
          <a:endParaRPr lang="en-US" sz="1500" dirty="0"/>
        </a:p>
      </dgm:t>
    </dgm:pt>
    <dgm:pt modelId="{2EDDA269-ABA5-42CF-8018-FDDCF9FB3CED}" type="parTrans" cxnId="{35AD3A0E-EF1E-40FA-96D0-6EBA21A917AF}">
      <dgm:prSet/>
      <dgm:spPr/>
      <dgm:t>
        <a:bodyPr/>
        <a:lstStyle/>
        <a:p>
          <a:endParaRPr lang="en-US"/>
        </a:p>
      </dgm:t>
    </dgm:pt>
    <dgm:pt modelId="{06EF3473-BF7A-44FB-8BE6-5403FDC4C2E1}" type="sibTrans" cxnId="{35AD3A0E-EF1E-40FA-96D0-6EBA21A917AF}">
      <dgm:prSet/>
      <dgm:spPr/>
      <dgm:t>
        <a:bodyPr/>
        <a:lstStyle/>
        <a:p>
          <a:endParaRPr lang="en-US"/>
        </a:p>
      </dgm:t>
    </dgm:pt>
    <dgm:pt modelId="{3CDE06DF-B2FC-48E3-A347-7A2D5BFAF2F0}">
      <dgm:prSet phldrT="[Text]" custT="1"/>
      <dgm:spPr/>
      <dgm:t>
        <a:bodyPr/>
        <a:lstStyle/>
        <a:p>
          <a:r>
            <a:rPr lang="en-US" sz="1500" dirty="0" smtClean="0"/>
            <a:t>Network Theory</a:t>
          </a:r>
          <a:endParaRPr lang="en-US" sz="1500" dirty="0"/>
        </a:p>
      </dgm:t>
    </dgm:pt>
    <dgm:pt modelId="{6D9BC006-0030-42B4-8D7D-27A265C9BF50}" type="parTrans" cxnId="{8E5F0DC0-8235-4EEF-A3A4-6AFE1C290EF9}">
      <dgm:prSet/>
      <dgm:spPr/>
      <dgm:t>
        <a:bodyPr/>
        <a:lstStyle/>
        <a:p>
          <a:endParaRPr lang="en-US"/>
        </a:p>
      </dgm:t>
    </dgm:pt>
    <dgm:pt modelId="{8E6C164F-FB26-4958-8501-DC9A921E47C1}" type="sibTrans" cxnId="{8E5F0DC0-8235-4EEF-A3A4-6AFE1C290EF9}">
      <dgm:prSet/>
      <dgm:spPr/>
      <dgm:t>
        <a:bodyPr/>
        <a:lstStyle/>
        <a:p>
          <a:endParaRPr lang="en-US"/>
        </a:p>
      </dgm:t>
    </dgm:pt>
    <dgm:pt modelId="{CB01380B-95D6-4736-B188-9DBF450783A1}">
      <dgm:prSet phldrT="[Text]"/>
      <dgm:spPr/>
      <dgm:t>
        <a:bodyPr/>
        <a:lstStyle/>
        <a:p>
          <a:endParaRPr lang="en-US" dirty="0"/>
        </a:p>
      </dgm:t>
    </dgm:pt>
    <dgm:pt modelId="{2BE41BC5-24FA-46EE-969D-62E92190CF79}" type="parTrans" cxnId="{11B88D01-51C5-425C-AF6D-D8B8C5D5B660}">
      <dgm:prSet/>
      <dgm:spPr/>
      <dgm:t>
        <a:bodyPr/>
        <a:lstStyle/>
        <a:p>
          <a:endParaRPr lang="en-US"/>
        </a:p>
      </dgm:t>
    </dgm:pt>
    <dgm:pt modelId="{86868391-3D67-4A83-816E-09266F3C6146}" type="sibTrans" cxnId="{11B88D01-51C5-425C-AF6D-D8B8C5D5B660}">
      <dgm:prSet/>
      <dgm:spPr/>
      <dgm:t>
        <a:bodyPr/>
        <a:lstStyle/>
        <a:p>
          <a:endParaRPr lang="en-US"/>
        </a:p>
      </dgm:t>
    </dgm:pt>
    <dgm:pt modelId="{9CA059E4-E6F6-433B-916E-402C9EC384A3}">
      <dgm:prSet phldrT="[Text]" custT="1"/>
      <dgm:spPr/>
      <dgm:t>
        <a:bodyPr/>
        <a:lstStyle/>
        <a:p>
          <a:r>
            <a:rPr lang="en-US" sz="2800" dirty="0" smtClean="0">
              <a:solidFill>
                <a:srgbClr val="FFE07D"/>
              </a:solidFill>
              <a:effectLst>
                <a:outerShdw blurRad="38100" dist="38100" dir="2700000" algn="tl">
                  <a:srgbClr val="000000">
                    <a:alpha val="43137"/>
                  </a:srgbClr>
                </a:outerShdw>
              </a:effectLst>
            </a:rPr>
            <a:t>Integrated Systems Planning</a:t>
          </a:r>
          <a:endParaRPr lang="en-US" sz="2800" dirty="0">
            <a:solidFill>
              <a:srgbClr val="FFE07D"/>
            </a:solidFill>
            <a:effectLst>
              <a:outerShdw blurRad="38100" dist="38100" dir="2700000" algn="tl">
                <a:srgbClr val="000000">
                  <a:alpha val="43137"/>
                </a:srgbClr>
              </a:outerShdw>
            </a:effectLst>
          </a:endParaRPr>
        </a:p>
      </dgm:t>
    </dgm:pt>
    <dgm:pt modelId="{663B2076-E7F8-41DD-9371-05855DB0CEB5}" type="parTrans" cxnId="{142EF9E8-3E37-4DC7-8733-EEAB3B22DBC6}">
      <dgm:prSet/>
      <dgm:spPr/>
      <dgm:t>
        <a:bodyPr/>
        <a:lstStyle/>
        <a:p>
          <a:endParaRPr lang="en-US"/>
        </a:p>
      </dgm:t>
    </dgm:pt>
    <dgm:pt modelId="{F22B3D33-7435-47CD-A7A5-1A014B32A830}" type="sibTrans" cxnId="{142EF9E8-3E37-4DC7-8733-EEAB3B22DBC6}">
      <dgm:prSet/>
      <dgm:spPr/>
      <dgm:t>
        <a:bodyPr/>
        <a:lstStyle/>
        <a:p>
          <a:endParaRPr lang="en-US"/>
        </a:p>
      </dgm:t>
    </dgm:pt>
    <dgm:pt modelId="{E62E03E7-2E3E-4F38-A2A8-27EE2AE5BA7E}" type="pres">
      <dgm:prSet presAssocID="{F7D3ED58-6578-4E91-9976-5F0B4B1B304B}" presName="Name0" presStyleCnt="0">
        <dgm:presLayoutVars>
          <dgm:chMax val="4"/>
          <dgm:resizeHandles val="exact"/>
        </dgm:presLayoutVars>
      </dgm:prSet>
      <dgm:spPr/>
      <dgm:t>
        <a:bodyPr/>
        <a:lstStyle/>
        <a:p>
          <a:endParaRPr lang="en-US"/>
        </a:p>
      </dgm:t>
    </dgm:pt>
    <dgm:pt modelId="{32F8D818-16C6-4383-B5C3-768D66F5520E}" type="pres">
      <dgm:prSet presAssocID="{F7D3ED58-6578-4E91-9976-5F0B4B1B304B}" presName="ellipse" presStyleLbl="trBgShp" presStyleIdx="0" presStyleCnt="1" custLinFactNeighborX="286" custLinFactNeighborY="-9287"/>
      <dgm:spPr/>
    </dgm:pt>
    <dgm:pt modelId="{EBED4D68-83D3-4346-A032-715B297AF351}" type="pres">
      <dgm:prSet presAssocID="{F7D3ED58-6578-4E91-9976-5F0B4B1B304B}" presName="arrow1" presStyleLbl="fgShp" presStyleIdx="0" presStyleCnt="1"/>
      <dgm:spPr/>
    </dgm:pt>
    <dgm:pt modelId="{BE52D62A-511A-4261-85AD-A451410D5CDE}" type="pres">
      <dgm:prSet presAssocID="{F7D3ED58-6578-4E91-9976-5F0B4B1B304B}" presName="rectangle" presStyleLbl="revTx" presStyleIdx="0" presStyleCnt="1" custScaleX="190488" custLinFactNeighborX="209" custLinFactNeighborY="-10855">
        <dgm:presLayoutVars>
          <dgm:bulletEnabled val="1"/>
        </dgm:presLayoutVars>
      </dgm:prSet>
      <dgm:spPr/>
      <dgm:t>
        <a:bodyPr/>
        <a:lstStyle/>
        <a:p>
          <a:endParaRPr lang="en-US"/>
        </a:p>
      </dgm:t>
    </dgm:pt>
    <dgm:pt modelId="{4F16A1B2-353A-46BB-8558-2494D9635650}" type="pres">
      <dgm:prSet presAssocID="{0F3F56B6-8223-4227-8893-F69D3DBBB3CC}" presName="item1" presStyleLbl="node1" presStyleIdx="0" presStyleCnt="3">
        <dgm:presLayoutVars>
          <dgm:bulletEnabled val="1"/>
        </dgm:presLayoutVars>
      </dgm:prSet>
      <dgm:spPr/>
      <dgm:t>
        <a:bodyPr/>
        <a:lstStyle/>
        <a:p>
          <a:endParaRPr lang="en-US"/>
        </a:p>
      </dgm:t>
    </dgm:pt>
    <dgm:pt modelId="{2EABC8AF-DD77-4018-9E7D-68ECECBCDC0F}" type="pres">
      <dgm:prSet presAssocID="{3CDE06DF-B2FC-48E3-A347-7A2D5BFAF2F0}" presName="item2" presStyleLbl="node1" presStyleIdx="1" presStyleCnt="3">
        <dgm:presLayoutVars>
          <dgm:bulletEnabled val="1"/>
        </dgm:presLayoutVars>
      </dgm:prSet>
      <dgm:spPr/>
      <dgm:t>
        <a:bodyPr/>
        <a:lstStyle/>
        <a:p>
          <a:endParaRPr lang="en-US"/>
        </a:p>
      </dgm:t>
    </dgm:pt>
    <dgm:pt modelId="{C5F7032D-8816-468B-A1EB-F55520F93B37}" type="pres">
      <dgm:prSet presAssocID="{9CA059E4-E6F6-433B-916E-402C9EC384A3}" presName="item3" presStyleLbl="node1" presStyleIdx="2" presStyleCnt="3">
        <dgm:presLayoutVars>
          <dgm:bulletEnabled val="1"/>
        </dgm:presLayoutVars>
      </dgm:prSet>
      <dgm:spPr/>
      <dgm:t>
        <a:bodyPr/>
        <a:lstStyle/>
        <a:p>
          <a:endParaRPr lang="en-US"/>
        </a:p>
      </dgm:t>
    </dgm:pt>
    <dgm:pt modelId="{EFA03463-627A-4658-97F0-A3BD07795EAB}" type="pres">
      <dgm:prSet presAssocID="{F7D3ED58-6578-4E91-9976-5F0B4B1B304B}" presName="funnel" presStyleLbl="trAlignAcc1" presStyleIdx="0" presStyleCnt="1"/>
      <dgm:spPr/>
    </dgm:pt>
  </dgm:ptLst>
  <dgm:cxnLst>
    <dgm:cxn modelId="{2D483267-F66E-4798-8239-50C1B8F9DF01}" srcId="{F7D3ED58-6578-4E91-9976-5F0B4B1B304B}" destId="{E4E12713-C1A6-4BBA-A187-9B48930B0961}" srcOrd="0" destOrd="0" parTransId="{1B1B2B4D-5794-400A-A5D2-850FAF223309}" sibTransId="{B21648F6-9816-47C5-B24B-B53BC2404AE4}"/>
    <dgm:cxn modelId="{142EF9E8-3E37-4DC7-8733-EEAB3B22DBC6}" srcId="{F7D3ED58-6578-4E91-9976-5F0B4B1B304B}" destId="{9CA059E4-E6F6-433B-916E-402C9EC384A3}" srcOrd="3" destOrd="0" parTransId="{663B2076-E7F8-41DD-9371-05855DB0CEB5}" sibTransId="{F22B3D33-7435-47CD-A7A5-1A014B32A830}"/>
    <dgm:cxn modelId="{35AD3A0E-EF1E-40FA-96D0-6EBA21A917AF}" srcId="{F7D3ED58-6578-4E91-9976-5F0B4B1B304B}" destId="{0F3F56B6-8223-4227-8893-F69D3DBBB3CC}" srcOrd="1" destOrd="0" parTransId="{2EDDA269-ABA5-42CF-8018-FDDCF9FB3CED}" sibTransId="{06EF3473-BF7A-44FB-8BE6-5403FDC4C2E1}"/>
    <dgm:cxn modelId="{D1DC7E35-9640-48BB-B716-8251F0D9DA79}" type="presOf" srcId="{9CA059E4-E6F6-433B-916E-402C9EC384A3}" destId="{BE52D62A-511A-4261-85AD-A451410D5CDE}" srcOrd="0" destOrd="0" presId="urn:microsoft.com/office/officeart/2005/8/layout/funnel1"/>
    <dgm:cxn modelId="{858CC5F3-FCEF-4465-8FD8-3F384C99B64E}" srcId="{F7D3ED58-6578-4E91-9976-5F0B4B1B304B}" destId="{01AA96D7-56D1-4B98-AB9D-5C1C872D45B1}" srcOrd="6" destOrd="0" parTransId="{00D094A9-867A-4873-B367-D86E3D11117E}" sibTransId="{94D1E51A-D9D4-44E4-94AD-3F840FC561A7}"/>
    <dgm:cxn modelId="{5745CB6D-1434-4D61-891D-0E3639947560}" type="presOf" srcId="{F7D3ED58-6578-4E91-9976-5F0B4B1B304B}" destId="{E62E03E7-2E3E-4F38-A2A8-27EE2AE5BA7E}" srcOrd="0" destOrd="0" presId="urn:microsoft.com/office/officeart/2005/8/layout/funnel1"/>
    <dgm:cxn modelId="{11B88D01-51C5-425C-AF6D-D8B8C5D5B660}" srcId="{F7D3ED58-6578-4E91-9976-5F0B4B1B304B}" destId="{CB01380B-95D6-4736-B188-9DBF450783A1}" srcOrd="4" destOrd="0" parTransId="{2BE41BC5-24FA-46EE-969D-62E92190CF79}" sibTransId="{86868391-3D67-4A83-816E-09266F3C6146}"/>
    <dgm:cxn modelId="{D7361A3A-3BEF-47FE-88BA-981228BAF410}" type="presOf" srcId="{3CDE06DF-B2FC-48E3-A347-7A2D5BFAF2F0}" destId="{4F16A1B2-353A-46BB-8558-2494D9635650}" srcOrd="0" destOrd="0" presId="urn:microsoft.com/office/officeart/2005/8/layout/funnel1"/>
    <dgm:cxn modelId="{88CDD857-A4A6-4A32-AC2A-F7CC60E3EA06}" srcId="{F7D3ED58-6578-4E91-9976-5F0B4B1B304B}" destId="{3C67425C-28DD-4767-B914-56221960B4DF}" srcOrd="5" destOrd="0" parTransId="{D95DAAF9-6286-4231-B3EC-599295F047A6}" sibTransId="{2A78DA2E-AF9E-43DA-AE41-D44914F46D24}"/>
    <dgm:cxn modelId="{C4C7B5D5-6CA6-46C8-84D9-5F9C11B775A8}" type="presOf" srcId="{0F3F56B6-8223-4227-8893-F69D3DBBB3CC}" destId="{2EABC8AF-DD77-4018-9E7D-68ECECBCDC0F}" srcOrd="0" destOrd="0" presId="urn:microsoft.com/office/officeart/2005/8/layout/funnel1"/>
    <dgm:cxn modelId="{1344D925-1306-419D-BFD1-9BD12C1EED21}" type="presOf" srcId="{E4E12713-C1A6-4BBA-A187-9B48930B0961}" destId="{C5F7032D-8816-468B-A1EB-F55520F93B37}" srcOrd="0" destOrd="0" presId="urn:microsoft.com/office/officeart/2005/8/layout/funnel1"/>
    <dgm:cxn modelId="{8E5F0DC0-8235-4EEF-A3A4-6AFE1C290EF9}" srcId="{F7D3ED58-6578-4E91-9976-5F0B4B1B304B}" destId="{3CDE06DF-B2FC-48E3-A347-7A2D5BFAF2F0}" srcOrd="2" destOrd="0" parTransId="{6D9BC006-0030-42B4-8D7D-27A265C9BF50}" sibTransId="{8E6C164F-FB26-4958-8501-DC9A921E47C1}"/>
    <dgm:cxn modelId="{E776C80C-2869-453B-9A2C-D2C4B0A9BC0C}" srcId="{F7D3ED58-6578-4E91-9976-5F0B4B1B304B}" destId="{F72CFDD5-E4D1-4159-895D-95F8F3FBFD11}" srcOrd="7" destOrd="0" parTransId="{0D54D87A-1653-4537-B4F5-04FDF28E2F99}" sibTransId="{D7D030AB-FCFD-4C32-968F-5EA920F13475}"/>
    <dgm:cxn modelId="{61EC98E0-F20E-4DDC-8194-A206005FE8D8}" type="presParOf" srcId="{E62E03E7-2E3E-4F38-A2A8-27EE2AE5BA7E}" destId="{32F8D818-16C6-4383-B5C3-768D66F5520E}" srcOrd="0" destOrd="0" presId="urn:microsoft.com/office/officeart/2005/8/layout/funnel1"/>
    <dgm:cxn modelId="{1888792F-E90B-4F70-ADE1-51584C7C3E8F}" type="presParOf" srcId="{E62E03E7-2E3E-4F38-A2A8-27EE2AE5BA7E}" destId="{EBED4D68-83D3-4346-A032-715B297AF351}" srcOrd="1" destOrd="0" presId="urn:microsoft.com/office/officeart/2005/8/layout/funnel1"/>
    <dgm:cxn modelId="{4D4C2719-1276-4899-9F48-F1EB7E02489B}" type="presParOf" srcId="{E62E03E7-2E3E-4F38-A2A8-27EE2AE5BA7E}" destId="{BE52D62A-511A-4261-85AD-A451410D5CDE}" srcOrd="2" destOrd="0" presId="urn:microsoft.com/office/officeart/2005/8/layout/funnel1"/>
    <dgm:cxn modelId="{C7879761-33D4-456B-ADCA-DC4DC444A460}" type="presParOf" srcId="{E62E03E7-2E3E-4F38-A2A8-27EE2AE5BA7E}" destId="{4F16A1B2-353A-46BB-8558-2494D9635650}" srcOrd="3" destOrd="0" presId="urn:microsoft.com/office/officeart/2005/8/layout/funnel1"/>
    <dgm:cxn modelId="{ED8A5788-55CC-4BEA-8B79-C718F43F55BE}" type="presParOf" srcId="{E62E03E7-2E3E-4F38-A2A8-27EE2AE5BA7E}" destId="{2EABC8AF-DD77-4018-9E7D-68ECECBCDC0F}" srcOrd="4" destOrd="0" presId="urn:microsoft.com/office/officeart/2005/8/layout/funnel1"/>
    <dgm:cxn modelId="{ED47C143-ACDE-4636-B3C4-388C1EB102B9}" type="presParOf" srcId="{E62E03E7-2E3E-4F38-A2A8-27EE2AE5BA7E}" destId="{C5F7032D-8816-468B-A1EB-F55520F93B37}" srcOrd="5" destOrd="0" presId="urn:microsoft.com/office/officeart/2005/8/layout/funnel1"/>
    <dgm:cxn modelId="{A139ADBC-F570-4E45-81CE-452B0D6DFE51}" type="presParOf" srcId="{E62E03E7-2E3E-4F38-A2A8-27EE2AE5BA7E}" destId="{EFA03463-627A-4658-97F0-A3BD07795EAB}"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F8D818-16C6-4383-B5C3-768D66F5520E}">
      <dsp:nvSpPr>
        <dsp:cNvPr id="0" name=""/>
        <dsp:cNvSpPr/>
      </dsp:nvSpPr>
      <dsp:spPr>
        <a:xfrm>
          <a:off x="2362211" y="76203"/>
          <a:ext cx="4201983" cy="1459293"/>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D4D68-83D3-4346-A032-715B297AF351}">
      <dsp:nvSpPr>
        <dsp:cNvPr id="0" name=""/>
        <dsp:cNvSpPr/>
      </dsp:nvSpPr>
      <dsp:spPr>
        <a:xfrm>
          <a:off x="4050531" y="3785042"/>
          <a:ext cx="814337" cy="521176"/>
        </a:xfrm>
        <a:prstGeom prst="down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52D62A-511A-4261-85AD-A451410D5CDE}">
      <dsp:nvSpPr>
        <dsp:cNvPr id="0" name=""/>
        <dsp:cNvSpPr/>
      </dsp:nvSpPr>
      <dsp:spPr>
        <a:xfrm>
          <a:off x="742950" y="4095908"/>
          <a:ext cx="7445837" cy="977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E07D"/>
              </a:solidFill>
              <a:effectLst>
                <a:outerShdw blurRad="38100" dist="38100" dir="2700000" algn="tl">
                  <a:srgbClr val="000000">
                    <a:alpha val="43137"/>
                  </a:srgbClr>
                </a:outerShdw>
              </a:effectLst>
            </a:rPr>
            <a:t>Integrated Systems Planning</a:t>
          </a:r>
          <a:endParaRPr lang="en-US" sz="2800" kern="1200" dirty="0">
            <a:solidFill>
              <a:srgbClr val="FFE07D"/>
            </a:solidFill>
            <a:effectLst>
              <a:outerShdw blurRad="38100" dist="38100" dir="2700000" algn="tl">
                <a:srgbClr val="000000">
                  <a:alpha val="43137"/>
                </a:srgbClr>
              </a:outerShdw>
            </a:effectLst>
          </a:endParaRPr>
        </a:p>
      </dsp:txBody>
      <dsp:txXfrm>
        <a:off x="742950" y="4095908"/>
        <a:ext cx="7445837" cy="977205"/>
      </dsp:txXfrm>
    </dsp:sp>
    <dsp:sp modelId="{4F16A1B2-353A-46BB-8558-2494D9635650}">
      <dsp:nvSpPr>
        <dsp:cNvPr id="0" name=""/>
        <dsp:cNvSpPr/>
      </dsp:nvSpPr>
      <dsp:spPr>
        <a:xfrm>
          <a:off x="3877891" y="1783725"/>
          <a:ext cx="1465808" cy="14658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Network Theory</a:t>
          </a:r>
          <a:endParaRPr lang="en-US" sz="1500" kern="1200" dirty="0"/>
        </a:p>
      </dsp:txBody>
      <dsp:txXfrm>
        <a:off x="3877891" y="1783725"/>
        <a:ext cx="1465808" cy="1465808"/>
      </dsp:txXfrm>
    </dsp:sp>
    <dsp:sp modelId="{2EABC8AF-DD77-4018-9E7D-68ECECBCDC0F}">
      <dsp:nvSpPr>
        <dsp:cNvPr id="0" name=""/>
        <dsp:cNvSpPr/>
      </dsp:nvSpPr>
      <dsp:spPr>
        <a:xfrm>
          <a:off x="2829024" y="684043"/>
          <a:ext cx="1465808" cy="14658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Asset Mgmt.</a:t>
          </a:r>
          <a:endParaRPr lang="en-US" sz="1500" kern="1200" dirty="0"/>
        </a:p>
      </dsp:txBody>
      <dsp:txXfrm>
        <a:off x="2829024" y="684043"/>
        <a:ext cx="1465808" cy="1465808"/>
      </dsp:txXfrm>
    </dsp:sp>
    <dsp:sp modelId="{C5F7032D-8816-468B-A1EB-F55520F93B37}">
      <dsp:nvSpPr>
        <dsp:cNvPr id="0" name=""/>
        <dsp:cNvSpPr/>
      </dsp:nvSpPr>
      <dsp:spPr>
        <a:xfrm>
          <a:off x="4327405" y="329644"/>
          <a:ext cx="1465808" cy="146580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baseline="0" dirty="0" smtClean="0"/>
            <a:t>ITS - ICM</a:t>
          </a:r>
          <a:endParaRPr lang="en-US" sz="1500" kern="1200" baseline="0" dirty="0"/>
        </a:p>
      </dsp:txBody>
      <dsp:txXfrm>
        <a:off x="4327405" y="329644"/>
        <a:ext cx="1465808" cy="1465808"/>
      </dsp:txXfrm>
    </dsp:sp>
    <dsp:sp modelId="{EFA03463-627A-4658-97F0-A3BD07795EAB}">
      <dsp:nvSpPr>
        <dsp:cNvPr id="0" name=""/>
        <dsp:cNvSpPr/>
      </dsp:nvSpPr>
      <dsp:spPr>
        <a:xfrm>
          <a:off x="2177553" y="32573"/>
          <a:ext cx="4560292" cy="3648234"/>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2291" tIns="46145" rIns="92291" bIns="46145"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5138"/>
          </a:xfrm>
          <a:prstGeom prst="rect">
            <a:avLst/>
          </a:prstGeom>
        </p:spPr>
        <p:txBody>
          <a:bodyPr vert="horz" lIns="92291" tIns="46145" rIns="92291" bIns="46145" rtlCol="0"/>
          <a:lstStyle>
            <a:lvl1pPr algn="r">
              <a:defRPr sz="1300"/>
            </a:lvl1pPr>
          </a:lstStyle>
          <a:p>
            <a:fld id="{18268480-7CD4-44AB-8FFF-D23D0D5BC9E3}" type="datetimeFigureOut">
              <a:rPr lang="en-US" smtClean="0"/>
              <a:pPr/>
              <a:t>5/5/2011</a:t>
            </a:fld>
            <a:endParaRPr lang="en-US" dirty="0"/>
          </a:p>
        </p:txBody>
      </p:sp>
      <p:sp>
        <p:nvSpPr>
          <p:cNvPr id="4" name="Footer Placeholder 3"/>
          <p:cNvSpPr>
            <a:spLocks noGrp="1"/>
          </p:cNvSpPr>
          <p:nvPr>
            <p:ph type="ftr" sz="quarter" idx="2"/>
          </p:nvPr>
        </p:nvSpPr>
        <p:spPr>
          <a:xfrm>
            <a:off x="0" y="8829675"/>
            <a:ext cx="3037840" cy="465138"/>
          </a:xfrm>
          <a:prstGeom prst="rect">
            <a:avLst/>
          </a:prstGeom>
        </p:spPr>
        <p:txBody>
          <a:bodyPr vert="horz" lIns="92291" tIns="46145" rIns="92291" bIns="46145"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2291" tIns="46145" rIns="92291" bIns="46145" rtlCol="0" anchor="b"/>
          <a:lstStyle>
            <a:lvl1pPr algn="r">
              <a:defRPr sz="1300"/>
            </a:lvl1pPr>
          </a:lstStyle>
          <a:p>
            <a:fld id="{68203A99-A694-49B8-80E0-479D4C437BEB}"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91" tIns="46145" rIns="92291" bIns="46145"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291" tIns="46145" rIns="92291" bIns="46145" rtlCol="0"/>
          <a:lstStyle>
            <a:lvl1pPr algn="r">
              <a:defRPr sz="1300"/>
            </a:lvl1pPr>
          </a:lstStyle>
          <a:p>
            <a:fld id="{5F66E0DE-D403-4472-811C-DA0B0668B574}" type="datetimeFigureOut">
              <a:rPr lang="en-US" smtClean="0"/>
              <a:pPr/>
              <a:t>5/5/2011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291" tIns="46145" rIns="92291" bIns="46145"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291" tIns="46145" rIns="92291" bIns="4614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2291" tIns="46145" rIns="92291" bIns="46145"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91" tIns="46145" rIns="92291" bIns="46145" rtlCol="0" anchor="b"/>
          <a:lstStyle>
            <a:lvl1pPr algn="r">
              <a:defRPr sz="1300"/>
            </a:lvl1pPr>
          </a:lstStyle>
          <a:p>
            <a:fld id="{6472362B-E0E3-4E05-ADCC-C7D1FC3FCCA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E81BA95-638D-46C6-8572-1502CD29FBC7}" type="slidenum">
              <a:rPr lang="en-US" smtClean="0"/>
              <a:pPr>
                <a:defRPr/>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This will be a qualitative assessment to help ensure that proposed improvements do not contradict or are in conflict with specific planning and urban design initiatives.</a:t>
            </a:r>
          </a:p>
          <a:p>
            <a:endParaRPr lang="en-US" dirty="0" smtClean="0"/>
          </a:p>
          <a:p>
            <a:r>
              <a:rPr lang="en-US" dirty="0" smtClean="0"/>
              <a:t>This will be a qualitative assessment to help ensure that proposed improvements do not contradict or are in conflict with specific planning and urban design initiatives.</a:t>
            </a:r>
          </a:p>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a transit improvement that reduces single-occupancy vehicle (SOV) travel and delay, thereby contributing to reducing CO2,  measured against a road capacity project, with additional through lanes, would result in more SOV reliance and congestion long term).</a:t>
            </a:r>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27</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28</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29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30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31</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smtClean="0"/>
          </a:p>
        </p:txBody>
      </p:sp>
      <p:sp>
        <p:nvSpPr>
          <p:cNvPr id="62468" name="Slide Number Placeholder 3"/>
          <p:cNvSpPr>
            <a:spLocks noGrp="1"/>
          </p:cNvSpPr>
          <p:nvPr>
            <p:ph type="sldNum" sz="quarter" idx="5"/>
          </p:nvPr>
        </p:nvSpPr>
        <p:spPr>
          <a:noFill/>
        </p:spPr>
        <p:txBody>
          <a:bodyPr/>
          <a:lstStyle/>
          <a:p>
            <a:fld id="{C0876C00-373C-4D70-AAB7-EE1745B64925}" type="slidenum">
              <a:rPr lang="en-US"/>
              <a:pPr/>
              <a:t>32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17">
              <a:defRPr/>
            </a:pPr>
            <a:r>
              <a:rPr lang="en-US" dirty="0" smtClean="0"/>
              <a:t>Travel information today is fragmented, outdated or not completely useful. Travel modes are most often independently operated and efforts to date to "reduce congestion" have focused on optimization of individual network and modes.</a:t>
            </a:r>
          </a:p>
          <a:p>
            <a:endParaRPr lang="en-US" dirty="0" smtClean="0"/>
          </a:p>
          <a:p>
            <a:r>
              <a:rPr lang="en-US" dirty="0" smtClean="0"/>
              <a:t>Integrated Corridor Management</a:t>
            </a:r>
            <a:r>
              <a:rPr lang="en-US" baseline="0" dirty="0" smtClean="0"/>
              <a:t> (ICM) - </a:t>
            </a:r>
            <a:r>
              <a:rPr lang="en-US" dirty="0" smtClean="0"/>
              <a:t>The combined application of technologies and a commitment of network partners to work together have the potential to transform the way corridors are operated and managed. Thanks to recent advancements in intelligent transportation systems technologies, there is a tremendous opportunity today to integrate operations to manage total corridor capacity.</a:t>
            </a:r>
          </a:p>
          <a:p>
            <a:endParaRPr lang="en-US" dirty="0" smtClean="0"/>
          </a:p>
          <a:p>
            <a:r>
              <a:rPr lang="en-US" dirty="0" smtClean="0"/>
              <a:t>With ICM, the various institutional partner agencies manage the transportation corridor as a system—rather than the more traditional approach of managing individual assets. They manage the corridor as an integrated asset in order to improve travel time reliability and predictability, help manage congestion and empower travelers through better information and more choices.</a:t>
            </a:r>
          </a:p>
          <a:p>
            <a:endParaRPr lang="en-US" dirty="0" smtClean="0"/>
          </a:p>
          <a:p>
            <a:r>
              <a:rPr lang="en-US" dirty="0" smtClean="0"/>
              <a:t>In an ICM corridor, because of proactive multimodal management of infrastructure assets by institutional partners, travelers could receive information that encompasses the entire transportation network. They could dynamically shift to alternative transportation options—even during a trip—in response to changing traffic conditions. For example, while driving in a future ICM corridor, a traveler could be informed in advance of congestion ahead on that route and be informed of alternative transportation options such as a nearby transit facility's location, timing and parking availability.</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69309F0-2EE6-4F27-AF71-A2CFE74BD601}"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 USDOT has selected eight "Pioneer Sites" to act as critical partners in the development, deployment and evaluation of Integrated Corridor Management (ICM) strategies designed to help manage congestion in some of our nation's busiest urban corridors as part of its 5-year ICM I</a:t>
            </a:r>
          </a:p>
          <a:p>
            <a:r>
              <a:rPr lang="en-US" dirty="0" smtClean="0"/>
              <a:t>initiative. The ICM Pioneer Sites </a:t>
            </a:r>
          </a:p>
          <a:p>
            <a:endParaRPr lang="en-US" dirty="0" smtClean="0"/>
          </a:p>
          <a:p>
            <a:r>
              <a:rPr lang="en-US" dirty="0" smtClean="0"/>
              <a:t>Dallas is creating an operational entity responsible for all ICM activities. In this region, transit availability and capacity is being increased, park-and-ride facilities will be improved, and intelligent transportation system elements are being deployed in the field. In addition, HOV and HOT lanes will be added, and value-pricing strategies are being explored.</a:t>
            </a:r>
          </a:p>
          <a:p>
            <a:endParaRPr lang="en-US" dirty="0" smtClean="0"/>
          </a:p>
          <a:p>
            <a:pPr defTabSz="931717">
              <a:defRPr/>
            </a:pPr>
            <a:r>
              <a:rPr lang="en-US" dirty="0" smtClean="0"/>
              <a:t>The Dallas US-75 ICM corridor was chosen as a site for Analysis, Modeling and Simulation (AMS) of ICM strategies. </a:t>
            </a:r>
          </a:p>
          <a:p>
            <a:pPr defTabSz="931717">
              <a:defRPr/>
            </a:pPr>
            <a:endParaRPr lang="en-US" dirty="0" smtClean="0"/>
          </a:p>
          <a:p>
            <a:pPr defTabSz="931717">
              <a:defRPr/>
            </a:pPr>
            <a:r>
              <a:rPr lang="en-US" dirty="0" smtClean="0"/>
              <a:t>The Dallas, Texas application proposed U.S. route 75 from downtown Dallas to SH 121 with the North Dallas Toll Way to the west and DART and various arterials to the east as their corridor. The Dallas Area Rapid Transit Authority was the lead agency, accompanied by the City of Dallas, the City of Richardson, the City of Plano, the City of University Park, the Town of Highland Park, the North Central Texas Council of Governments, the North Texas Tollway Authority, and the TxDOT Dallas District. In addition to the expected freeway and arterial capabilities, the corridor includes HOV, tolling, express bus, and light rail.</a:t>
            </a:r>
          </a:p>
          <a:p>
            <a:endParaRPr lang="en-US" dirty="0" smtClean="0"/>
          </a:p>
          <a:p>
            <a:pPr defTabSz="931717">
              <a:defRPr/>
            </a:pPr>
            <a:r>
              <a:rPr lang="en-US" dirty="0" smtClean="0"/>
              <a:t>In Houston's Interstate 10 corridor, ICM will help to manage delays through intelligent transportation systems and congestion pricing strategies; will empower travelers to make decisions with multimodal, personalized information; and will improve incident management. Houston's ICM strategy will be enhanced by the strong institutional relationships its agencies have established in the region through the state of the art multi-agency emergency and traffic management center, TRANSTAR.</a:t>
            </a:r>
          </a:p>
          <a:p>
            <a:pPr defTabSz="931717">
              <a:defRPr/>
            </a:pPr>
            <a:endParaRPr lang="en-US" dirty="0" smtClean="0"/>
          </a:p>
          <a:p>
            <a:pPr defTabSz="931717">
              <a:defRPr/>
            </a:pPr>
            <a:r>
              <a:rPr lang="en-US" dirty="0" smtClean="0"/>
              <a:t>The Houston, Texas application proposed I-10 and U.S. route 290 with US 290 as the north border, the West Park Toll Road to the south and SH99 and IH 610 to the west and east, respectively as their corridor. The TxDOT Houston District was the lead agency, accompanied by the Houston Metropolitan Transit Authority of Harris County, Harris County, the City of Houston, and the Houston-Galveston Area Council. In addition to the expected freeway and arterial capabilities, the corridor includes HOV, tolling, value pricing, express bus, and BRT.</a:t>
            </a:r>
          </a:p>
          <a:p>
            <a:pPr defTabSz="931717">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69309F0-2EE6-4F27-AF71-A2CFE74BD601}"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ultimate objective is the adoption of operations asset management practices by operations professionals and their organizations. Our program goal is to provide the resources necessary for operations professionals to establish operations asset management. The program will concentrate efforts on the following objectives:</a:t>
            </a:r>
          </a:p>
          <a:p>
            <a:endParaRPr lang="en-US" dirty="0" smtClean="0"/>
          </a:p>
          <a:p>
            <a:r>
              <a:rPr lang="en-US" dirty="0" smtClean="0"/>
              <a:t>The first objective is to establish an analytical foundation through development of analysis capabilities, life-cycle cost analyses, performance measures, and alternative investment scenarios. The analytical foundation will enable transportation professionals to identify and evaluate strategic investment scenarios that enhance the capabilities and performance of operations assets.</a:t>
            </a:r>
          </a:p>
          <a:p>
            <a:endParaRPr lang="en-US" dirty="0" smtClean="0"/>
          </a:p>
          <a:p>
            <a:r>
              <a:rPr lang="en-US" dirty="0" smtClean="0"/>
              <a:t>The next objective is to create linkages that integrate management of operations asset analysis results into the transportation asset management process. The integration will facilitate the comparison and commingling of operations improvements with infrastructure and safety improvements by transferring and merging goals and results. The outcome will be information important to selecting a sound investment strategy and authorizing appropriate resource allocations.</a:t>
            </a:r>
          </a:p>
          <a:p>
            <a:pPr defTabSz="881390">
              <a:defRPr/>
            </a:pPr>
            <a:endParaRPr lang="en-US" dirty="0" smtClean="0"/>
          </a:p>
          <a:p>
            <a:pPr defTabSz="881390">
              <a:defRPr/>
            </a:pPr>
            <a:r>
              <a:rPr lang="en-US" dirty="0" smtClean="0"/>
              <a:t>To obtain the full benefits of transportation asset management, the process and its Achieving this third objective requires undertaking an education and outreach initiative. Institutionalizing an operations asset management process within an organization will greatly advance the making of sound investments in operations as well as overall transportation.</a:t>
            </a:r>
          </a:p>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300" b="1" dirty="0" smtClean="0"/>
          </a:p>
          <a:p>
            <a:pPr defTabSz="931717">
              <a:defRPr/>
            </a:pPr>
            <a:r>
              <a:rPr lang="en-US" sz="1300" dirty="0" smtClean="0"/>
              <a:t>Integrated Corridor Planning (ICP) offers an opportunity to optimize the transportation system by simultaneously planning the multimodal networks instead of planning for individual modes and networks.  ICP consists of decision making that considers various modes and their network connections so each can full fill its optimal role in movement of people and goods. </a:t>
            </a:r>
            <a:endParaRPr lang="en-US" baseline="0" dirty="0" smtClean="0"/>
          </a:p>
          <a:p>
            <a:pPr defTabSz="931717">
              <a:defRPr/>
            </a:pPr>
            <a:r>
              <a:rPr lang="en-US" baseline="0" dirty="0" smtClean="0"/>
              <a:t> </a:t>
            </a:r>
            <a:r>
              <a:rPr lang="en-US" dirty="0" smtClean="0"/>
              <a:t> </a:t>
            </a:r>
          </a:p>
          <a:p>
            <a:pPr defTabSz="931717">
              <a:defRPr/>
            </a:pPr>
            <a:r>
              <a:rPr lang="en-US" sz="1300" dirty="0" smtClean="0"/>
              <a:t>In conventional transportation planning modal improvements are identified independently by mode then these improvements compete for limited funding.  ICP uses asset management techniques and statistical analysis to assess the usage of an asset (mode) to gauge its importance to the users of that mode.  </a:t>
            </a:r>
          </a:p>
          <a:p>
            <a:endParaRPr lang="en-US" sz="1300" b="1" dirty="0" smtClean="0"/>
          </a:p>
        </p:txBody>
      </p:sp>
      <p:sp>
        <p:nvSpPr>
          <p:cNvPr id="4" name="Slide Number Placeholder 3"/>
          <p:cNvSpPr>
            <a:spLocks noGrp="1"/>
          </p:cNvSpPr>
          <p:nvPr>
            <p:ph type="sldNum" sz="quarter" idx="10"/>
          </p:nvPr>
        </p:nvSpPr>
        <p:spPr/>
        <p:txBody>
          <a:bodyPr/>
          <a:lstStyle/>
          <a:p>
            <a:fld id="{469309F0-2EE6-4F27-AF71-A2CFE74BD601}"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2362B-E0E3-4E05-ADCC-C7D1FC3FCCAF}"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descr="Title Bckgd.jpg"/>
          <p:cNvPicPr>
            <a:picLocks noChangeAspect="1"/>
          </p:cNvPicPr>
          <p:nvPr userDrawn="1"/>
        </p:nvPicPr>
        <p:blipFill>
          <a:blip r:embed="rId2" cstate="print"/>
          <a:stretch>
            <a:fillRect/>
          </a:stretch>
        </p:blipFill>
        <p:spPr>
          <a:xfrm>
            <a:off x="0" y="0"/>
            <a:ext cx="9144000" cy="6858000"/>
          </a:xfrm>
          <a:prstGeom prst="rect">
            <a:avLst/>
          </a:prstGeom>
        </p:spPr>
      </p:pic>
      <p:sp>
        <p:nvSpPr>
          <p:cNvPr id="7" name="Round Diagonal Corner Rectangle 6"/>
          <p:cNvSpPr/>
          <p:nvPr/>
        </p:nvSpPr>
        <p:spPr>
          <a:xfrm>
            <a:off x="228600" y="993750"/>
            <a:ext cx="8686800" cy="1828800"/>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464234" y="993750"/>
            <a:ext cx="8229600" cy="1219200"/>
          </a:xfrm>
        </p:spPr>
        <p:txBody>
          <a:bodyPr lIns="45720" rIns="228600" anchor="ctr" anchorCtr="0">
            <a:normAutofit/>
          </a:bodyPr>
          <a:lstStyle>
            <a:lvl1pPr marL="0" algn="ctr">
              <a:defRPr sz="4000"/>
            </a:lvl1pPr>
            <a:extLst/>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88366" y="3388068"/>
            <a:ext cx="6560234" cy="2057400"/>
          </a:xfrm>
        </p:spPr>
        <p:txBody>
          <a:bodyPr lIns="45720" rIns="246888"/>
          <a:lstStyle>
            <a:lvl1pPr marL="0" indent="0" algn="ct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799A415-C8EE-487F-B9EF-C88786E5BD7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562600" y="6400800"/>
            <a:ext cx="3002280" cy="274320"/>
          </a:xfrm>
          <a:prstGeom prst="rect">
            <a:avLst/>
          </a:prstGeom>
        </p:spPr>
        <p:txBody>
          <a:bodyPr/>
          <a:lstStyle>
            <a:extLst/>
          </a:lstStyle>
          <a:p>
            <a:fld id="{13BA0E51-4FDA-4819-8CBC-D8B058DE3CBF}" type="datetime1">
              <a:rPr lang="en-US" smtClean="0"/>
              <a:pPr/>
              <a:t>5/5/2011</a:t>
            </a:fld>
            <a:endParaRPr lang="en-US" dirty="0"/>
          </a:p>
        </p:txBody>
      </p:sp>
      <p:sp>
        <p:nvSpPr>
          <p:cNvPr id="5" name="Footer Placeholder 4"/>
          <p:cNvSpPr>
            <a:spLocks noGrp="1"/>
          </p:cNvSpPr>
          <p:nvPr>
            <p:ph type="ftr" sz="quarter" idx="11"/>
          </p:nvPr>
        </p:nvSpPr>
        <p:spPr>
          <a:xfrm>
            <a:off x="1295400" y="6400800"/>
            <a:ext cx="4212264" cy="274320"/>
          </a:xfrm>
          <a:prstGeom prst="rect">
            <a:avLst/>
          </a:prstGeom>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799A415-C8EE-487F-B9EF-C88786E5BD7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562600" y="6400800"/>
            <a:ext cx="3002280" cy="274320"/>
          </a:xfrm>
          <a:prstGeom prst="rect">
            <a:avLst/>
          </a:prstGeom>
        </p:spPr>
        <p:txBody>
          <a:bodyPr/>
          <a:lstStyle>
            <a:extLst/>
          </a:lstStyle>
          <a:p>
            <a:fld id="{6DFAD806-3F7F-4E95-A9CF-6922142DA8E4}" type="datetime1">
              <a:rPr lang="en-US" smtClean="0"/>
              <a:pPr/>
              <a:t>5/5/2011</a:t>
            </a:fld>
            <a:endParaRPr lang="en-US" dirty="0"/>
          </a:p>
        </p:txBody>
      </p:sp>
      <p:sp>
        <p:nvSpPr>
          <p:cNvPr id="5" name="Footer Placeholder 4"/>
          <p:cNvSpPr>
            <a:spLocks noGrp="1"/>
          </p:cNvSpPr>
          <p:nvPr>
            <p:ph type="ftr" sz="quarter" idx="11"/>
          </p:nvPr>
        </p:nvSpPr>
        <p:spPr>
          <a:xfrm>
            <a:off x="1295400" y="6400800"/>
            <a:ext cx="4212264" cy="274320"/>
          </a:xfrm>
          <a:prstGeom prst="rect">
            <a:avLst/>
          </a:prstGeom>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799A415-C8EE-487F-B9EF-C88786E5BD7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B799A415-C8EE-487F-B9EF-C88786E5BD7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a:prstGeom prst="rect">
            <a:avLst/>
          </a:prstGeom>
        </p:spPr>
        <p:txBody>
          <a:bodyPr vert="horz" rtlCol="0"/>
          <a:lstStyle>
            <a:extLst/>
          </a:lstStyle>
          <a:p>
            <a:fld id="{46D5FA69-5649-40A1-B3E4-C5BD550968CA}" type="datetime1">
              <a:rPr lang="en-US" smtClean="0"/>
              <a:pPr/>
              <a:t>5/5/2011</a:t>
            </a:fld>
            <a:endParaRPr lang="en-US" dirty="0"/>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799A415-C8EE-487F-B9EF-C88786E5BD7D}" type="slidenum">
              <a:rPr lang="en-US" smtClean="0"/>
              <a:pPr/>
              <a:t>‹#›</a:t>
            </a:fld>
            <a:endParaRPr lang="en-US" dirty="0"/>
          </a:p>
        </p:txBody>
      </p:sp>
      <p:sp>
        <p:nvSpPr>
          <p:cNvPr id="10" name="Footer Placeholder 9"/>
          <p:cNvSpPr>
            <a:spLocks noGrp="1"/>
          </p:cNvSpPr>
          <p:nvPr>
            <p:ph type="ftr" sz="quarter" idx="12"/>
          </p:nvPr>
        </p:nvSpPr>
        <p:spPr>
          <a:xfrm>
            <a:off x="1600200" y="6513670"/>
            <a:ext cx="3907464" cy="274320"/>
          </a:xfrm>
          <a:prstGeom prst="rect">
            <a:avLst/>
          </a:prstGeom>
        </p:spPr>
        <p:txBody>
          <a:bodyPr vert="horz" rtlCol="0"/>
          <a:lstStyle>
            <a:extLst/>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5562600" y="6400800"/>
            <a:ext cx="3002280" cy="274320"/>
          </a:xfrm>
          <a:prstGeom prst="rect">
            <a:avLst/>
          </a:prstGeom>
        </p:spPr>
        <p:txBody>
          <a:bodyPr/>
          <a:lstStyle>
            <a:extLst/>
          </a:lstStyle>
          <a:p>
            <a:fld id="{F3C12544-337E-4841-9D96-A4E91E43BD3B}" type="datetime1">
              <a:rPr lang="en-US" smtClean="0"/>
              <a:pPr/>
              <a:t>5/5/2011</a:t>
            </a:fld>
            <a:endParaRPr lang="en-US" dirty="0"/>
          </a:p>
        </p:txBody>
      </p:sp>
      <p:sp>
        <p:nvSpPr>
          <p:cNvPr id="6" name="Footer Placeholder 5"/>
          <p:cNvSpPr>
            <a:spLocks noGrp="1"/>
          </p:cNvSpPr>
          <p:nvPr>
            <p:ph type="ftr" sz="quarter" idx="11"/>
          </p:nvPr>
        </p:nvSpPr>
        <p:spPr>
          <a:xfrm>
            <a:off x="1295400" y="6400800"/>
            <a:ext cx="4212264" cy="274320"/>
          </a:xfrm>
          <a:prstGeom prst="rect">
            <a:avLst/>
          </a:prstGeom>
        </p:spPr>
        <p:txBody>
          <a:bodyPr/>
          <a:lstStyle>
            <a:extLst/>
          </a:lstStyle>
          <a:p>
            <a:endParaRPr lang="en-US" dirty="0"/>
          </a:p>
        </p:txBody>
      </p:sp>
      <p:sp>
        <p:nvSpPr>
          <p:cNvPr id="7" name="Slide Number Placeholder 6"/>
          <p:cNvSpPr>
            <a:spLocks noGrp="1"/>
          </p:cNvSpPr>
          <p:nvPr>
            <p:ph type="sldNum" sz="quarter" idx="12"/>
          </p:nvPr>
        </p:nvSpPr>
        <p:spPr>
          <a:xfrm>
            <a:off x="8641080" y="6514568"/>
            <a:ext cx="464288" cy="274320"/>
          </a:xfrm>
        </p:spPr>
        <p:txBody>
          <a:bodyPr/>
          <a:lstStyle>
            <a:extLst/>
          </a:lstStyle>
          <a:p>
            <a:fld id="{B799A415-C8EE-487F-B9EF-C88786E5BD7D}" type="slidenum">
              <a:rPr lang="en-US" smtClean="0"/>
              <a:pPr/>
              <a:t>‹#›</a:t>
            </a:fld>
            <a:endParaRPr lang="en-US" dirty="0"/>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dirty="0"/>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5562600" y="6400800"/>
            <a:ext cx="3002280" cy="274320"/>
          </a:xfrm>
          <a:prstGeom prst="rect">
            <a:avLst/>
          </a:prstGeom>
        </p:spPr>
        <p:txBody>
          <a:bodyPr/>
          <a:lstStyle>
            <a:extLst/>
          </a:lstStyle>
          <a:p>
            <a:fld id="{CF8A4902-A2D9-4A8B-A175-BD042F6AF703}" type="datetime1">
              <a:rPr lang="en-US" smtClean="0"/>
              <a:pPr/>
              <a:t>5/5/2011</a:t>
            </a:fld>
            <a:endParaRPr lang="en-US" dirty="0"/>
          </a:p>
        </p:txBody>
      </p:sp>
      <p:sp>
        <p:nvSpPr>
          <p:cNvPr id="8" name="Footer Placeholder 7"/>
          <p:cNvSpPr>
            <a:spLocks noGrp="1"/>
          </p:cNvSpPr>
          <p:nvPr>
            <p:ph type="ftr" sz="quarter" idx="11"/>
          </p:nvPr>
        </p:nvSpPr>
        <p:spPr>
          <a:xfrm>
            <a:off x="1295400" y="6400800"/>
            <a:ext cx="4212264" cy="274320"/>
          </a:xfrm>
          <a:prstGeom prst="rect">
            <a:avLst/>
          </a:prstGeom>
        </p:spPr>
        <p:txBody>
          <a:bodyPr/>
          <a:lstStyle>
            <a:extLst/>
          </a:lstStyle>
          <a:p>
            <a:endParaRPr lang="en-US" dirty="0"/>
          </a:p>
        </p:txBody>
      </p:sp>
      <p:sp>
        <p:nvSpPr>
          <p:cNvPr id="9" name="Slide Number Placeholder 8"/>
          <p:cNvSpPr>
            <a:spLocks noGrp="1"/>
          </p:cNvSpPr>
          <p:nvPr>
            <p:ph type="sldNum" sz="quarter" idx="12"/>
          </p:nvPr>
        </p:nvSpPr>
        <p:spPr>
          <a:xfrm>
            <a:off x="8641080" y="6514568"/>
            <a:ext cx="464288" cy="274320"/>
          </a:xfrm>
        </p:spPr>
        <p:txBody>
          <a:bodyPr/>
          <a:lstStyle>
            <a:extLst/>
          </a:lstStyle>
          <a:p>
            <a:fld id="{B799A415-C8EE-487F-B9EF-C88786E5BD7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6538" y="236538"/>
            <a:ext cx="8450262" cy="881062"/>
          </a:xfrm>
        </p:spPr>
        <p:txBody>
          <a:bodyPr/>
          <a:lstStyle>
            <a:extLst/>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extLst/>
          </a:lstStyle>
          <a:p>
            <a:fld id="{B799A415-C8EE-487F-B9EF-C88786E5BD7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562600" y="6400800"/>
            <a:ext cx="3002280" cy="274320"/>
          </a:xfrm>
          <a:prstGeom prst="rect">
            <a:avLst/>
          </a:prstGeom>
        </p:spPr>
        <p:txBody>
          <a:bodyPr/>
          <a:lstStyle>
            <a:extLst/>
          </a:lstStyle>
          <a:p>
            <a:fld id="{316A9345-3A1A-4AA1-A259-2DE106DE0ECF}" type="datetime1">
              <a:rPr lang="en-US" smtClean="0"/>
              <a:pPr/>
              <a:t>5/5/2011</a:t>
            </a:fld>
            <a:endParaRPr lang="en-US" dirty="0"/>
          </a:p>
        </p:txBody>
      </p:sp>
      <p:sp>
        <p:nvSpPr>
          <p:cNvPr id="3" name="Footer Placeholder 2"/>
          <p:cNvSpPr>
            <a:spLocks noGrp="1"/>
          </p:cNvSpPr>
          <p:nvPr>
            <p:ph type="ftr" sz="quarter" idx="11"/>
          </p:nvPr>
        </p:nvSpPr>
        <p:spPr>
          <a:xfrm>
            <a:off x="1295400" y="6400800"/>
            <a:ext cx="4212264" cy="274320"/>
          </a:xfrm>
          <a:prstGeom prst="rect">
            <a:avLst/>
          </a:prstGeom>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B799A415-C8EE-487F-B9EF-C88786E5BD7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a:prstGeom prst="rect">
            <a:avLst/>
          </a:prstGeom>
        </p:spPr>
        <p:txBody>
          <a:bodyPr vert="horz" rtlCol="0"/>
          <a:lstStyle>
            <a:extLst/>
          </a:lstStyle>
          <a:p>
            <a:fld id="{2C19B8E5-7478-49DC-B386-45FF5CD23BEE}" type="datetime1">
              <a:rPr lang="en-US" smtClean="0"/>
              <a:pPr/>
              <a:t>5/5/2011</a:t>
            </a:fld>
            <a:endParaRPr lang="en-US" dirty="0"/>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799A415-C8EE-487F-B9EF-C88786E5BD7D}" type="slidenum">
              <a:rPr lang="en-US" smtClean="0"/>
              <a:pPr/>
              <a:t>‹#›</a:t>
            </a:fld>
            <a:endParaRPr lang="en-US" dirty="0"/>
          </a:p>
        </p:txBody>
      </p:sp>
      <p:sp>
        <p:nvSpPr>
          <p:cNvPr id="11" name="Footer Placeholder 10"/>
          <p:cNvSpPr>
            <a:spLocks noGrp="1"/>
          </p:cNvSpPr>
          <p:nvPr>
            <p:ph type="ftr" sz="quarter" idx="12"/>
          </p:nvPr>
        </p:nvSpPr>
        <p:spPr>
          <a:xfrm>
            <a:off x="1600200" y="6513670"/>
            <a:ext cx="3907464" cy="274320"/>
          </a:xfrm>
          <a:prstGeom prst="rect">
            <a:avLst/>
          </a:prstGeom>
        </p:spPr>
        <p:txBody>
          <a:bodyPr vert="horz" rtlCol="0"/>
          <a:lstStyle>
            <a:extLst/>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a:prstGeom prst="rect">
            <a:avLst/>
          </a:prstGeom>
        </p:spPr>
        <p:txBody>
          <a:bodyPr vert="horz" rtlCol="0"/>
          <a:lstStyle>
            <a:extLst/>
          </a:lstStyle>
          <a:p>
            <a:fld id="{C6BC616C-F183-44FB-B552-F07ED7427511}" type="datetime1">
              <a:rPr lang="en-US" smtClean="0"/>
              <a:pPr/>
              <a:t>5/5/2011</a:t>
            </a:fld>
            <a:endParaRPr lang="en-US" dirty="0"/>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799A415-C8EE-487F-B9EF-C88786E5BD7D}" type="slidenum">
              <a:rPr lang="en-US" smtClean="0"/>
              <a:pPr/>
              <a:t>‹#›</a:t>
            </a:fld>
            <a:endParaRPr lang="en-US" dirty="0"/>
          </a:p>
        </p:txBody>
      </p:sp>
      <p:sp>
        <p:nvSpPr>
          <p:cNvPr id="10" name="Footer Placeholder 9"/>
          <p:cNvSpPr>
            <a:spLocks noGrp="1"/>
          </p:cNvSpPr>
          <p:nvPr>
            <p:ph type="ftr" sz="quarter" idx="12"/>
          </p:nvPr>
        </p:nvSpPr>
        <p:spPr>
          <a:xfrm>
            <a:off x="1600200" y="6509004"/>
            <a:ext cx="3907464" cy="274320"/>
          </a:xfrm>
          <a:prstGeom prst="rect">
            <a:avLst/>
          </a:prstGeom>
        </p:spPr>
        <p:txBody>
          <a:bodyPr vert="horz" rtlCol="0"/>
          <a:lstStyle>
            <a:extLst/>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ckgd.jpg"/>
          <p:cNvPicPr>
            <a:picLocks noChangeAspect="1"/>
          </p:cNvPicPr>
          <p:nvPr userDrawn="1"/>
        </p:nvPicPr>
        <p:blipFill>
          <a:blip r:embed="rId13" cstate="print"/>
          <a:stretch>
            <a:fillRect/>
          </a:stretch>
        </p:blipFill>
        <p:spPr>
          <a:xfrm>
            <a:off x="0" y="0"/>
            <a:ext cx="9144000" cy="6858000"/>
          </a:xfrm>
          <a:prstGeom prst="rect">
            <a:avLst/>
          </a:prstGeom>
        </p:spPr>
      </p:pic>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799A415-C8EE-487F-B9EF-C88786E5BD7D}" type="slidenum">
              <a:rPr lang="en-US" smtClean="0"/>
              <a:pPr/>
              <a:t>‹#›</a:t>
            </a:fld>
            <a:endParaRPr lang="en-US" dirty="0"/>
          </a:p>
        </p:txBody>
      </p:sp>
      <p:sp>
        <p:nvSpPr>
          <p:cNvPr id="22" name="Title Placeholder 21"/>
          <p:cNvSpPr>
            <a:spLocks noGrp="1"/>
          </p:cNvSpPr>
          <p:nvPr>
            <p:ph type="title"/>
          </p:nvPr>
        </p:nvSpPr>
        <p:spPr>
          <a:xfrm>
            <a:off x="228600" y="228600"/>
            <a:ext cx="8229600" cy="889464"/>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691579"/>
            <a:ext cx="8229600" cy="4526280"/>
          </a:xfrm>
          <a:prstGeom prst="rect">
            <a:avLst/>
          </a:prstGeom>
        </p:spPr>
        <p:txBody>
          <a:bodyPr>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pic>
        <p:nvPicPr>
          <p:cNvPr id="9" name="Picture 8" descr="RSH PMS 300_w tagline_fl left.gif"/>
          <p:cNvPicPr>
            <a:picLocks noChangeAspect="1"/>
          </p:cNvPicPr>
          <p:nvPr userDrawn="1"/>
        </p:nvPicPr>
        <p:blipFill>
          <a:blip r:embed="rId14" cstate="print"/>
          <a:stretch>
            <a:fillRect/>
          </a:stretch>
        </p:blipFill>
        <p:spPr>
          <a:xfrm>
            <a:off x="122172" y="6472147"/>
            <a:ext cx="1056724" cy="312495"/>
          </a:xfrm>
          <a:prstGeom prst="rect">
            <a:avLst/>
          </a:prstGeom>
        </p:spPr>
      </p:pic>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hf hdr="0" ftr="0" dt="0"/>
  <p:txStyles>
    <p:titleStyle>
      <a:lvl1pPr marL="54864" algn="l" rtl="0" eaLnBrk="1" latinLnBrk="0" hangingPunct="1">
        <a:spcBef>
          <a:spcPct val="0"/>
        </a:spcBef>
        <a:buNone/>
        <a:defRPr kumimoji="0" sz="3200" b="1" kern="1200">
          <a:solidFill>
            <a:srgbClr val="FFC000"/>
          </a:solidFill>
          <a:effectLst>
            <a:outerShdw blurRad="38100" dist="38100" dir="2700000" algn="tl">
              <a:srgbClr val="000000">
                <a:alpha val="43137"/>
              </a:srgbClr>
            </a:outerShdw>
          </a:effectLst>
          <a:latin typeface="+mj-lt"/>
          <a:ea typeface="+mj-ea"/>
          <a:cs typeface="+mj-cs"/>
        </a:defRPr>
      </a:lvl1pPr>
      <a:extLst/>
    </p:titleStyle>
    <p:bodyStyle>
      <a:lvl1pPr marL="227013" indent="-227013" algn="l" rtl="0" eaLnBrk="1" latinLnBrk="0" hangingPunct="1">
        <a:spcBef>
          <a:spcPts val="1200"/>
        </a:spcBef>
        <a:buClr>
          <a:srgbClr val="FFC000"/>
        </a:buClr>
        <a:buSzPct val="90000"/>
        <a:buFont typeface="Arial" pitchFamily="34" charset="0"/>
        <a:buChar char="•"/>
        <a:defRPr kumimoji="0" sz="28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 typeface="Arial" pitchFamily="34" charset="0"/>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Arial" pitchFamily="34" charset="0"/>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Arial" pitchFamily="34" charset="0"/>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Arial" pitchFamily="34" charset="0"/>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Integrated Systems Planning</a:t>
            </a:r>
            <a:endParaRPr lang="en-US" sz="4400" dirty="0"/>
          </a:p>
        </p:txBody>
      </p:sp>
      <p:sp>
        <p:nvSpPr>
          <p:cNvPr id="11" name="Subtitle 10"/>
          <p:cNvSpPr>
            <a:spLocks noGrp="1"/>
          </p:cNvSpPr>
          <p:nvPr>
            <p:ph type="subTitle" idx="1"/>
          </p:nvPr>
        </p:nvSpPr>
        <p:spPr>
          <a:xfrm>
            <a:off x="1288366" y="3499768"/>
            <a:ext cx="6560234" cy="2057400"/>
          </a:xfrm>
        </p:spPr>
        <p:txBody>
          <a:bodyPr>
            <a:normAutofit/>
          </a:bodyPr>
          <a:lstStyle/>
          <a:p>
            <a:pPr algn="l"/>
            <a:r>
              <a:rPr lang="en-US" dirty="0" smtClean="0"/>
              <a:t>By</a:t>
            </a:r>
            <a:r>
              <a:rPr lang="en-US" sz="3000" dirty="0" smtClean="0"/>
              <a:t> </a:t>
            </a:r>
          </a:p>
          <a:p>
            <a:pPr algn="l"/>
            <a:r>
              <a:rPr lang="en-US" sz="3000" dirty="0" smtClean="0"/>
              <a:t>David Stroud, PE, AICP</a:t>
            </a:r>
          </a:p>
        </p:txBody>
      </p:sp>
      <p:sp>
        <p:nvSpPr>
          <p:cNvPr id="6" name="Slide Number Placeholder 5"/>
          <p:cNvSpPr>
            <a:spLocks noGrp="1"/>
          </p:cNvSpPr>
          <p:nvPr>
            <p:ph type="sldNum" sz="quarter" idx="11"/>
          </p:nvPr>
        </p:nvSpPr>
        <p:spPr/>
        <p:txBody>
          <a:bodyPr/>
          <a:lstStyle/>
          <a:p>
            <a:fld id="{B799A415-C8EE-487F-B9EF-C88786E5BD7D}" type="slidenum">
              <a:rPr lang="en-US" smtClean="0"/>
              <a:pPr/>
              <a:t>1</a:t>
            </a:fld>
            <a:endParaRPr lang="en-US" dirty="0"/>
          </a:p>
        </p:txBody>
      </p:sp>
      <p:sp>
        <p:nvSpPr>
          <p:cNvPr id="15" name="TextBox 14"/>
          <p:cNvSpPr txBox="1"/>
          <p:nvPr/>
        </p:nvSpPr>
        <p:spPr>
          <a:xfrm>
            <a:off x="489856" y="2267939"/>
            <a:ext cx="8153400" cy="492443"/>
          </a:xfrm>
          <a:prstGeom prst="rect">
            <a:avLst/>
          </a:prstGeom>
          <a:noFill/>
        </p:spPr>
        <p:txBody>
          <a:bodyPr wrap="square" rtlCol="0">
            <a:spAutoFit/>
          </a:bodyPr>
          <a:lstStyle/>
          <a:p>
            <a:pPr algn="ctr"/>
            <a:r>
              <a:rPr lang="en-US" sz="2600" dirty="0" smtClean="0">
                <a:solidFill>
                  <a:srgbClr val="FFE07D"/>
                </a:solidFill>
                <a:effectLst>
                  <a:outerShdw blurRad="38100" dist="38100" dir="2700000" algn="tl">
                    <a:srgbClr val="000000">
                      <a:alpha val="43137"/>
                    </a:srgbClr>
                  </a:outerShdw>
                </a:effectLst>
              </a:rPr>
              <a:t>13</a:t>
            </a:r>
            <a:r>
              <a:rPr lang="en-US" sz="2600" baseline="30000" dirty="0" smtClean="0">
                <a:solidFill>
                  <a:srgbClr val="FFE07D"/>
                </a:solidFill>
                <a:effectLst>
                  <a:outerShdw blurRad="38100" dist="38100" dir="2700000" algn="tl">
                    <a:srgbClr val="000000">
                      <a:alpha val="43137"/>
                    </a:srgbClr>
                  </a:outerShdw>
                </a:effectLst>
              </a:rPr>
              <a:t>th</a:t>
            </a:r>
            <a:r>
              <a:rPr lang="en-US" sz="2600" dirty="0" smtClean="0">
                <a:solidFill>
                  <a:srgbClr val="FFE07D"/>
                </a:solidFill>
                <a:effectLst>
                  <a:outerShdw blurRad="38100" dist="38100" dir="2700000" algn="tl">
                    <a:srgbClr val="000000">
                      <a:alpha val="43137"/>
                    </a:srgbClr>
                  </a:outerShdw>
                </a:effectLst>
              </a:rPr>
              <a:t> TRB Planning Applications Conference </a:t>
            </a:r>
          </a:p>
        </p:txBody>
      </p:sp>
      <p:pic>
        <p:nvPicPr>
          <p:cNvPr id="7" name="Picture 6" descr="Stroud_David_cropped.jpg"/>
          <p:cNvPicPr>
            <a:picLocks noChangeAspect="1"/>
          </p:cNvPicPr>
          <p:nvPr/>
        </p:nvPicPr>
        <p:blipFill>
          <a:blip r:embed="rId3" cstate="print"/>
          <a:stretch>
            <a:fillRect/>
          </a:stretch>
        </p:blipFill>
        <p:spPr>
          <a:xfrm>
            <a:off x="5739267" y="3132147"/>
            <a:ext cx="2490334" cy="3261534"/>
          </a:xfrm>
          <a:prstGeom prst="rect">
            <a:avLst/>
          </a:prstGeom>
          <a:effectLst>
            <a:outerShdw blurRad="50800" dist="38100" dir="2700000" algn="tl" rotWithShape="0">
              <a:prstClr val="black">
                <a:alpha val="40000"/>
              </a:prstClr>
            </a:outerShdw>
          </a:effectLst>
        </p:spPr>
      </p:pic>
      <p:pic>
        <p:nvPicPr>
          <p:cNvPr id="8" name="Picture 7" descr="RSH PMS 300_w tagline_fl left.gif"/>
          <p:cNvPicPr>
            <a:picLocks noChangeAspect="1"/>
          </p:cNvPicPr>
          <p:nvPr/>
        </p:nvPicPr>
        <p:blipFill>
          <a:blip r:embed="rId4" cstate="print"/>
          <a:stretch>
            <a:fillRect/>
          </a:stretch>
        </p:blipFill>
        <p:spPr>
          <a:xfrm>
            <a:off x="1381124" y="4863796"/>
            <a:ext cx="1647825" cy="487296"/>
          </a:xfrm>
          <a:prstGeom prst="rect">
            <a:avLst/>
          </a:prstGeom>
        </p:spPr>
      </p:pic>
      <p:sp>
        <p:nvSpPr>
          <p:cNvPr id="9" name="Subtitle 10"/>
          <p:cNvSpPr txBox="1">
            <a:spLocks/>
          </p:cNvSpPr>
          <p:nvPr/>
        </p:nvSpPr>
        <p:spPr>
          <a:xfrm>
            <a:off x="1381125" y="5763985"/>
            <a:ext cx="6560234" cy="721189"/>
          </a:xfrm>
          <a:prstGeom prst="rect">
            <a:avLst/>
          </a:prstGeom>
        </p:spPr>
        <p:txBody>
          <a:bodyPr lIns="45720" rIns="246888">
            <a:normAutofit/>
          </a:bodyPr>
          <a:lstStyle/>
          <a:p>
            <a:pPr marL="0" marR="0" lvl="0" indent="0" algn="l" defTabSz="914400" rtl="0" eaLnBrk="1" fontAlgn="auto" latinLnBrk="0" hangingPunct="1">
              <a:lnSpc>
                <a:spcPct val="100000"/>
              </a:lnSpc>
              <a:spcBef>
                <a:spcPts val="0"/>
              </a:spcBef>
              <a:spcAft>
                <a:spcPts val="0"/>
              </a:spcAft>
              <a:buClr>
                <a:srgbClr val="FFC000"/>
              </a:buClr>
              <a:buSzPct val="90000"/>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May 2011</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12" name="Straight Connector 11"/>
          <p:cNvCxnSpPr/>
          <p:nvPr/>
        </p:nvCxnSpPr>
        <p:spPr>
          <a:xfrm>
            <a:off x="3567567" y="2130877"/>
            <a:ext cx="1975758" cy="0"/>
          </a:xfrm>
          <a:prstGeom prst="line">
            <a:avLst/>
          </a:prstGeom>
          <a:ln w="41275" cmpd="dbl"/>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System Analysis</a:t>
            </a:r>
            <a:endParaRPr lang="en-US" dirty="0"/>
          </a:p>
        </p:txBody>
      </p:sp>
      <p:pic>
        <p:nvPicPr>
          <p:cNvPr id="7" name="Content Placeholder 6" descr="sta9.gif"/>
          <p:cNvPicPr>
            <a:picLocks noGrp="1" noChangeAspect="1"/>
          </p:cNvPicPr>
          <p:nvPr>
            <p:ph idx="1"/>
          </p:nvPr>
        </p:nvPicPr>
        <p:blipFill>
          <a:blip r:embed="rId2" cstate="print"/>
          <a:stretch>
            <a:fillRect/>
          </a:stretch>
        </p:blipFill>
        <p:spPr>
          <a:xfrm>
            <a:off x="1766887" y="2306066"/>
            <a:ext cx="5610225" cy="3543300"/>
          </a:xfr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B799A415-C8EE-487F-B9EF-C88786E5BD7D}" type="slidenum">
              <a:rPr lang="en-US" smtClean="0"/>
              <a:pPr/>
              <a:t>10</a:t>
            </a:fld>
            <a:endParaRPr lang="en-US" dirty="0"/>
          </a:p>
        </p:txBody>
      </p:sp>
      <p:sp>
        <p:nvSpPr>
          <p:cNvPr id="8" name="TextBox 7"/>
          <p:cNvSpPr txBox="1"/>
          <p:nvPr/>
        </p:nvSpPr>
        <p:spPr>
          <a:xfrm>
            <a:off x="533400" y="1676400"/>
            <a:ext cx="4953000" cy="523220"/>
          </a:xfrm>
          <a:prstGeom prst="rect">
            <a:avLst/>
          </a:prstGeom>
          <a:noFill/>
        </p:spPr>
        <p:txBody>
          <a:bodyPr wrap="square" rtlCol="0">
            <a:spAutoFit/>
          </a:bodyPr>
          <a:lstStyle/>
          <a:p>
            <a:r>
              <a:rPr lang="en-US" sz="2800" dirty="0" smtClean="0"/>
              <a:t>Stanine Statistical Analysis </a:t>
            </a:r>
            <a:endParaRPr lang="en-US" sz="2800"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452"/>
            <a:ext cx="3918857" cy="947057"/>
          </a:xfrm>
        </p:spPr>
        <p:txBody>
          <a:bodyPr>
            <a:normAutofit fontScale="90000"/>
          </a:bodyPr>
          <a:lstStyle/>
          <a:p>
            <a:r>
              <a:rPr lang="en-US" dirty="0" smtClean="0"/>
              <a:t>Bus Route Ridership</a:t>
            </a:r>
            <a:endParaRPr lang="en-US" dirty="0"/>
          </a:p>
        </p:txBody>
      </p:sp>
      <p:sp>
        <p:nvSpPr>
          <p:cNvPr id="6" name="Content Placeholder 2"/>
          <p:cNvSpPr>
            <a:spLocks noGrp="1"/>
          </p:cNvSpPr>
          <p:nvPr>
            <p:ph idx="1"/>
          </p:nvPr>
        </p:nvSpPr>
        <p:spPr>
          <a:xfrm>
            <a:off x="311150" y="1330325"/>
            <a:ext cx="3599543" cy="4887534"/>
          </a:xfrm>
        </p:spPr>
        <p:txBody>
          <a:bodyPr>
            <a:normAutofit/>
          </a:bodyPr>
          <a:lstStyle/>
          <a:p>
            <a:r>
              <a:rPr lang="en-US" sz="2400" dirty="0" smtClean="0"/>
              <a:t>Statistical Analysis  </a:t>
            </a:r>
          </a:p>
          <a:p>
            <a:pPr lvl="1"/>
            <a:r>
              <a:rPr lang="en-US" sz="2400" dirty="0" smtClean="0"/>
              <a:t>Average annual route ridership is 4,529 passengers</a:t>
            </a:r>
          </a:p>
          <a:p>
            <a:pPr lvl="1"/>
            <a:endParaRPr lang="en-US" sz="2400" dirty="0" smtClean="0"/>
          </a:p>
          <a:p>
            <a:pPr lvl="1"/>
            <a:endParaRPr lang="en-US" sz="2400" dirty="0"/>
          </a:p>
        </p:txBody>
      </p:sp>
      <p:sp>
        <p:nvSpPr>
          <p:cNvPr id="19" name="Slide Number Placeholder 18"/>
          <p:cNvSpPr>
            <a:spLocks noGrp="1"/>
          </p:cNvSpPr>
          <p:nvPr>
            <p:ph type="sldNum" sz="quarter" idx="12"/>
          </p:nvPr>
        </p:nvSpPr>
        <p:spPr/>
        <p:txBody>
          <a:bodyPr/>
          <a:lstStyle/>
          <a:p>
            <a:fld id="{B799A415-C8EE-487F-B9EF-C88786E5BD7D}" type="slidenum">
              <a:rPr lang="en-US" smtClean="0"/>
              <a:pPr/>
              <a:t>11</a:t>
            </a:fld>
            <a:endParaRPr lang="en-US" dirty="0"/>
          </a:p>
        </p:txBody>
      </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01_Population_Density_Stanines.jpg"/>
          <p:cNvPicPr>
            <a:picLocks/>
          </p:cNvPicPr>
          <p:nvPr/>
        </p:nvPicPr>
        <p:blipFill>
          <a:blip r:embed="rId3" cstate="print"/>
          <a:srcRect l="4178" t="2767" r="12361" b="10904"/>
          <a:stretch>
            <a:fillRect/>
          </a:stretch>
        </p:blipFill>
        <p:spPr>
          <a:xfrm>
            <a:off x="3962400" y="164592"/>
            <a:ext cx="4873752" cy="6537960"/>
          </a:xfrm>
          <a:prstGeom prst="rect">
            <a:avLst/>
          </a:prstGeom>
          <a:ln w="12700">
            <a:solidFill>
              <a:schemeClr val="bg1"/>
            </a:solidFill>
          </a:ln>
        </p:spPr>
      </p:pic>
      <p:sp>
        <p:nvSpPr>
          <p:cNvPr id="10" name="Up Arrow 9"/>
          <p:cNvSpPr/>
          <p:nvPr/>
        </p:nvSpPr>
        <p:spPr>
          <a:xfrm>
            <a:off x="8348472"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6"/>
          <p:cNvGrpSpPr/>
          <p:nvPr/>
        </p:nvGrpSpPr>
        <p:grpSpPr>
          <a:xfrm>
            <a:off x="1363663" y="2971800"/>
            <a:ext cx="2133600" cy="3733800"/>
            <a:chOff x="4114801" y="597005"/>
            <a:chExt cx="955964" cy="2348125"/>
          </a:xfrm>
        </p:grpSpPr>
        <p:sp>
          <p:nvSpPr>
            <p:cNvPr id="8" name="Rectangle 7"/>
            <p:cNvSpPr/>
            <p:nvPr/>
          </p:nvSpPr>
          <p:spPr>
            <a:xfrm>
              <a:off x="4123617" y="597005"/>
              <a:ext cx="947148" cy="234812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8"/>
            <p:cNvGrpSpPr/>
            <p:nvPr/>
          </p:nvGrpSpPr>
          <p:grpSpPr>
            <a:xfrm>
              <a:off x="4141249" y="609600"/>
              <a:ext cx="822434" cy="1298575"/>
              <a:chOff x="4190098" y="609600"/>
              <a:chExt cx="822434" cy="1298575"/>
            </a:xfrm>
          </p:grpSpPr>
          <p:pic>
            <p:nvPicPr>
              <p:cNvPr id="16" name="Picture 15"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17" name="Picture 16"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pic>
          <p:nvPicPr>
            <p:cNvPr id="13" name="Picture 2" descr="X:\P\1119591001_Task 0910_ I-95 Business\GIS\PPT\Presentation_Images\JPG\Advanced_Analysis\working\StaninesLegend.jpg"/>
            <p:cNvPicPr>
              <a:picLocks noChangeAspect="1" noChangeArrowheads="1"/>
            </p:cNvPicPr>
            <p:nvPr/>
          </p:nvPicPr>
          <p:blipFill>
            <a:blip r:embed="rId5" cstate="print"/>
            <a:srcRect l="3750" r="3059"/>
            <a:stretch>
              <a:fillRect/>
            </a:stretch>
          </p:blipFill>
          <p:spPr bwMode="auto">
            <a:xfrm>
              <a:off x="4152700" y="1988820"/>
              <a:ext cx="914600" cy="471257"/>
            </a:xfrm>
            <a:prstGeom prst="rect">
              <a:avLst/>
            </a:prstGeom>
            <a:noFill/>
          </p:spPr>
        </p:pic>
        <p:pic>
          <p:nvPicPr>
            <p:cNvPr id="14" name="Picture 3" descr="X:\P\1119591001_Task 0910_ I-95 Business\GIS\PPT\Presentation_Images\JPG\Advanced_Analysis\working\StaninesLegend2.jpg"/>
            <p:cNvPicPr>
              <a:picLocks noChangeAspect="1" noChangeArrowheads="1"/>
            </p:cNvPicPr>
            <p:nvPr/>
          </p:nvPicPr>
          <p:blipFill>
            <a:blip r:embed="rId6" cstate="print"/>
            <a:srcRect b="3951"/>
            <a:stretch>
              <a:fillRect/>
            </a:stretch>
          </p:blipFill>
          <p:spPr bwMode="auto">
            <a:xfrm>
              <a:off x="4134168" y="2420508"/>
              <a:ext cx="921387" cy="509382"/>
            </a:xfrm>
            <a:prstGeom prst="rect">
              <a:avLst/>
            </a:prstGeom>
            <a:noFill/>
          </p:spPr>
        </p:pic>
        <p:sp>
          <p:nvSpPr>
            <p:cNvPr id="15" name="TextBox 14"/>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gr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P\1119591001_Task 0910_ I-95 Business\GIS\PPT\Presentation_Images\JPG\Density\density_Local_Bus_Ridership.jpg"/>
          <p:cNvPicPr>
            <a:picLocks noChangeAspect="1" noChangeArrowheads="1"/>
          </p:cNvPicPr>
          <p:nvPr/>
        </p:nvPicPr>
        <p:blipFill>
          <a:blip r:embed="rId3" cstate="print"/>
          <a:srcRect/>
          <a:stretch>
            <a:fillRect/>
          </a:stretch>
        </p:blipFill>
        <p:spPr bwMode="auto">
          <a:xfrm>
            <a:off x="3962400" y="164592"/>
            <a:ext cx="4873752" cy="6509856"/>
          </a:xfrm>
          <a:prstGeom prst="rect">
            <a:avLst/>
          </a:prstGeom>
          <a:noFill/>
          <a:ln w="12700">
            <a:solidFill>
              <a:schemeClr val="bg1"/>
            </a:solidFill>
          </a:ln>
        </p:spPr>
      </p:pic>
      <p:sp>
        <p:nvSpPr>
          <p:cNvPr id="19" name="Title 1"/>
          <p:cNvSpPr>
            <a:spLocks noGrp="1"/>
          </p:cNvSpPr>
          <p:nvPr>
            <p:ph type="title"/>
          </p:nvPr>
        </p:nvSpPr>
        <p:spPr>
          <a:xfrm>
            <a:off x="228600" y="228600"/>
            <a:ext cx="3771900" cy="889464"/>
          </a:xfrm>
        </p:spPr>
        <p:txBody>
          <a:bodyPr>
            <a:normAutofit fontScale="90000"/>
          </a:bodyPr>
          <a:lstStyle/>
          <a:p>
            <a:r>
              <a:rPr lang="en-US" dirty="0" smtClean="0"/>
              <a:t>Bus Route Ridership</a:t>
            </a:r>
            <a:endParaRPr lang="en-US" dirty="0"/>
          </a:p>
        </p:txBody>
      </p:sp>
      <p:sp>
        <p:nvSpPr>
          <p:cNvPr id="6" name="Content Placeholder 2"/>
          <p:cNvSpPr>
            <a:spLocks noGrp="1"/>
          </p:cNvSpPr>
          <p:nvPr>
            <p:ph idx="1"/>
          </p:nvPr>
        </p:nvSpPr>
        <p:spPr>
          <a:xfrm>
            <a:off x="311150" y="1330325"/>
            <a:ext cx="3566886" cy="4887534"/>
          </a:xfrm>
        </p:spPr>
        <p:txBody>
          <a:bodyPr>
            <a:normAutofit/>
          </a:bodyPr>
          <a:lstStyle/>
          <a:p>
            <a:r>
              <a:rPr lang="en-US" sz="2400" dirty="0" smtClean="0"/>
              <a:t>Intensity Analysis</a:t>
            </a:r>
          </a:p>
          <a:p>
            <a:pPr lvl="1"/>
            <a:r>
              <a:rPr lang="en-US" sz="2400" dirty="0" smtClean="0"/>
              <a:t>Average annual route ridership is 4,529 passengers</a:t>
            </a:r>
          </a:p>
          <a:p>
            <a:pPr lvl="1"/>
            <a:endParaRPr lang="en-US" sz="2400" dirty="0" smtClean="0"/>
          </a:p>
          <a:p>
            <a:pPr lvl="1"/>
            <a:endParaRPr lang="en-US" sz="2400" dirty="0" smtClean="0"/>
          </a:p>
          <a:p>
            <a:pPr lvl="1"/>
            <a:endParaRPr lang="en-US" sz="2400" dirty="0"/>
          </a:p>
        </p:txBody>
      </p:sp>
      <p:sp>
        <p:nvSpPr>
          <p:cNvPr id="20" name="Slide Number Placeholder 19"/>
          <p:cNvSpPr>
            <a:spLocks noGrp="1"/>
          </p:cNvSpPr>
          <p:nvPr>
            <p:ph type="sldNum" sz="quarter" idx="12"/>
          </p:nvPr>
        </p:nvSpPr>
        <p:spPr/>
        <p:txBody>
          <a:bodyPr/>
          <a:lstStyle/>
          <a:p>
            <a:fld id="{B799A415-C8EE-487F-B9EF-C88786E5BD7D}" type="slidenum">
              <a:rPr lang="en-US" smtClean="0"/>
              <a:pPr/>
              <a:t>12</a:t>
            </a:fld>
            <a:endParaRPr lang="en-US" dirty="0"/>
          </a:p>
        </p:txBody>
      </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p Arrow 9"/>
          <p:cNvSpPr/>
          <p:nvPr/>
        </p:nvSpPr>
        <p:spPr>
          <a:xfrm>
            <a:off x="8348472"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17"/>
          <p:cNvGrpSpPr/>
          <p:nvPr/>
        </p:nvGrpSpPr>
        <p:grpSpPr>
          <a:xfrm>
            <a:off x="1363663" y="2971800"/>
            <a:ext cx="2133600" cy="3738775"/>
            <a:chOff x="4114801" y="597005"/>
            <a:chExt cx="955964" cy="2290975"/>
          </a:xfrm>
        </p:grpSpPr>
        <p:sp>
          <p:nvSpPr>
            <p:cNvPr id="8" name="Rectangle 7"/>
            <p:cNvSpPr/>
            <p:nvPr/>
          </p:nvSpPr>
          <p:spPr>
            <a:xfrm>
              <a:off x="4123617" y="597005"/>
              <a:ext cx="947148" cy="229097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8"/>
            <p:cNvGrpSpPr/>
            <p:nvPr/>
          </p:nvGrpSpPr>
          <p:grpSpPr>
            <a:xfrm>
              <a:off x="4141249" y="609600"/>
              <a:ext cx="822434" cy="1298575"/>
              <a:chOff x="4190098" y="609600"/>
              <a:chExt cx="822434" cy="1298575"/>
            </a:xfrm>
          </p:grpSpPr>
          <p:pic>
            <p:nvPicPr>
              <p:cNvPr id="16" name="Picture 15"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17" name="Picture 16"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sp>
          <p:nvSpPr>
            <p:cNvPr id="15" name="TextBox 14"/>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pic>
          <p:nvPicPr>
            <p:cNvPr id="1027" name="Picture 3" descr="X:\P\1119591001_Task 0910_ I-95 Business\GIS\PPT\Presentation_Images\JPG\Density\Copy of density_TRIRAIL_Ridership.jpg"/>
            <p:cNvPicPr>
              <a:picLocks noChangeAspect="1" noChangeArrowheads="1"/>
            </p:cNvPicPr>
            <p:nvPr/>
          </p:nvPicPr>
          <p:blipFill>
            <a:blip r:embed="rId5" cstate="print"/>
            <a:srcRect/>
            <a:stretch>
              <a:fillRect/>
            </a:stretch>
          </p:blipFill>
          <p:spPr bwMode="auto">
            <a:xfrm>
              <a:off x="4160521" y="1985010"/>
              <a:ext cx="885190" cy="381000"/>
            </a:xfrm>
            <a:prstGeom prst="rect">
              <a:avLst/>
            </a:prstGeom>
            <a:noFill/>
          </p:spPr>
        </p:pic>
        <p:pic>
          <p:nvPicPr>
            <p:cNvPr id="1028" name="Picture 4" descr="X:\P\1119591001_Task 0910_ I-95 Business\GIS\PPT\Presentation_Images\JPG\Density\Copy (2) of density_TRIRAIL_Ridership.jpg"/>
            <p:cNvPicPr>
              <a:picLocks noChangeAspect="1" noChangeArrowheads="1"/>
            </p:cNvPicPr>
            <p:nvPr/>
          </p:nvPicPr>
          <p:blipFill>
            <a:blip r:embed="rId6" cstate="print"/>
            <a:srcRect/>
            <a:stretch>
              <a:fillRect/>
            </a:stretch>
          </p:blipFill>
          <p:spPr bwMode="auto">
            <a:xfrm>
              <a:off x="4148943" y="2377651"/>
              <a:ext cx="914400" cy="502074"/>
            </a:xfrm>
            <a:prstGeom prst="rect">
              <a:avLst/>
            </a:prstGeom>
            <a:noFill/>
          </p:spPr>
        </p:pic>
      </p:gr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Bus Stops</a:t>
            </a:r>
            <a:endParaRPr lang="en-US" dirty="0"/>
          </a:p>
        </p:txBody>
      </p:sp>
      <p:sp>
        <p:nvSpPr>
          <p:cNvPr id="6" name="Content Placeholder 2"/>
          <p:cNvSpPr>
            <a:spLocks noGrp="1"/>
          </p:cNvSpPr>
          <p:nvPr>
            <p:ph idx="1"/>
          </p:nvPr>
        </p:nvSpPr>
        <p:spPr>
          <a:xfrm>
            <a:off x="311150" y="1330325"/>
            <a:ext cx="3550557" cy="4887534"/>
          </a:xfrm>
        </p:spPr>
        <p:txBody>
          <a:bodyPr>
            <a:normAutofit/>
          </a:bodyPr>
          <a:lstStyle/>
          <a:p>
            <a:r>
              <a:rPr lang="en-US" sz="2400" dirty="0" smtClean="0"/>
              <a:t>Statistical Analysis </a:t>
            </a:r>
          </a:p>
          <a:p>
            <a:pPr lvl="1"/>
            <a:r>
              <a:rPr lang="en-US" sz="2400" dirty="0" smtClean="0"/>
              <a:t>Daily Passengers 258 – 16,357 </a:t>
            </a:r>
          </a:p>
          <a:p>
            <a:pPr lvl="1"/>
            <a:endParaRPr lang="en-US" sz="2400" dirty="0" smtClean="0"/>
          </a:p>
          <a:p>
            <a:pPr lvl="1"/>
            <a:endParaRPr lang="en-US" sz="2400" dirty="0"/>
          </a:p>
        </p:txBody>
      </p:sp>
      <p:sp>
        <p:nvSpPr>
          <p:cNvPr id="21" name="Slide Number Placeholder 20"/>
          <p:cNvSpPr>
            <a:spLocks noGrp="1"/>
          </p:cNvSpPr>
          <p:nvPr>
            <p:ph type="sldNum" sz="quarter" idx="12"/>
          </p:nvPr>
        </p:nvSpPr>
        <p:spPr/>
        <p:txBody>
          <a:bodyPr/>
          <a:lstStyle/>
          <a:p>
            <a:fld id="{B799A415-C8EE-487F-B9EF-C88786E5BD7D}" type="slidenum">
              <a:rPr lang="en-US" smtClean="0"/>
              <a:pPr/>
              <a:t>13</a:t>
            </a:fld>
            <a:endParaRPr lang="en-US" dirty="0"/>
          </a:p>
        </p:txBody>
      </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6"/>
          <p:cNvGrpSpPr/>
          <p:nvPr/>
        </p:nvGrpSpPr>
        <p:grpSpPr>
          <a:xfrm>
            <a:off x="1363663" y="2971800"/>
            <a:ext cx="2133600" cy="3733800"/>
            <a:chOff x="4114801" y="597005"/>
            <a:chExt cx="955964" cy="2348125"/>
          </a:xfrm>
        </p:grpSpPr>
        <p:sp>
          <p:nvSpPr>
            <p:cNvPr id="38" name="Rectangle 37"/>
            <p:cNvSpPr/>
            <p:nvPr/>
          </p:nvSpPr>
          <p:spPr>
            <a:xfrm>
              <a:off x="4123617" y="597005"/>
              <a:ext cx="947148" cy="234812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8"/>
            <p:cNvGrpSpPr/>
            <p:nvPr/>
          </p:nvGrpSpPr>
          <p:grpSpPr>
            <a:xfrm>
              <a:off x="4141249" y="609600"/>
              <a:ext cx="822434" cy="1298575"/>
              <a:chOff x="4190098" y="609600"/>
              <a:chExt cx="822434" cy="1298575"/>
            </a:xfrm>
          </p:grpSpPr>
          <p:pic>
            <p:nvPicPr>
              <p:cNvPr id="43" name="Picture 42"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44" name="Picture 43"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pic>
          <p:nvPicPr>
            <p:cNvPr id="40" name="Picture 2" descr="X:\P\1119591001_Task 0910_ I-95 Business\GIS\PPT\Presentation_Images\JPG\Advanced_Analysis\working\StaninesLegend.jpg"/>
            <p:cNvPicPr>
              <a:picLocks noChangeAspect="1" noChangeArrowheads="1"/>
            </p:cNvPicPr>
            <p:nvPr/>
          </p:nvPicPr>
          <p:blipFill>
            <a:blip r:embed="rId5" cstate="print"/>
            <a:srcRect l="3750" r="3059"/>
            <a:stretch>
              <a:fillRect/>
            </a:stretch>
          </p:blipFill>
          <p:spPr bwMode="auto">
            <a:xfrm>
              <a:off x="4152700" y="1988820"/>
              <a:ext cx="914600" cy="471257"/>
            </a:xfrm>
            <a:prstGeom prst="rect">
              <a:avLst/>
            </a:prstGeom>
            <a:noFill/>
          </p:spPr>
        </p:pic>
        <p:pic>
          <p:nvPicPr>
            <p:cNvPr id="41" name="Picture 3" descr="X:\P\1119591001_Task 0910_ I-95 Business\GIS\PPT\Presentation_Images\JPG\Advanced_Analysis\working\StaninesLegend2.jpg"/>
            <p:cNvPicPr>
              <a:picLocks noChangeAspect="1" noChangeArrowheads="1"/>
            </p:cNvPicPr>
            <p:nvPr/>
          </p:nvPicPr>
          <p:blipFill>
            <a:blip r:embed="rId6" cstate="print"/>
            <a:srcRect b="3951"/>
            <a:stretch>
              <a:fillRect/>
            </a:stretch>
          </p:blipFill>
          <p:spPr bwMode="auto">
            <a:xfrm>
              <a:off x="4134168" y="2420508"/>
              <a:ext cx="921387" cy="509382"/>
            </a:xfrm>
            <a:prstGeom prst="rect">
              <a:avLst/>
            </a:prstGeom>
            <a:noFill/>
          </p:spPr>
        </p:pic>
        <p:sp>
          <p:nvSpPr>
            <p:cNvPr id="42" name="TextBox 41"/>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grpSp>
      <p:graphicFrame>
        <p:nvGraphicFramePr>
          <p:cNvPr id="2050" name="Object 2"/>
          <p:cNvGraphicFramePr>
            <a:graphicFrameLocks noChangeAspect="1"/>
          </p:cNvGraphicFramePr>
          <p:nvPr/>
        </p:nvGraphicFramePr>
        <p:xfrm>
          <a:off x="3962400" y="163513"/>
          <a:ext cx="4872038" cy="6534150"/>
        </p:xfrm>
        <a:graphic>
          <a:graphicData uri="http://schemas.openxmlformats.org/presentationml/2006/ole">
            <p:oleObj spid="_x0000_s2050" name="Acrobat Document" r:id="rId7" imgW="4733280" imgH="6340680" progId="AcroExch.Document.7">
              <p:embed/>
            </p:oleObj>
          </a:graphicData>
        </a:graphic>
      </p:graphicFrame>
      <p:sp>
        <p:nvSpPr>
          <p:cNvPr id="10" name="Up Arrow 9"/>
          <p:cNvSpPr/>
          <p:nvPr/>
        </p:nvSpPr>
        <p:spPr>
          <a:xfrm>
            <a:off x="838200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Bus Stops</a:t>
            </a:r>
            <a:endParaRPr lang="en-US" dirty="0"/>
          </a:p>
        </p:txBody>
      </p:sp>
      <p:sp>
        <p:nvSpPr>
          <p:cNvPr id="6" name="Content Placeholder 2"/>
          <p:cNvSpPr>
            <a:spLocks noGrp="1"/>
          </p:cNvSpPr>
          <p:nvPr>
            <p:ph idx="1"/>
          </p:nvPr>
        </p:nvSpPr>
        <p:spPr>
          <a:xfrm>
            <a:off x="311150" y="1330325"/>
            <a:ext cx="3485243" cy="4887534"/>
          </a:xfrm>
        </p:spPr>
        <p:txBody>
          <a:bodyPr>
            <a:normAutofit/>
          </a:bodyPr>
          <a:lstStyle/>
          <a:p>
            <a:r>
              <a:rPr lang="en-US" sz="2400" dirty="0" smtClean="0"/>
              <a:t>3 Highest Categories</a:t>
            </a:r>
          </a:p>
          <a:p>
            <a:pPr lvl="1"/>
            <a:r>
              <a:rPr lang="en-US" sz="2400" dirty="0" smtClean="0"/>
              <a:t>Daily Passengers 258 – 16,357 </a:t>
            </a:r>
          </a:p>
          <a:p>
            <a:pPr lvl="1"/>
            <a:endParaRPr lang="en-US" sz="2400" dirty="0" smtClean="0"/>
          </a:p>
          <a:p>
            <a:pPr lvl="1"/>
            <a:endParaRPr lang="en-US" sz="2400" dirty="0" smtClean="0"/>
          </a:p>
          <a:p>
            <a:pPr lvl="1"/>
            <a:endParaRPr lang="en-US" sz="2400" dirty="0"/>
          </a:p>
        </p:txBody>
      </p:sp>
      <p:sp>
        <p:nvSpPr>
          <p:cNvPr id="21" name="Slide Number Placeholder 20"/>
          <p:cNvSpPr>
            <a:spLocks noGrp="1"/>
          </p:cNvSpPr>
          <p:nvPr>
            <p:ph type="sldNum" sz="quarter" idx="12"/>
          </p:nvPr>
        </p:nvSpPr>
        <p:spPr/>
        <p:txBody>
          <a:bodyPr/>
          <a:lstStyle/>
          <a:p>
            <a:fld id="{B799A415-C8EE-487F-B9EF-C88786E5BD7D}" type="slidenum">
              <a:rPr lang="en-US" smtClean="0"/>
              <a:pPr/>
              <a:t>14</a:t>
            </a:fld>
            <a:endParaRPr lang="en-US" dirty="0"/>
          </a:p>
        </p:txBody>
      </p:sp>
      <p:grpSp>
        <p:nvGrpSpPr>
          <p:cNvPr id="3" name="Group 8"/>
          <p:cNvGrpSpPr/>
          <p:nvPr/>
        </p:nvGrpSpPr>
        <p:grpSpPr>
          <a:xfrm>
            <a:off x="4190098" y="609600"/>
            <a:ext cx="822434" cy="1298575"/>
            <a:chOff x="4190098" y="609600"/>
            <a:chExt cx="822434" cy="1298575"/>
          </a:xfrm>
        </p:grpSpPr>
        <p:pic>
          <p:nvPicPr>
            <p:cNvPr id="5" name="Picture 4" descr="02_transit.jpg"/>
            <p:cNvPicPr>
              <a:picLocks noChangeAspect="1"/>
            </p:cNvPicPr>
            <p:nvPr/>
          </p:nvPicPr>
          <p:blipFill>
            <a:blip r:embed="rId3" cstate="print"/>
            <a:srcRect l="4287" t="90046" r="84842" b="3727"/>
            <a:stretch>
              <a:fillRect/>
            </a:stretch>
          </p:blipFill>
          <p:spPr>
            <a:xfrm>
              <a:off x="4190098" y="609600"/>
              <a:ext cx="822434" cy="609600"/>
            </a:xfrm>
            <a:prstGeom prst="rect">
              <a:avLst/>
            </a:prstGeom>
          </p:spPr>
        </p:pic>
        <p:pic>
          <p:nvPicPr>
            <p:cNvPr id="7" name="Picture 6" descr="02_transit.jpg"/>
            <p:cNvPicPr>
              <a:picLocks noChangeAspect="1"/>
            </p:cNvPicPr>
            <p:nvPr/>
          </p:nvPicPr>
          <p:blipFill>
            <a:blip r:embed="rId3" cstate="print"/>
            <a:srcRect l="14821" t="90046" r="76450" b="2916"/>
            <a:stretch>
              <a:fillRect/>
            </a:stretch>
          </p:blipFill>
          <p:spPr>
            <a:xfrm>
              <a:off x="4191000" y="1219200"/>
              <a:ext cx="660400" cy="688975"/>
            </a:xfrm>
            <a:prstGeom prst="rect">
              <a:avLst/>
            </a:prstGeom>
          </p:spPr>
        </p:pic>
      </p:gr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01_Population_Density_Stanines.jpg"/>
          <p:cNvPicPr>
            <a:picLocks/>
          </p:cNvPicPr>
          <p:nvPr/>
        </p:nvPicPr>
        <p:blipFill>
          <a:blip r:embed="rId4" cstate="print"/>
          <a:srcRect l="4111" t="2725" r="12361" b="10904"/>
          <a:stretch>
            <a:fillRect/>
          </a:stretch>
        </p:blipFill>
        <p:spPr>
          <a:xfrm>
            <a:off x="3962400" y="164592"/>
            <a:ext cx="4873752" cy="6537960"/>
          </a:xfrm>
          <a:prstGeom prst="rect">
            <a:avLst/>
          </a:prstGeom>
          <a:ln w="12700">
            <a:solidFill>
              <a:schemeClr val="bg1"/>
            </a:solidFill>
          </a:ln>
        </p:spPr>
      </p:pic>
      <p:sp>
        <p:nvSpPr>
          <p:cNvPr id="10" name="Up Arrow 9"/>
          <p:cNvSpPr/>
          <p:nvPr/>
        </p:nvSpPr>
        <p:spPr>
          <a:xfrm>
            <a:off x="832104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6"/>
          <p:cNvGrpSpPr/>
          <p:nvPr/>
        </p:nvGrpSpPr>
        <p:grpSpPr>
          <a:xfrm>
            <a:off x="1363663" y="2971800"/>
            <a:ext cx="2133600" cy="3733800"/>
            <a:chOff x="4114801" y="597005"/>
            <a:chExt cx="955964" cy="2348125"/>
          </a:xfrm>
        </p:grpSpPr>
        <p:sp>
          <p:nvSpPr>
            <p:cNvPr id="38" name="Rectangle 37"/>
            <p:cNvSpPr/>
            <p:nvPr/>
          </p:nvSpPr>
          <p:spPr>
            <a:xfrm>
              <a:off x="4123617" y="597005"/>
              <a:ext cx="947148" cy="234812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8"/>
            <p:cNvGrpSpPr/>
            <p:nvPr/>
          </p:nvGrpSpPr>
          <p:grpSpPr>
            <a:xfrm>
              <a:off x="4141249" y="609600"/>
              <a:ext cx="822434" cy="1298575"/>
              <a:chOff x="4190098" y="609600"/>
              <a:chExt cx="822434" cy="1298575"/>
            </a:xfrm>
          </p:grpSpPr>
          <p:pic>
            <p:nvPicPr>
              <p:cNvPr id="43" name="Picture 42" descr="02_transit.jpg"/>
              <p:cNvPicPr>
                <a:picLocks noChangeAspect="1"/>
              </p:cNvPicPr>
              <p:nvPr/>
            </p:nvPicPr>
            <p:blipFill>
              <a:blip r:embed="rId3" cstate="print"/>
              <a:srcRect l="4287" t="90046" r="84842" b="3727"/>
              <a:stretch>
                <a:fillRect/>
              </a:stretch>
            </p:blipFill>
            <p:spPr>
              <a:xfrm>
                <a:off x="4190098" y="609600"/>
                <a:ext cx="822434" cy="609600"/>
              </a:xfrm>
              <a:prstGeom prst="rect">
                <a:avLst/>
              </a:prstGeom>
            </p:spPr>
          </p:pic>
          <p:pic>
            <p:nvPicPr>
              <p:cNvPr id="44" name="Picture 43" descr="02_transit.jpg"/>
              <p:cNvPicPr>
                <a:picLocks noChangeAspect="1"/>
              </p:cNvPicPr>
              <p:nvPr/>
            </p:nvPicPr>
            <p:blipFill>
              <a:blip r:embed="rId3" cstate="print"/>
              <a:srcRect l="14821" t="90046" r="76450" b="2916"/>
              <a:stretch>
                <a:fillRect/>
              </a:stretch>
            </p:blipFill>
            <p:spPr>
              <a:xfrm>
                <a:off x="4191000" y="1219200"/>
                <a:ext cx="660400" cy="688975"/>
              </a:xfrm>
              <a:prstGeom prst="rect">
                <a:avLst/>
              </a:prstGeom>
            </p:spPr>
          </p:pic>
        </p:grpSp>
        <p:pic>
          <p:nvPicPr>
            <p:cNvPr id="40" name="Picture 2" descr="X:\P\1119591001_Task 0910_ I-95 Business\GIS\PPT\Presentation_Images\JPG\Advanced_Analysis\working\StaninesLegend.jpg"/>
            <p:cNvPicPr>
              <a:picLocks noChangeAspect="1" noChangeArrowheads="1"/>
            </p:cNvPicPr>
            <p:nvPr/>
          </p:nvPicPr>
          <p:blipFill>
            <a:blip r:embed="rId5" cstate="print"/>
            <a:srcRect l="3750" r="3059"/>
            <a:stretch>
              <a:fillRect/>
            </a:stretch>
          </p:blipFill>
          <p:spPr bwMode="auto">
            <a:xfrm>
              <a:off x="4152700" y="1988820"/>
              <a:ext cx="914600" cy="471257"/>
            </a:xfrm>
            <a:prstGeom prst="rect">
              <a:avLst/>
            </a:prstGeom>
            <a:noFill/>
          </p:spPr>
        </p:pic>
        <p:pic>
          <p:nvPicPr>
            <p:cNvPr id="41" name="Picture 3" descr="X:\P\1119591001_Task 0910_ I-95 Business\GIS\PPT\Presentation_Images\JPG\Advanced_Analysis\working\StaninesLegend2.jpg"/>
            <p:cNvPicPr>
              <a:picLocks noChangeAspect="1" noChangeArrowheads="1"/>
            </p:cNvPicPr>
            <p:nvPr/>
          </p:nvPicPr>
          <p:blipFill>
            <a:blip r:embed="rId6" cstate="print"/>
            <a:srcRect b="3951"/>
            <a:stretch>
              <a:fillRect/>
            </a:stretch>
          </p:blipFill>
          <p:spPr bwMode="auto">
            <a:xfrm>
              <a:off x="4134168" y="2420508"/>
              <a:ext cx="921387" cy="509382"/>
            </a:xfrm>
            <a:prstGeom prst="rect">
              <a:avLst/>
            </a:prstGeom>
            <a:noFill/>
          </p:spPr>
        </p:pic>
        <p:sp>
          <p:nvSpPr>
            <p:cNvPr id="42" name="TextBox 41"/>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gr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X:\P\1119591001_Task 0910_ I-95 Business\GIS\PPT\Presentation_Images\JPG\Density\density_LocalBusStop_Ridership2.jpg"/>
          <p:cNvPicPr>
            <a:picLocks noChangeAspect="1" noChangeArrowheads="1"/>
          </p:cNvPicPr>
          <p:nvPr/>
        </p:nvPicPr>
        <p:blipFill>
          <a:blip r:embed="rId3" cstate="print"/>
          <a:srcRect/>
          <a:stretch>
            <a:fillRect/>
          </a:stretch>
        </p:blipFill>
        <p:spPr bwMode="auto">
          <a:xfrm>
            <a:off x="3962400" y="167640"/>
            <a:ext cx="4868820" cy="6537960"/>
          </a:xfrm>
          <a:prstGeom prst="rect">
            <a:avLst/>
          </a:prstGeom>
          <a:noFill/>
          <a:ln w="12700">
            <a:solidFill>
              <a:schemeClr val="bg1"/>
            </a:solidFill>
          </a:ln>
        </p:spPr>
      </p:pic>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p Arrow 9"/>
          <p:cNvSpPr/>
          <p:nvPr/>
        </p:nvSpPr>
        <p:spPr>
          <a:xfrm>
            <a:off x="8348472"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p:cNvSpPr>
            <a:spLocks noGrp="1"/>
          </p:cNvSpPr>
          <p:nvPr>
            <p:ph type="title"/>
          </p:nvPr>
        </p:nvSpPr>
        <p:spPr/>
        <p:txBody>
          <a:bodyPr/>
          <a:lstStyle/>
          <a:p>
            <a:r>
              <a:rPr lang="en-US" smtClean="0"/>
              <a:t>Bus Stops</a:t>
            </a:r>
            <a:endParaRPr lang="en-US" dirty="0"/>
          </a:p>
        </p:txBody>
      </p:sp>
      <p:sp>
        <p:nvSpPr>
          <p:cNvPr id="16" name="Content Placeholder 2"/>
          <p:cNvSpPr>
            <a:spLocks noGrp="1"/>
          </p:cNvSpPr>
          <p:nvPr>
            <p:ph idx="1"/>
          </p:nvPr>
        </p:nvSpPr>
        <p:spPr>
          <a:xfrm>
            <a:off x="311150" y="1330325"/>
            <a:ext cx="3566886" cy="4887534"/>
          </a:xfrm>
        </p:spPr>
        <p:txBody>
          <a:bodyPr>
            <a:normAutofit/>
          </a:bodyPr>
          <a:lstStyle/>
          <a:p>
            <a:r>
              <a:rPr lang="en-US" sz="2400" dirty="0" smtClean="0"/>
              <a:t>Intensity Analysis </a:t>
            </a:r>
          </a:p>
          <a:p>
            <a:pPr lvl="1"/>
            <a:r>
              <a:rPr lang="en-US" sz="2400" dirty="0" smtClean="0"/>
              <a:t>Daily Passengers 258 – 16,357 </a:t>
            </a:r>
          </a:p>
          <a:p>
            <a:pPr lvl="1"/>
            <a:endParaRPr lang="en-US" sz="2400" dirty="0" smtClean="0"/>
          </a:p>
          <a:p>
            <a:pPr lvl="1"/>
            <a:endParaRPr lang="en-US" sz="2400" dirty="0" smtClean="0"/>
          </a:p>
          <a:p>
            <a:pPr lvl="1"/>
            <a:endParaRPr lang="en-US" sz="2400" dirty="0"/>
          </a:p>
        </p:txBody>
      </p:sp>
      <p:sp>
        <p:nvSpPr>
          <p:cNvPr id="18" name="Slide Number Placeholder 17"/>
          <p:cNvSpPr>
            <a:spLocks noGrp="1"/>
          </p:cNvSpPr>
          <p:nvPr>
            <p:ph type="sldNum" sz="quarter" idx="12"/>
          </p:nvPr>
        </p:nvSpPr>
        <p:spPr/>
        <p:txBody>
          <a:bodyPr/>
          <a:lstStyle/>
          <a:p>
            <a:fld id="{B799A415-C8EE-487F-B9EF-C88786E5BD7D}" type="slidenum">
              <a:rPr lang="en-US" smtClean="0"/>
              <a:pPr/>
              <a:t>15</a:t>
            </a:fld>
            <a:endParaRPr lang="en-US" dirty="0"/>
          </a:p>
        </p:txBody>
      </p:sp>
      <p:grpSp>
        <p:nvGrpSpPr>
          <p:cNvPr id="19" name="Group 17"/>
          <p:cNvGrpSpPr/>
          <p:nvPr/>
        </p:nvGrpSpPr>
        <p:grpSpPr>
          <a:xfrm>
            <a:off x="1363663" y="2971800"/>
            <a:ext cx="2133600" cy="3738775"/>
            <a:chOff x="4114801" y="597005"/>
            <a:chExt cx="955964" cy="2290975"/>
          </a:xfrm>
        </p:grpSpPr>
        <p:sp>
          <p:nvSpPr>
            <p:cNvPr id="20" name="Rectangle 19"/>
            <p:cNvSpPr/>
            <p:nvPr/>
          </p:nvSpPr>
          <p:spPr>
            <a:xfrm>
              <a:off x="4123617" y="597005"/>
              <a:ext cx="947148" cy="229097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8"/>
            <p:cNvGrpSpPr/>
            <p:nvPr/>
          </p:nvGrpSpPr>
          <p:grpSpPr>
            <a:xfrm>
              <a:off x="4141249" y="609600"/>
              <a:ext cx="822434" cy="1298575"/>
              <a:chOff x="4190098" y="609600"/>
              <a:chExt cx="822434" cy="1298575"/>
            </a:xfrm>
          </p:grpSpPr>
          <p:pic>
            <p:nvPicPr>
              <p:cNvPr id="31" name="Picture 30"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32" name="Picture 31"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sp>
          <p:nvSpPr>
            <p:cNvPr id="28" name="TextBox 27"/>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pic>
          <p:nvPicPr>
            <p:cNvPr id="29" name="Picture 3" descr="X:\P\1119591001_Task 0910_ I-95 Business\GIS\PPT\Presentation_Images\JPG\Density\Copy of density_TRIRAIL_Ridership.jpg"/>
            <p:cNvPicPr>
              <a:picLocks noChangeAspect="1" noChangeArrowheads="1"/>
            </p:cNvPicPr>
            <p:nvPr/>
          </p:nvPicPr>
          <p:blipFill>
            <a:blip r:embed="rId5" cstate="print"/>
            <a:srcRect/>
            <a:stretch>
              <a:fillRect/>
            </a:stretch>
          </p:blipFill>
          <p:spPr bwMode="auto">
            <a:xfrm>
              <a:off x="4160521" y="1985010"/>
              <a:ext cx="885190" cy="381000"/>
            </a:xfrm>
            <a:prstGeom prst="rect">
              <a:avLst/>
            </a:prstGeom>
            <a:noFill/>
          </p:spPr>
        </p:pic>
        <p:pic>
          <p:nvPicPr>
            <p:cNvPr id="30" name="Picture 4" descr="X:\P\1119591001_Task 0910_ I-95 Business\GIS\PPT\Presentation_Images\JPG\Density\Copy (2) of density_TRIRAIL_Ridership.jpg"/>
            <p:cNvPicPr>
              <a:picLocks noChangeAspect="1" noChangeArrowheads="1"/>
            </p:cNvPicPr>
            <p:nvPr/>
          </p:nvPicPr>
          <p:blipFill>
            <a:blip r:embed="rId6" cstate="print"/>
            <a:srcRect/>
            <a:stretch>
              <a:fillRect/>
            </a:stretch>
          </p:blipFill>
          <p:spPr bwMode="auto">
            <a:xfrm>
              <a:off x="4148943" y="2377651"/>
              <a:ext cx="914400" cy="502074"/>
            </a:xfrm>
            <a:prstGeom prst="rect">
              <a:avLst/>
            </a:prstGeom>
            <a:noFill/>
          </p:spPr>
        </p:pic>
      </p:gr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00450" cy="889464"/>
          </a:xfrm>
        </p:spPr>
        <p:txBody>
          <a:bodyPr>
            <a:normAutofit fontScale="90000"/>
          </a:bodyPr>
          <a:lstStyle/>
          <a:p>
            <a:r>
              <a:rPr lang="en-US" dirty="0" smtClean="0"/>
              <a:t>Tri-Rail Ridership</a:t>
            </a:r>
            <a:endParaRPr lang="en-US" dirty="0"/>
          </a:p>
        </p:txBody>
      </p:sp>
      <p:sp>
        <p:nvSpPr>
          <p:cNvPr id="6" name="Content Placeholder 2"/>
          <p:cNvSpPr>
            <a:spLocks noGrp="1"/>
          </p:cNvSpPr>
          <p:nvPr>
            <p:ph idx="1"/>
          </p:nvPr>
        </p:nvSpPr>
        <p:spPr>
          <a:xfrm>
            <a:off x="311150" y="1330325"/>
            <a:ext cx="3713843" cy="4556125"/>
          </a:xfrm>
        </p:spPr>
        <p:txBody>
          <a:bodyPr>
            <a:normAutofit/>
          </a:bodyPr>
          <a:lstStyle/>
          <a:p>
            <a:r>
              <a:rPr lang="en-US" sz="2400" dirty="0" smtClean="0"/>
              <a:t>Statistical Analysis </a:t>
            </a:r>
          </a:p>
          <a:p>
            <a:pPr lvl="1"/>
            <a:r>
              <a:rPr lang="en-US" sz="2400" dirty="0" smtClean="0"/>
              <a:t>Average Annual  ridership is 140,575 passengers</a:t>
            </a:r>
          </a:p>
          <a:p>
            <a:pPr lvl="1"/>
            <a:endParaRPr lang="en-US" sz="2400" dirty="0" smtClean="0"/>
          </a:p>
          <a:p>
            <a:pPr lvl="1"/>
            <a:endParaRPr lang="en-US" sz="2400" dirty="0"/>
          </a:p>
        </p:txBody>
      </p:sp>
      <p:sp>
        <p:nvSpPr>
          <p:cNvPr id="19" name="Slide Number Placeholder 18"/>
          <p:cNvSpPr>
            <a:spLocks noGrp="1"/>
          </p:cNvSpPr>
          <p:nvPr>
            <p:ph type="sldNum" sz="quarter" idx="12"/>
          </p:nvPr>
        </p:nvSpPr>
        <p:spPr/>
        <p:txBody>
          <a:bodyPr/>
          <a:lstStyle/>
          <a:p>
            <a:fld id="{B799A415-C8EE-487F-B9EF-C88786E5BD7D}" type="slidenum">
              <a:rPr lang="en-US" smtClean="0"/>
              <a:pPr/>
              <a:t>16</a:t>
            </a:fld>
            <a:endParaRPr lang="en-US" dirty="0"/>
          </a:p>
        </p:txBody>
      </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01_Population_Density_Stanines.jpg"/>
          <p:cNvPicPr>
            <a:picLocks/>
          </p:cNvPicPr>
          <p:nvPr/>
        </p:nvPicPr>
        <p:blipFill>
          <a:blip r:embed="rId3" cstate="print"/>
          <a:srcRect l="4111" t="2724" r="12302" b="10904"/>
          <a:stretch>
            <a:fillRect/>
          </a:stretch>
        </p:blipFill>
        <p:spPr>
          <a:xfrm>
            <a:off x="3959352" y="164592"/>
            <a:ext cx="4873752" cy="6537960"/>
          </a:xfrm>
          <a:prstGeom prst="rect">
            <a:avLst/>
          </a:prstGeom>
          <a:ln w="12700">
            <a:solidFill>
              <a:schemeClr val="bg1"/>
            </a:solidFill>
          </a:ln>
        </p:spPr>
      </p:pic>
      <p:sp>
        <p:nvSpPr>
          <p:cNvPr id="10" name="Up Arrow 9"/>
          <p:cNvSpPr/>
          <p:nvPr/>
        </p:nvSpPr>
        <p:spPr>
          <a:xfrm>
            <a:off x="8348472"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6"/>
          <p:cNvGrpSpPr/>
          <p:nvPr/>
        </p:nvGrpSpPr>
        <p:grpSpPr>
          <a:xfrm>
            <a:off x="1363663" y="2971800"/>
            <a:ext cx="2133600" cy="3733800"/>
            <a:chOff x="4114801" y="597005"/>
            <a:chExt cx="955964" cy="2348125"/>
          </a:xfrm>
        </p:grpSpPr>
        <p:sp>
          <p:nvSpPr>
            <p:cNvPr id="20" name="Rectangle 19"/>
            <p:cNvSpPr/>
            <p:nvPr/>
          </p:nvSpPr>
          <p:spPr>
            <a:xfrm>
              <a:off x="4123617" y="597005"/>
              <a:ext cx="947148" cy="234812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8"/>
            <p:cNvGrpSpPr/>
            <p:nvPr/>
          </p:nvGrpSpPr>
          <p:grpSpPr>
            <a:xfrm>
              <a:off x="4141249" y="609600"/>
              <a:ext cx="822434" cy="1298575"/>
              <a:chOff x="4190098" y="609600"/>
              <a:chExt cx="822434" cy="1298575"/>
            </a:xfrm>
          </p:grpSpPr>
          <p:pic>
            <p:nvPicPr>
              <p:cNvPr id="25" name="Picture 24"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26" name="Picture 25"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pic>
          <p:nvPicPr>
            <p:cNvPr id="22" name="Picture 2" descr="X:\P\1119591001_Task 0910_ I-95 Business\GIS\PPT\Presentation_Images\JPG\Advanced_Analysis\working\StaninesLegend.jpg"/>
            <p:cNvPicPr>
              <a:picLocks noChangeAspect="1" noChangeArrowheads="1"/>
            </p:cNvPicPr>
            <p:nvPr/>
          </p:nvPicPr>
          <p:blipFill>
            <a:blip r:embed="rId5" cstate="print"/>
            <a:srcRect l="3750" r="3059"/>
            <a:stretch>
              <a:fillRect/>
            </a:stretch>
          </p:blipFill>
          <p:spPr bwMode="auto">
            <a:xfrm>
              <a:off x="4152700" y="1988820"/>
              <a:ext cx="914600" cy="471257"/>
            </a:xfrm>
            <a:prstGeom prst="rect">
              <a:avLst/>
            </a:prstGeom>
            <a:noFill/>
          </p:spPr>
        </p:pic>
        <p:pic>
          <p:nvPicPr>
            <p:cNvPr id="23" name="Picture 3" descr="X:\P\1119591001_Task 0910_ I-95 Business\GIS\PPT\Presentation_Images\JPG\Advanced_Analysis\working\StaninesLegend2.jpg"/>
            <p:cNvPicPr>
              <a:picLocks noChangeAspect="1" noChangeArrowheads="1"/>
            </p:cNvPicPr>
            <p:nvPr/>
          </p:nvPicPr>
          <p:blipFill>
            <a:blip r:embed="rId6" cstate="print"/>
            <a:srcRect b="3951"/>
            <a:stretch>
              <a:fillRect/>
            </a:stretch>
          </p:blipFill>
          <p:spPr bwMode="auto">
            <a:xfrm>
              <a:off x="4134168" y="2420508"/>
              <a:ext cx="921387" cy="509382"/>
            </a:xfrm>
            <a:prstGeom prst="rect">
              <a:avLst/>
            </a:prstGeom>
            <a:noFill/>
          </p:spPr>
        </p:pic>
        <p:sp>
          <p:nvSpPr>
            <p:cNvPr id="24" name="TextBox 23"/>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gr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P\1119591001_Task 0910_ I-95 Business\GIS\PPT\Presentation_Images\JPG\Density\density_TRIRAIL_Ridership.jpg"/>
          <p:cNvPicPr>
            <a:picLocks noChangeAspect="1" noChangeArrowheads="1"/>
          </p:cNvPicPr>
          <p:nvPr/>
        </p:nvPicPr>
        <p:blipFill>
          <a:blip r:embed="rId3" cstate="print"/>
          <a:srcRect/>
          <a:stretch>
            <a:fillRect/>
          </a:stretch>
        </p:blipFill>
        <p:spPr bwMode="auto">
          <a:xfrm>
            <a:off x="3959352" y="167641"/>
            <a:ext cx="4873752" cy="6520581"/>
          </a:xfrm>
          <a:prstGeom prst="rect">
            <a:avLst/>
          </a:prstGeom>
          <a:noFill/>
          <a:ln w="12700">
            <a:solidFill>
              <a:schemeClr val="bg1"/>
            </a:solidFill>
          </a:ln>
        </p:spPr>
      </p:pic>
      <p:sp>
        <p:nvSpPr>
          <p:cNvPr id="21" name="Title 1"/>
          <p:cNvSpPr>
            <a:spLocks noGrp="1"/>
          </p:cNvSpPr>
          <p:nvPr>
            <p:ph type="title"/>
          </p:nvPr>
        </p:nvSpPr>
        <p:spPr>
          <a:xfrm>
            <a:off x="228600" y="228600"/>
            <a:ext cx="3673929" cy="889464"/>
          </a:xfrm>
        </p:spPr>
        <p:txBody>
          <a:bodyPr>
            <a:normAutofit fontScale="90000"/>
          </a:bodyPr>
          <a:lstStyle/>
          <a:p>
            <a:r>
              <a:rPr lang="en-US" dirty="0" smtClean="0"/>
              <a:t>Tri-Rail Ridership</a:t>
            </a:r>
            <a:endParaRPr lang="en-US" dirty="0"/>
          </a:p>
        </p:txBody>
      </p:sp>
      <p:sp>
        <p:nvSpPr>
          <p:cNvPr id="6" name="Content Placeholder 2"/>
          <p:cNvSpPr>
            <a:spLocks noGrp="1"/>
          </p:cNvSpPr>
          <p:nvPr>
            <p:ph idx="1"/>
          </p:nvPr>
        </p:nvSpPr>
        <p:spPr>
          <a:xfrm>
            <a:off x="311150" y="1330325"/>
            <a:ext cx="3673021" cy="4887534"/>
          </a:xfrm>
        </p:spPr>
        <p:txBody>
          <a:bodyPr>
            <a:normAutofit/>
          </a:bodyPr>
          <a:lstStyle/>
          <a:p>
            <a:r>
              <a:rPr lang="en-US" sz="2400" dirty="0" smtClean="0"/>
              <a:t>Intensity Analysis </a:t>
            </a:r>
          </a:p>
          <a:p>
            <a:pPr lvl="1"/>
            <a:r>
              <a:rPr lang="en-US" sz="2400" dirty="0" smtClean="0"/>
              <a:t>Average Annual </a:t>
            </a:r>
            <a:br>
              <a:rPr lang="en-US" sz="2400" dirty="0" smtClean="0"/>
            </a:br>
            <a:r>
              <a:rPr lang="en-US" sz="2400" dirty="0" smtClean="0"/>
              <a:t>Tri-Rail ridership is 140,575 passengers</a:t>
            </a:r>
          </a:p>
          <a:p>
            <a:pPr lvl="1"/>
            <a:endParaRPr lang="en-US" sz="2400" dirty="0" smtClean="0"/>
          </a:p>
          <a:p>
            <a:pPr lvl="1"/>
            <a:endParaRPr lang="en-US" sz="2400" dirty="0"/>
          </a:p>
        </p:txBody>
      </p:sp>
      <p:sp>
        <p:nvSpPr>
          <p:cNvPr id="20" name="Slide Number Placeholder 19"/>
          <p:cNvSpPr>
            <a:spLocks noGrp="1"/>
          </p:cNvSpPr>
          <p:nvPr>
            <p:ph type="sldNum" sz="quarter" idx="12"/>
          </p:nvPr>
        </p:nvSpPr>
        <p:spPr/>
        <p:txBody>
          <a:bodyPr/>
          <a:lstStyle/>
          <a:p>
            <a:fld id="{B799A415-C8EE-487F-B9EF-C88786E5BD7D}" type="slidenum">
              <a:rPr lang="en-US" smtClean="0"/>
              <a:pPr/>
              <a:t>17</a:t>
            </a:fld>
            <a:endParaRPr lang="en-US" dirty="0"/>
          </a:p>
        </p:txBody>
      </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p Arrow 9"/>
          <p:cNvSpPr/>
          <p:nvPr/>
        </p:nvSpPr>
        <p:spPr>
          <a:xfrm>
            <a:off x="8348472"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7"/>
          <p:cNvGrpSpPr/>
          <p:nvPr/>
        </p:nvGrpSpPr>
        <p:grpSpPr>
          <a:xfrm>
            <a:off x="1363663" y="2971800"/>
            <a:ext cx="2133600" cy="3738775"/>
            <a:chOff x="4114801" y="597005"/>
            <a:chExt cx="955964" cy="2290975"/>
          </a:xfrm>
        </p:grpSpPr>
        <p:sp>
          <p:nvSpPr>
            <p:cNvPr id="22" name="Rectangle 21"/>
            <p:cNvSpPr/>
            <p:nvPr/>
          </p:nvSpPr>
          <p:spPr>
            <a:xfrm>
              <a:off x="4123617" y="597005"/>
              <a:ext cx="947148" cy="229097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8"/>
            <p:cNvGrpSpPr/>
            <p:nvPr/>
          </p:nvGrpSpPr>
          <p:grpSpPr>
            <a:xfrm>
              <a:off x="4141249" y="609600"/>
              <a:ext cx="822434" cy="1298575"/>
              <a:chOff x="4190098" y="609600"/>
              <a:chExt cx="822434" cy="1298575"/>
            </a:xfrm>
          </p:grpSpPr>
          <p:pic>
            <p:nvPicPr>
              <p:cNvPr id="27" name="Picture 26"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28" name="Picture 27"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sp>
          <p:nvSpPr>
            <p:cNvPr id="24" name="TextBox 23"/>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pic>
          <p:nvPicPr>
            <p:cNvPr id="25" name="Picture 3" descr="X:\P\1119591001_Task 0910_ I-95 Business\GIS\PPT\Presentation_Images\JPG\Density\Copy of density_TRIRAIL_Ridership.jpg"/>
            <p:cNvPicPr>
              <a:picLocks noChangeAspect="1" noChangeArrowheads="1"/>
            </p:cNvPicPr>
            <p:nvPr/>
          </p:nvPicPr>
          <p:blipFill>
            <a:blip r:embed="rId5" cstate="print"/>
            <a:srcRect/>
            <a:stretch>
              <a:fillRect/>
            </a:stretch>
          </p:blipFill>
          <p:spPr bwMode="auto">
            <a:xfrm>
              <a:off x="4160521" y="1985010"/>
              <a:ext cx="885190" cy="381000"/>
            </a:xfrm>
            <a:prstGeom prst="rect">
              <a:avLst/>
            </a:prstGeom>
            <a:noFill/>
          </p:spPr>
        </p:pic>
        <p:pic>
          <p:nvPicPr>
            <p:cNvPr id="26" name="Picture 4" descr="X:\P\1119591001_Task 0910_ I-95 Business\GIS\PPT\Presentation_Images\JPG\Density\Copy (2) of density_TRIRAIL_Ridership.jpg"/>
            <p:cNvPicPr>
              <a:picLocks noChangeAspect="1" noChangeArrowheads="1"/>
            </p:cNvPicPr>
            <p:nvPr/>
          </p:nvPicPr>
          <p:blipFill>
            <a:blip r:embed="rId6" cstate="print"/>
            <a:srcRect/>
            <a:stretch>
              <a:fillRect/>
            </a:stretch>
          </p:blipFill>
          <p:spPr bwMode="auto">
            <a:xfrm>
              <a:off x="4148943" y="2377651"/>
              <a:ext cx="914400" cy="502074"/>
            </a:xfrm>
            <a:prstGeom prst="rect">
              <a:avLst/>
            </a:prstGeom>
            <a:noFill/>
          </p:spPr>
        </p:pic>
      </p:gr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V/C Ratio</a:t>
            </a:r>
            <a:endParaRPr lang="en-US" dirty="0"/>
          </a:p>
        </p:txBody>
      </p:sp>
      <p:sp>
        <p:nvSpPr>
          <p:cNvPr id="6" name="Content Placeholder 2"/>
          <p:cNvSpPr>
            <a:spLocks noGrp="1"/>
          </p:cNvSpPr>
          <p:nvPr>
            <p:ph idx="1"/>
          </p:nvPr>
        </p:nvSpPr>
        <p:spPr>
          <a:xfrm>
            <a:off x="311150" y="1330325"/>
            <a:ext cx="3264807" cy="4392839"/>
          </a:xfrm>
        </p:spPr>
        <p:txBody>
          <a:bodyPr>
            <a:normAutofit/>
          </a:bodyPr>
          <a:lstStyle/>
          <a:p>
            <a:r>
              <a:rPr lang="en-US" sz="2400" dirty="0" smtClean="0"/>
              <a:t>Analysis </a:t>
            </a:r>
          </a:p>
          <a:p>
            <a:pPr lvl="1"/>
            <a:r>
              <a:rPr lang="en-US" sz="2400" dirty="0" smtClean="0"/>
              <a:t>Peak Hour V/C Ratio </a:t>
            </a:r>
          </a:p>
          <a:p>
            <a:pPr lvl="1"/>
            <a:endParaRPr lang="en-US" sz="2400" dirty="0" smtClean="0"/>
          </a:p>
          <a:p>
            <a:pPr lvl="1"/>
            <a:endParaRPr lang="en-US" sz="2400" dirty="0"/>
          </a:p>
        </p:txBody>
      </p:sp>
      <p:sp>
        <p:nvSpPr>
          <p:cNvPr id="16" name="Slide Number Placeholder 15"/>
          <p:cNvSpPr>
            <a:spLocks noGrp="1"/>
          </p:cNvSpPr>
          <p:nvPr>
            <p:ph type="sldNum" sz="quarter" idx="12"/>
          </p:nvPr>
        </p:nvSpPr>
        <p:spPr/>
        <p:txBody>
          <a:bodyPr/>
          <a:lstStyle/>
          <a:p>
            <a:fld id="{B799A415-C8EE-487F-B9EF-C88786E5BD7D}" type="slidenum">
              <a:rPr lang="en-US" smtClean="0"/>
              <a:pPr/>
              <a:t>18</a:t>
            </a:fld>
            <a:endParaRPr lang="en-US" dirty="0"/>
          </a:p>
        </p:txBody>
      </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01_Population_Density_Stanines.jpg"/>
          <p:cNvPicPr>
            <a:picLocks/>
          </p:cNvPicPr>
          <p:nvPr/>
        </p:nvPicPr>
        <p:blipFill>
          <a:blip r:embed="rId3" cstate="print"/>
          <a:srcRect l="4111" t="2634" r="12400" b="10904"/>
          <a:stretch>
            <a:fillRect/>
          </a:stretch>
        </p:blipFill>
        <p:spPr>
          <a:xfrm>
            <a:off x="3959352" y="164592"/>
            <a:ext cx="4873752" cy="6537960"/>
          </a:xfrm>
          <a:prstGeom prst="rect">
            <a:avLst/>
          </a:prstGeom>
          <a:ln w="12700">
            <a:solidFill>
              <a:schemeClr val="bg1"/>
            </a:solidFill>
          </a:ln>
        </p:spPr>
      </p:pic>
      <p:sp>
        <p:nvSpPr>
          <p:cNvPr id="10" name="Up Arrow 9"/>
          <p:cNvSpPr/>
          <p:nvPr/>
        </p:nvSpPr>
        <p:spPr>
          <a:xfrm>
            <a:off x="8348472"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1363663" y="2971800"/>
            <a:ext cx="2133600" cy="3738775"/>
            <a:chOff x="762000" y="2738225"/>
            <a:chExt cx="2133600" cy="3738775"/>
          </a:xfrm>
        </p:grpSpPr>
        <p:grpSp>
          <p:nvGrpSpPr>
            <p:cNvPr id="21" name="Group 17"/>
            <p:cNvGrpSpPr/>
            <p:nvPr/>
          </p:nvGrpSpPr>
          <p:grpSpPr>
            <a:xfrm>
              <a:off x="762000" y="2738225"/>
              <a:ext cx="2133600" cy="3738775"/>
              <a:chOff x="4114801" y="597005"/>
              <a:chExt cx="955964" cy="2290975"/>
            </a:xfrm>
          </p:grpSpPr>
          <p:sp>
            <p:nvSpPr>
              <p:cNvPr id="22" name="Rectangle 21"/>
              <p:cNvSpPr/>
              <p:nvPr/>
            </p:nvSpPr>
            <p:spPr>
              <a:xfrm>
                <a:off x="4123617" y="597005"/>
                <a:ext cx="947148" cy="229097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8"/>
              <p:cNvGrpSpPr/>
              <p:nvPr/>
            </p:nvGrpSpPr>
            <p:grpSpPr>
              <a:xfrm>
                <a:off x="4141249" y="609600"/>
                <a:ext cx="822434" cy="1298575"/>
                <a:chOff x="4190098" y="609600"/>
                <a:chExt cx="822434" cy="1298575"/>
              </a:xfrm>
            </p:grpSpPr>
            <p:pic>
              <p:nvPicPr>
                <p:cNvPr id="27" name="Picture 26"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28" name="Picture 27"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sp>
            <p:nvSpPr>
              <p:cNvPr id="24" name="TextBox 23"/>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grpSp>
        <p:pic>
          <p:nvPicPr>
            <p:cNvPr id="20" name="Picture 19" descr="09_Peak_VC_Ratio_ LOS.jpg"/>
            <p:cNvPicPr>
              <a:picLocks noChangeAspect="1"/>
            </p:cNvPicPr>
            <p:nvPr/>
          </p:nvPicPr>
          <p:blipFill>
            <a:blip r:embed="rId3" cstate="print"/>
            <a:srcRect l="24326" t="90104" r="61857" b="3021"/>
            <a:stretch>
              <a:fillRect/>
            </a:stretch>
          </p:blipFill>
          <p:spPr>
            <a:xfrm>
              <a:off x="838200" y="5029200"/>
              <a:ext cx="1893500" cy="1219200"/>
            </a:xfrm>
            <a:prstGeom prst="rect">
              <a:avLst/>
            </a:prstGeom>
          </p:spPr>
        </p:pic>
        <p:sp>
          <p:nvSpPr>
            <p:cNvPr id="29" name="TextBox 28"/>
            <p:cNvSpPr txBox="1"/>
            <p:nvPr/>
          </p:nvSpPr>
          <p:spPr>
            <a:xfrm>
              <a:off x="838200" y="4800600"/>
              <a:ext cx="548640" cy="91440"/>
            </a:xfrm>
            <a:prstGeom prst="rect">
              <a:avLst/>
            </a:prstGeom>
            <a:solidFill>
              <a:schemeClr val="tx1"/>
            </a:solidFill>
          </p:spPr>
          <p:txBody>
            <a:bodyPr wrap="square" rtlCol="0">
              <a:spAutoFit/>
            </a:bodyPr>
            <a:lstStyle/>
            <a:p>
              <a:endParaRPr lang="en-US" dirty="0"/>
            </a:p>
          </p:txBody>
        </p:sp>
      </p:gr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a:spLocks noGrp="1"/>
          </p:cNvSpPr>
          <p:nvPr>
            <p:ph type="title"/>
          </p:nvPr>
        </p:nvSpPr>
        <p:spPr/>
        <p:txBody>
          <a:bodyPr/>
          <a:lstStyle/>
          <a:p>
            <a:r>
              <a:rPr lang="en-US" dirty="0" smtClean="0"/>
              <a:t>V/C Ratio</a:t>
            </a:r>
            <a:endParaRPr lang="en-US" dirty="0"/>
          </a:p>
        </p:txBody>
      </p:sp>
      <p:sp>
        <p:nvSpPr>
          <p:cNvPr id="6" name="Content Placeholder 2"/>
          <p:cNvSpPr>
            <a:spLocks noGrp="1"/>
          </p:cNvSpPr>
          <p:nvPr>
            <p:ph idx="1"/>
          </p:nvPr>
        </p:nvSpPr>
        <p:spPr>
          <a:xfrm>
            <a:off x="311150" y="1330325"/>
            <a:ext cx="3493407" cy="2188482"/>
          </a:xfrm>
        </p:spPr>
        <p:txBody>
          <a:bodyPr>
            <a:normAutofit/>
          </a:bodyPr>
          <a:lstStyle/>
          <a:p>
            <a:r>
              <a:rPr lang="en-US" sz="2400" dirty="0" smtClean="0"/>
              <a:t>Intensity Analysis </a:t>
            </a:r>
          </a:p>
          <a:p>
            <a:pPr lvl="1"/>
            <a:r>
              <a:rPr lang="en-US" sz="2400" dirty="0" smtClean="0"/>
              <a:t>Peak Hour V/C Ratio </a:t>
            </a:r>
          </a:p>
          <a:p>
            <a:pPr lvl="1"/>
            <a:endParaRPr lang="en-US" sz="2400" dirty="0" smtClean="0"/>
          </a:p>
          <a:p>
            <a:pPr lvl="1"/>
            <a:endParaRPr lang="en-US" sz="2400" dirty="0" smtClean="0"/>
          </a:p>
          <a:p>
            <a:pPr lvl="1"/>
            <a:endParaRPr lang="en-US" sz="2400" dirty="0"/>
          </a:p>
        </p:txBody>
      </p:sp>
      <p:sp>
        <p:nvSpPr>
          <p:cNvPr id="19" name="Slide Number Placeholder 18"/>
          <p:cNvSpPr>
            <a:spLocks noGrp="1"/>
          </p:cNvSpPr>
          <p:nvPr>
            <p:ph type="sldNum" sz="quarter" idx="12"/>
          </p:nvPr>
        </p:nvSpPr>
        <p:spPr/>
        <p:txBody>
          <a:bodyPr/>
          <a:lstStyle/>
          <a:p>
            <a:fld id="{B799A415-C8EE-487F-B9EF-C88786E5BD7D}" type="slidenum">
              <a:rPr lang="en-US" smtClean="0"/>
              <a:pPr/>
              <a:t>19</a:t>
            </a:fld>
            <a:endParaRPr lang="en-US" dirty="0"/>
          </a:p>
        </p:txBody>
      </p:sp>
      <p:grpSp>
        <p:nvGrpSpPr>
          <p:cNvPr id="3" name="Group 8"/>
          <p:cNvGrpSpPr/>
          <p:nvPr/>
        </p:nvGrpSpPr>
        <p:grpSpPr>
          <a:xfrm>
            <a:off x="4190098" y="609600"/>
            <a:ext cx="822434" cy="1298575"/>
            <a:chOff x="4190098" y="609600"/>
            <a:chExt cx="822434" cy="1298575"/>
          </a:xfrm>
        </p:grpSpPr>
        <p:pic>
          <p:nvPicPr>
            <p:cNvPr id="5" name="Picture 4" descr="02_transit.jpg"/>
            <p:cNvPicPr>
              <a:picLocks noChangeAspect="1"/>
            </p:cNvPicPr>
            <p:nvPr/>
          </p:nvPicPr>
          <p:blipFill>
            <a:blip r:embed="rId3" cstate="print"/>
            <a:srcRect l="4287" t="90046" r="84842" b="3727"/>
            <a:stretch>
              <a:fillRect/>
            </a:stretch>
          </p:blipFill>
          <p:spPr>
            <a:xfrm>
              <a:off x="4190098" y="609600"/>
              <a:ext cx="822434" cy="609600"/>
            </a:xfrm>
            <a:prstGeom prst="rect">
              <a:avLst/>
            </a:prstGeom>
          </p:spPr>
        </p:pic>
        <p:pic>
          <p:nvPicPr>
            <p:cNvPr id="7" name="Picture 6" descr="02_transit.jpg"/>
            <p:cNvPicPr>
              <a:picLocks noChangeAspect="1"/>
            </p:cNvPicPr>
            <p:nvPr/>
          </p:nvPicPr>
          <p:blipFill>
            <a:blip r:embed="rId3" cstate="print"/>
            <a:srcRect l="14821" t="90046" r="76450" b="2916"/>
            <a:stretch>
              <a:fillRect/>
            </a:stretch>
          </p:blipFill>
          <p:spPr>
            <a:xfrm>
              <a:off x="4191000" y="1219200"/>
              <a:ext cx="660400" cy="688975"/>
            </a:xfrm>
            <a:prstGeom prst="rect">
              <a:avLst/>
            </a:prstGeom>
          </p:spPr>
        </p:pic>
      </p:gr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01_Population_Density_Stanines.jpg"/>
          <p:cNvPicPr>
            <a:picLocks/>
          </p:cNvPicPr>
          <p:nvPr/>
        </p:nvPicPr>
        <p:blipFill>
          <a:blip r:embed="rId4" cstate="print"/>
          <a:srcRect l="4016" t="2665" r="12365" b="10881"/>
          <a:stretch>
            <a:fillRect/>
          </a:stretch>
        </p:blipFill>
        <p:spPr>
          <a:xfrm>
            <a:off x="3959352" y="164592"/>
            <a:ext cx="4873752" cy="6537960"/>
          </a:xfrm>
          <a:prstGeom prst="rect">
            <a:avLst/>
          </a:prstGeom>
          <a:ln w="12700">
            <a:solidFill>
              <a:schemeClr val="bg1"/>
            </a:solidFill>
          </a:ln>
        </p:spPr>
      </p:pic>
      <p:sp>
        <p:nvSpPr>
          <p:cNvPr id="10" name="Up Arrow 9"/>
          <p:cNvSpPr/>
          <p:nvPr/>
        </p:nvSpPr>
        <p:spPr>
          <a:xfrm>
            <a:off x="8348472"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1363663" y="2971800"/>
            <a:ext cx="2130552" cy="3739896"/>
            <a:chOff x="4114801" y="597005"/>
            <a:chExt cx="955964" cy="2290975"/>
          </a:xfrm>
        </p:grpSpPr>
        <p:sp>
          <p:nvSpPr>
            <p:cNvPr id="21" name="Rectangle 20"/>
            <p:cNvSpPr/>
            <p:nvPr/>
          </p:nvSpPr>
          <p:spPr>
            <a:xfrm>
              <a:off x="4123617" y="597005"/>
              <a:ext cx="947148" cy="229097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8"/>
            <p:cNvGrpSpPr/>
            <p:nvPr/>
          </p:nvGrpSpPr>
          <p:grpSpPr>
            <a:xfrm>
              <a:off x="4141249" y="609600"/>
              <a:ext cx="822434" cy="1298575"/>
              <a:chOff x="4190098" y="609600"/>
              <a:chExt cx="822434" cy="1298575"/>
            </a:xfrm>
          </p:grpSpPr>
          <p:pic>
            <p:nvPicPr>
              <p:cNvPr id="26" name="Picture 25" descr="02_transit.jpg"/>
              <p:cNvPicPr>
                <a:picLocks noChangeAspect="1"/>
              </p:cNvPicPr>
              <p:nvPr/>
            </p:nvPicPr>
            <p:blipFill>
              <a:blip r:embed="rId3" cstate="print"/>
              <a:srcRect l="4287" t="90046" r="84842" b="3727"/>
              <a:stretch>
                <a:fillRect/>
              </a:stretch>
            </p:blipFill>
            <p:spPr>
              <a:xfrm>
                <a:off x="4190098" y="609600"/>
                <a:ext cx="822434" cy="609600"/>
              </a:xfrm>
              <a:prstGeom prst="rect">
                <a:avLst/>
              </a:prstGeom>
            </p:spPr>
          </p:pic>
          <p:pic>
            <p:nvPicPr>
              <p:cNvPr id="27" name="Picture 26" descr="02_transit.jpg"/>
              <p:cNvPicPr>
                <a:picLocks noChangeAspect="1"/>
              </p:cNvPicPr>
              <p:nvPr/>
            </p:nvPicPr>
            <p:blipFill>
              <a:blip r:embed="rId3" cstate="print"/>
              <a:srcRect l="14821" t="90046" r="76450" b="2916"/>
              <a:stretch>
                <a:fillRect/>
              </a:stretch>
            </p:blipFill>
            <p:spPr>
              <a:xfrm>
                <a:off x="4191000" y="1219200"/>
                <a:ext cx="660400" cy="688975"/>
              </a:xfrm>
              <a:prstGeom prst="rect">
                <a:avLst/>
              </a:prstGeom>
            </p:spPr>
          </p:pic>
        </p:grpSp>
        <p:sp>
          <p:nvSpPr>
            <p:cNvPr id="23" name="TextBox 22"/>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pic>
          <p:nvPicPr>
            <p:cNvPr id="24" name="Picture 3" descr="X:\P\1119591001_Task 0910_ I-95 Business\GIS\PPT\Presentation_Images\JPG\Density\Copy of density_TRIRAIL_Ridership.jpg"/>
            <p:cNvPicPr>
              <a:picLocks noChangeAspect="1" noChangeArrowheads="1"/>
            </p:cNvPicPr>
            <p:nvPr/>
          </p:nvPicPr>
          <p:blipFill>
            <a:blip r:embed="rId5" cstate="print"/>
            <a:srcRect/>
            <a:stretch>
              <a:fillRect/>
            </a:stretch>
          </p:blipFill>
          <p:spPr bwMode="auto">
            <a:xfrm>
              <a:off x="4160521" y="1985010"/>
              <a:ext cx="885190" cy="381000"/>
            </a:xfrm>
            <a:prstGeom prst="rect">
              <a:avLst/>
            </a:prstGeom>
            <a:noFill/>
          </p:spPr>
        </p:pic>
        <p:pic>
          <p:nvPicPr>
            <p:cNvPr id="25" name="Picture 4" descr="X:\P\1119591001_Task 0910_ I-95 Business\GIS\PPT\Presentation_Images\JPG\Density\Copy (2) of density_TRIRAIL_Ridership.jpg"/>
            <p:cNvPicPr>
              <a:picLocks noChangeAspect="1" noChangeArrowheads="1"/>
            </p:cNvPicPr>
            <p:nvPr/>
          </p:nvPicPr>
          <p:blipFill>
            <a:blip r:embed="rId6" cstate="print"/>
            <a:srcRect/>
            <a:stretch>
              <a:fillRect/>
            </a:stretch>
          </p:blipFill>
          <p:spPr bwMode="auto">
            <a:xfrm>
              <a:off x="4137661" y="2377651"/>
              <a:ext cx="914400" cy="502074"/>
            </a:xfrm>
            <a:prstGeom prst="rect">
              <a:avLst/>
            </a:prstGeom>
            <a:noFill/>
          </p:spPr>
        </p:pic>
      </p:gr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Presentation Summary</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Components  of  Integrated Systems  Planning</a:t>
            </a:r>
          </a:p>
          <a:p>
            <a:r>
              <a:rPr lang="en-US" dirty="0" smtClean="0"/>
              <a:t>Systems Analysis </a:t>
            </a:r>
          </a:p>
          <a:p>
            <a:r>
              <a:rPr lang="en-US" dirty="0" smtClean="0"/>
              <a:t>Resulting High Asset Usage Locations </a:t>
            </a:r>
          </a:p>
          <a:p>
            <a:r>
              <a:rPr lang="en-US" dirty="0" smtClean="0"/>
              <a:t>Next Steps </a:t>
            </a:r>
            <a:endParaRPr lang="en-US" dirty="0"/>
          </a:p>
        </p:txBody>
      </p:sp>
      <p:sp>
        <p:nvSpPr>
          <p:cNvPr id="4" name="Slide Number Placeholder 3"/>
          <p:cNvSpPr>
            <a:spLocks noGrp="1"/>
          </p:cNvSpPr>
          <p:nvPr>
            <p:ph type="sldNum" sz="quarter" idx="12"/>
          </p:nvPr>
        </p:nvSpPr>
        <p:spPr/>
        <p:txBody>
          <a:bodyPr/>
          <a:lstStyle/>
          <a:p>
            <a:fld id="{B799A415-C8EE-487F-B9EF-C88786E5BD7D}" type="slidenum">
              <a:rPr lang="en-US" smtClean="0"/>
              <a:pPr/>
              <a:t>2</a:t>
            </a:fld>
            <a:endParaRPr lang="en-US" dirty="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Map </a:t>
            </a:r>
            <a:endParaRPr lang="en-US" dirty="0"/>
          </a:p>
        </p:txBody>
      </p:sp>
      <p:sp>
        <p:nvSpPr>
          <p:cNvPr id="6" name="Content Placeholder 2"/>
          <p:cNvSpPr>
            <a:spLocks noGrp="1"/>
          </p:cNvSpPr>
          <p:nvPr>
            <p:ph idx="1"/>
          </p:nvPr>
        </p:nvSpPr>
        <p:spPr>
          <a:xfrm>
            <a:off x="311150" y="1330325"/>
            <a:ext cx="3485243" cy="3184525"/>
          </a:xfrm>
        </p:spPr>
        <p:txBody>
          <a:bodyPr>
            <a:normAutofit/>
          </a:bodyPr>
          <a:lstStyle/>
          <a:p>
            <a:r>
              <a:rPr lang="en-US" sz="2400" dirty="0" smtClean="0"/>
              <a:t>Intensity Analysis </a:t>
            </a:r>
          </a:p>
          <a:p>
            <a:pPr lvl="1"/>
            <a:r>
              <a:rPr lang="en-US" sz="2400" dirty="0" smtClean="0"/>
              <a:t>High Asset Use Locations </a:t>
            </a:r>
          </a:p>
          <a:p>
            <a:pPr lvl="1"/>
            <a:endParaRPr lang="en-US" sz="2400" dirty="0" smtClean="0"/>
          </a:p>
          <a:p>
            <a:pPr lvl="1"/>
            <a:endParaRPr lang="en-US" sz="2400" dirty="0"/>
          </a:p>
        </p:txBody>
      </p:sp>
      <p:sp>
        <p:nvSpPr>
          <p:cNvPr id="8" name="Slide Number Placeholder 7"/>
          <p:cNvSpPr>
            <a:spLocks noGrp="1"/>
          </p:cNvSpPr>
          <p:nvPr>
            <p:ph type="sldNum" sz="quarter" idx="12"/>
          </p:nvPr>
        </p:nvSpPr>
        <p:spPr/>
        <p:txBody>
          <a:bodyPr/>
          <a:lstStyle/>
          <a:p>
            <a:fld id="{B799A415-C8EE-487F-B9EF-C88786E5BD7D}" type="slidenum">
              <a:rPr lang="en-US" smtClean="0"/>
              <a:pPr/>
              <a:t>20</a:t>
            </a:fld>
            <a:endParaRPr lang="en-US" dirty="0"/>
          </a:p>
        </p:txBody>
      </p:sp>
      <p:sp>
        <p:nvSpPr>
          <p:cNvPr id="11" name="Up Arrow 10"/>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01_Population_Density_Stanines.jpg"/>
          <p:cNvPicPr>
            <a:picLocks/>
          </p:cNvPicPr>
          <p:nvPr/>
        </p:nvPicPr>
        <p:blipFill>
          <a:blip r:embed="rId3" cstate="print"/>
          <a:stretch>
            <a:fillRect/>
          </a:stretch>
        </p:blipFill>
        <p:spPr>
          <a:xfrm>
            <a:off x="3959352" y="164592"/>
            <a:ext cx="4873752" cy="6537960"/>
          </a:xfrm>
          <a:prstGeom prst="rect">
            <a:avLst/>
          </a:prstGeom>
          <a:ln w="12700">
            <a:solidFill>
              <a:schemeClr val="bg1"/>
            </a:solidFill>
          </a:ln>
        </p:spPr>
      </p:pic>
      <p:grpSp>
        <p:nvGrpSpPr>
          <p:cNvPr id="9" name="Group 8"/>
          <p:cNvGrpSpPr/>
          <p:nvPr/>
        </p:nvGrpSpPr>
        <p:grpSpPr>
          <a:xfrm>
            <a:off x="1381125" y="2971800"/>
            <a:ext cx="2130552" cy="3739896"/>
            <a:chOff x="4114801" y="597005"/>
            <a:chExt cx="955964" cy="2290975"/>
          </a:xfrm>
        </p:grpSpPr>
        <p:sp>
          <p:nvSpPr>
            <p:cNvPr id="10" name="Rectangle 9"/>
            <p:cNvSpPr/>
            <p:nvPr/>
          </p:nvSpPr>
          <p:spPr>
            <a:xfrm>
              <a:off x="4123617" y="597005"/>
              <a:ext cx="947148" cy="2290975"/>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8"/>
            <p:cNvGrpSpPr/>
            <p:nvPr/>
          </p:nvGrpSpPr>
          <p:grpSpPr>
            <a:xfrm>
              <a:off x="4141249" y="609600"/>
              <a:ext cx="822434" cy="1298575"/>
              <a:chOff x="4190098" y="609600"/>
              <a:chExt cx="822434" cy="1298575"/>
            </a:xfrm>
          </p:grpSpPr>
          <p:pic>
            <p:nvPicPr>
              <p:cNvPr id="16" name="Picture 15"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17" name="Picture 16"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sp>
          <p:nvSpPr>
            <p:cNvPr id="13" name="TextBox 12"/>
            <p:cNvSpPr txBox="1"/>
            <p:nvPr/>
          </p:nvSpPr>
          <p:spPr>
            <a:xfrm>
              <a:off x="4114801" y="1828800"/>
              <a:ext cx="662092" cy="200055"/>
            </a:xfrm>
            <a:prstGeom prst="rect">
              <a:avLst/>
            </a:prstGeom>
            <a:noFill/>
          </p:spPr>
          <p:txBody>
            <a:bodyPr wrap="square" rtlCol="0">
              <a:spAutoFit/>
            </a:bodyPr>
            <a:lstStyle/>
            <a:p>
              <a:r>
                <a:rPr lang="en-US" sz="700" dirty="0" smtClean="0">
                  <a:solidFill>
                    <a:schemeClr val="bg1"/>
                  </a:solidFill>
                  <a:latin typeface="Arial Black" pitchFamily="34" charset="0"/>
                  <a:cs typeface="Times New Roman" pitchFamily="18" charset="0"/>
                </a:rPr>
                <a:t>Stanines</a:t>
              </a:r>
              <a:endParaRPr lang="en-US" sz="700" dirty="0">
                <a:solidFill>
                  <a:schemeClr val="bg1"/>
                </a:solidFill>
                <a:latin typeface="Arial Black" pitchFamily="34" charset="0"/>
                <a:cs typeface="Times New Roman" pitchFamily="18" charset="0"/>
              </a:endParaRPr>
            </a:p>
          </p:txBody>
        </p:sp>
        <p:pic>
          <p:nvPicPr>
            <p:cNvPr id="14" name="Picture 3" descr="X:\P\1119591001_Task 0910_ I-95 Business\GIS\PPT\Presentation_Images\JPG\Density\Copy of density_TRIRAIL_Ridership.jpg"/>
            <p:cNvPicPr>
              <a:picLocks noChangeAspect="1" noChangeArrowheads="1"/>
            </p:cNvPicPr>
            <p:nvPr/>
          </p:nvPicPr>
          <p:blipFill>
            <a:blip r:embed="rId5" cstate="print"/>
            <a:srcRect/>
            <a:stretch>
              <a:fillRect/>
            </a:stretch>
          </p:blipFill>
          <p:spPr bwMode="auto">
            <a:xfrm>
              <a:off x="4160521" y="1985010"/>
              <a:ext cx="885190" cy="381000"/>
            </a:xfrm>
            <a:prstGeom prst="rect">
              <a:avLst/>
            </a:prstGeom>
            <a:noFill/>
          </p:spPr>
        </p:pic>
        <p:pic>
          <p:nvPicPr>
            <p:cNvPr id="15" name="Picture 4" descr="X:\P\1119591001_Task 0910_ I-95 Business\GIS\PPT\Presentation_Images\JPG\Density\Copy (2) of density_TRIRAIL_Ridership.jpg"/>
            <p:cNvPicPr>
              <a:picLocks noChangeAspect="1" noChangeArrowheads="1"/>
            </p:cNvPicPr>
            <p:nvPr/>
          </p:nvPicPr>
          <p:blipFill>
            <a:blip r:embed="rId6" cstate="print"/>
            <a:srcRect/>
            <a:stretch>
              <a:fillRect/>
            </a:stretch>
          </p:blipFill>
          <p:spPr bwMode="auto">
            <a:xfrm>
              <a:off x="4137661" y="2377651"/>
              <a:ext cx="914400" cy="502074"/>
            </a:xfrm>
            <a:prstGeom prst="rect">
              <a:avLst/>
            </a:prstGeom>
            <a:noFill/>
          </p:spPr>
        </p:pic>
      </p:gr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731079" cy="889464"/>
          </a:xfrm>
        </p:spPr>
        <p:txBody>
          <a:bodyPr>
            <a:normAutofit fontScale="90000"/>
          </a:bodyPr>
          <a:lstStyle/>
          <a:p>
            <a:r>
              <a:rPr lang="en-US" dirty="0" smtClean="0"/>
              <a:t>I-95 Corridor Area</a:t>
            </a:r>
            <a:endParaRPr lang="en-US" dirty="0"/>
          </a:p>
        </p:txBody>
      </p:sp>
      <p:sp>
        <p:nvSpPr>
          <p:cNvPr id="6" name="Content Placeholder 2"/>
          <p:cNvSpPr>
            <a:spLocks noGrp="1"/>
          </p:cNvSpPr>
          <p:nvPr>
            <p:ph idx="1"/>
          </p:nvPr>
        </p:nvSpPr>
        <p:spPr>
          <a:xfrm>
            <a:off x="311149" y="1330325"/>
            <a:ext cx="3762829" cy="4887534"/>
          </a:xfrm>
        </p:spPr>
        <p:txBody>
          <a:bodyPr>
            <a:normAutofit/>
          </a:bodyPr>
          <a:lstStyle/>
          <a:p>
            <a:r>
              <a:rPr lang="en-US" sz="2400" dirty="0" smtClean="0"/>
              <a:t>Information:</a:t>
            </a:r>
          </a:p>
          <a:p>
            <a:pPr lvl="1"/>
            <a:r>
              <a:rPr lang="en-US" sz="2400" dirty="0" smtClean="0">
                <a:solidFill>
                  <a:schemeClr val="accent6"/>
                </a:solidFill>
              </a:rPr>
              <a:t>Orange</a:t>
            </a:r>
            <a:r>
              <a:rPr lang="en-US" sz="2400" dirty="0" smtClean="0"/>
              <a:t> - Impact area created by buffering individual transportation service assets including SIS</a:t>
            </a:r>
          </a:p>
          <a:p>
            <a:pPr lvl="1"/>
            <a:r>
              <a:rPr lang="en-US" sz="2400" dirty="0" smtClean="0">
                <a:solidFill>
                  <a:srgbClr val="FFFF99"/>
                </a:solidFill>
              </a:rPr>
              <a:t>Yellow</a:t>
            </a:r>
            <a:r>
              <a:rPr lang="en-US" sz="2400" dirty="0" smtClean="0"/>
              <a:t> – Influence area created by  buffering impact area by 1 mile</a:t>
            </a:r>
          </a:p>
          <a:p>
            <a:pPr lvl="1"/>
            <a:endParaRPr lang="en-US" sz="2400" dirty="0" smtClean="0"/>
          </a:p>
          <a:p>
            <a:pPr lvl="1"/>
            <a:endParaRPr lang="en-US" sz="2400" dirty="0"/>
          </a:p>
        </p:txBody>
      </p:sp>
      <p:sp>
        <p:nvSpPr>
          <p:cNvPr id="14" name="Slide Number Placeholder 13"/>
          <p:cNvSpPr>
            <a:spLocks noGrp="1"/>
          </p:cNvSpPr>
          <p:nvPr>
            <p:ph type="sldNum" sz="quarter" idx="12"/>
          </p:nvPr>
        </p:nvSpPr>
        <p:spPr/>
        <p:txBody>
          <a:bodyPr/>
          <a:lstStyle/>
          <a:p>
            <a:fld id="{B799A415-C8EE-487F-B9EF-C88786E5BD7D}" type="slidenum">
              <a:rPr lang="en-US" smtClean="0"/>
              <a:pPr/>
              <a:t>21</a:t>
            </a:fld>
            <a:endParaRPr lang="en-US" dirty="0"/>
          </a:p>
        </p:txBody>
      </p:sp>
      <p:pic>
        <p:nvPicPr>
          <p:cNvPr id="1026" name="Picture 2" descr="X:\P\1119591001_Task 0910_ I-95 Business\GIS\PPT\Presentation_Images\JPG\Buffer_Analysis\01_Impact&amp;InfluenceArea.jpg"/>
          <p:cNvPicPr>
            <a:picLocks noChangeAspect="1" noChangeArrowheads="1"/>
          </p:cNvPicPr>
          <p:nvPr/>
        </p:nvPicPr>
        <p:blipFill>
          <a:blip r:embed="rId3" cstate="print"/>
          <a:srcRect l="347" t="194" r="326" b="228"/>
          <a:stretch>
            <a:fillRect/>
          </a:stretch>
        </p:blipFill>
        <p:spPr bwMode="auto">
          <a:xfrm>
            <a:off x="4067484" y="78016"/>
            <a:ext cx="4887539" cy="6537960"/>
          </a:xfrm>
          <a:prstGeom prst="rect">
            <a:avLst/>
          </a:prstGeom>
          <a:noFill/>
          <a:ln w="12700">
            <a:solidFill>
              <a:schemeClr val="bg1"/>
            </a:solidFill>
          </a:ln>
        </p:spPr>
      </p:pic>
      <p:sp>
        <p:nvSpPr>
          <p:cNvPr id="9" name="Up Arrow 8"/>
          <p:cNvSpPr/>
          <p:nvPr/>
        </p:nvSpPr>
        <p:spPr>
          <a:xfrm>
            <a:off x="8351520" y="6172200"/>
            <a:ext cx="137160" cy="23926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123617" y="597006"/>
            <a:ext cx="947148" cy="1712808"/>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8"/>
          <p:cNvGrpSpPr/>
          <p:nvPr/>
        </p:nvGrpSpPr>
        <p:grpSpPr>
          <a:xfrm>
            <a:off x="4141249" y="609600"/>
            <a:ext cx="822434" cy="1298575"/>
            <a:chOff x="4190098" y="609600"/>
            <a:chExt cx="822434" cy="1298575"/>
          </a:xfrm>
        </p:grpSpPr>
        <p:pic>
          <p:nvPicPr>
            <p:cNvPr id="12" name="Picture 11" descr="02_transit.jpg"/>
            <p:cNvPicPr>
              <a:picLocks noChangeAspect="1"/>
            </p:cNvPicPr>
            <p:nvPr/>
          </p:nvPicPr>
          <p:blipFill>
            <a:blip r:embed="rId4" cstate="print"/>
            <a:srcRect l="4287" t="90046" r="84842" b="3727"/>
            <a:stretch>
              <a:fillRect/>
            </a:stretch>
          </p:blipFill>
          <p:spPr>
            <a:xfrm>
              <a:off x="4190098" y="609600"/>
              <a:ext cx="822434" cy="609600"/>
            </a:xfrm>
            <a:prstGeom prst="rect">
              <a:avLst/>
            </a:prstGeom>
          </p:spPr>
        </p:pic>
        <p:pic>
          <p:nvPicPr>
            <p:cNvPr id="13" name="Picture 12" descr="02_transit.jpg"/>
            <p:cNvPicPr>
              <a:picLocks noChangeAspect="1"/>
            </p:cNvPicPr>
            <p:nvPr/>
          </p:nvPicPr>
          <p:blipFill>
            <a:blip r:embed="rId4" cstate="print"/>
            <a:srcRect l="14821" t="90046" r="76450" b="2916"/>
            <a:stretch>
              <a:fillRect/>
            </a:stretch>
          </p:blipFill>
          <p:spPr>
            <a:xfrm>
              <a:off x="4191000" y="1219200"/>
              <a:ext cx="660400" cy="688975"/>
            </a:xfrm>
            <a:prstGeom prst="rect">
              <a:avLst/>
            </a:prstGeom>
          </p:spPr>
        </p:pic>
      </p:grpSp>
      <p:pic>
        <p:nvPicPr>
          <p:cNvPr id="15" name="Picture 14" descr="01_Impact&amp;InfluenceArea.jpg"/>
          <p:cNvPicPr>
            <a:picLocks noChangeAspect="1"/>
          </p:cNvPicPr>
          <p:nvPr/>
        </p:nvPicPr>
        <p:blipFill>
          <a:blip r:embed="rId5" cstate="print"/>
          <a:srcRect l="24085" t="90000" r="67108" b="5833"/>
          <a:stretch>
            <a:fillRect/>
          </a:stretch>
        </p:blipFill>
        <p:spPr>
          <a:xfrm>
            <a:off x="4163695" y="1881188"/>
            <a:ext cx="684530" cy="419100"/>
          </a:xfrm>
          <a:prstGeom prst="rect">
            <a:avLst/>
          </a:prstGeom>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HAUL</a:t>
            </a:r>
            <a:endParaRPr lang="en-US" dirty="0"/>
          </a:p>
        </p:txBody>
      </p:sp>
      <p:sp>
        <p:nvSpPr>
          <p:cNvPr id="6" name="Content Placeholder 2"/>
          <p:cNvSpPr>
            <a:spLocks noGrp="1"/>
          </p:cNvSpPr>
          <p:nvPr>
            <p:ph idx="1"/>
          </p:nvPr>
        </p:nvSpPr>
        <p:spPr>
          <a:xfrm>
            <a:off x="311150" y="1330325"/>
            <a:ext cx="3444421" cy="4887534"/>
          </a:xfrm>
        </p:spPr>
        <p:txBody>
          <a:bodyPr>
            <a:normAutofit/>
          </a:bodyPr>
          <a:lstStyle/>
          <a:p>
            <a:pPr marL="0" indent="0">
              <a:buNone/>
            </a:pPr>
            <a:r>
              <a:rPr lang="en-US" sz="2400" dirty="0" smtClean="0"/>
              <a:t>HAULs in I-95 Corridor Influence Area</a:t>
            </a:r>
            <a:endParaRPr lang="en-US" sz="2400" dirty="0"/>
          </a:p>
        </p:txBody>
      </p:sp>
      <p:sp>
        <p:nvSpPr>
          <p:cNvPr id="10" name="Slide Number Placeholder 9"/>
          <p:cNvSpPr>
            <a:spLocks noGrp="1"/>
          </p:cNvSpPr>
          <p:nvPr>
            <p:ph type="sldNum" sz="quarter" idx="12"/>
          </p:nvPr>
        </p:nvSpPr>
        <p:spPr/>
        <p:txBody>
          <a:bodyPr/>
          <a:lstStyle/>
          <a:p>
            <a:fld id="{B799A415-C8EE-487F-B9EF-C88786E5BD7D}" type="slidenum">
              <a:rPr lang="en-US" smtClean="0"/>
              <a:pPr/>
              <a:t>22</a:t>
            </a:fld>
            <a:endParaRPr lang="en-US" dirty="0"/>
          </a:p>
        </p:txBody>
      </p:sp>
      <p:grpSp>
        <p:nvGrpSpPr>
          <p:cNvPr id="8" name="Group 7"/>
          <p:cNvGrpSpPr/>
          <p:nvPr/>
        </p:nvGrpSpPr>
        <p:grpSpPr>
          <a:xfrm>
            <a:off x="4068643" y="202981"/>
            <a:ext cx="4880577" cy="6316040"/>
            <a:chOff x="4097671" y="275551"/>
            <a:chExt cx="4880577" cy="6316040"/>
          </a:xfrm>
        </p:grpSpPr>
        <p:pic>
          <p:nvPicPr>
            <p:cNvPr id="15" name="Picture 14" descr="01_Population_Density_Stanines.jpg"/>
            <p:cNvPicPr>
              <a:picLocks/>
            </p:cNvPicPr>
            <p:nvPr/>
          </p:nvPicPr>
          <p:blipFill>
            <a:blip r:embed="rId3" cstate="print"/>
            <a:stretch>
              <a:fillRect/>
            </a:stretch>
          </p:blipFill>
          <p:spPr>
            <a:xfrm>
              <a:off x="4097671" y="275551"/>
              <a:ext cx="4880577" cy="6316040"/>
            </a:xfrm>
            <a:prstGeom prst="rect">
              <a:avLst/>
            </a:prstGeom>
            <a:ln w="12700">
              <a:solidFill>
                <a:schemeClr val="bg1"/>
              </a:solidFill>
            </a:ln>
          </p:spPr>
        </p:pic>
        <p:sp>
          <p:nvSpPr>
            <p:cNvPr id="7" name="Rectangle 6"/>
            <p:cNvSpPr/>
            <p:nvPr/>
          </p:nvSpPr>
          <p:spPr>
            <a:xfrm>
              <a:off x="8458200" y="4267200"/>
              <a:ext cx="304800" cy="129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HAUL Goals &amp; Objectives &amp; Rating</a:t>
            </a:r>
            <a:endParaRPr lang="en-US" dirty="0"/>
          </a:p>
        </p:txBody>
      </p:sp>
      <p:sp>
        <p:nvSpPr>
          <p:cNvPr id="6" name="Content Placeholder 2"/>
          <p:cNvSpPr>
            <a:spLocks noGrp="1"/>
          </p:cNvSpPr>
          <p:nvPr>
            <p:ph idx="1"/>
          </p:nvPr>
        </p:nvSpPr>
        <p:spPr>
          <a:xfrm>
            <a:off x="457200" y="1691640"/>
            <a:ext cx="6430297" cy="4085706"/>
          </a:xfrm>
        </p:spPr>
        <p:txBody>
          <a:bodyPr>
            <a:normAutofit fontScale="85000" lnSpcReduction="20000"/>
          </a:bodyPr>
          <a:lstStyle/>
          <a:p>
            <a:r>
              <a:rPr lang="en-US" sz="3300" dirty="0" smtClean="0"/>
              <a:t>Goals</a:t>
            </a:r>
          </a:p>
          <a:p>
            <a:pPr lvl="1"/>
            <a:r>
              <a:rPr lang="en-US" sz="3100" dirty="0" smtClean="0"/>
              <a:t>Mobility and Safety </a:t>
            </a:r>
          </a:p>
          <a:p>
            <a:pPr lvl="1"/>
            <a:r>
              <a:rPr lang="en-US" sz="3100" dirty="0" smtClean="0"/>
              <a:t>Community Livability</a:t>
            </a:r>
          </a:p>
          <a:p>
            <a:pPr lvl="1">
              <a:defRPr/>
            </a:pPr>
            <a:r>
              <a:rPr lang="en-US" sz="3100" dirty="0" smtClean="0"/>
              <a:t>Supports Economic Vitality</a:t>
            </a:r>
          </a:p>
          <a:p>
            <a:pPr lvl="1">
              <a:defRPr/>
            </a:pPr>
            <a:r>
              <a:rPr lang="en-US" sz="3100" dirty="0" smtClean="0"/>
              <a:t>Promotes Sustainability</a:t>
            </a:r>
          </a:p>
          <a:p>
            <a:pPr lvl="1">
              <a:defRPr/>
            </a:pPr>
            <a:endParaRPr lang="en-US" sz="3100" dirty="0" smtClean="0"/>
          </a:p>
          <a:p>
            <a:pPr>
              <a:defRPr/>
            </a:pPr>
            <a:r>
              <a:rPr lang="en-US" sz="3300" dirty="0" smtClean="0"/>
              <a:t>Objectives Rating Score</a:t>
            </a:r>
          </a:p>
          <a:p>
            <a:pPr lvl="1"/>
            <a:r>
              <a:rPr lang="en-US" sz="3100" dirty="0" smtClean="0"/>
              <a:t>0.0 = Objective Not Satisfied</a:t>
            </a:r>
          </a:p>
          <a:p>
            <a:pPr lvl="1"/>
            <a:r>
              <a:rPr lang="en-US" sz="3100" dirty="0" smtClean="0"/>
              <a:t>1.5 = Minimally Satisfies</a:t>
            </a:r>
          </a:p>
          <a:p>
            <a:pPr lvl="1"/>
            <a:r>
              <a:rPr lang="en-US" sz="3100" dirty="0" smtClean="0"/>
              <a:t>3.0 = Highly Satisfies </a:t>
            </a:r>
          </a:p>
          <a:p>
            <a:pPr>
              <a:defRPr/>
            </a:pPr>
            <a:endParaRPr lang="en-US" sz="3300" dirty="0" smtClean="0"/>
          </a:p>
          <a:p>
            <a:pPr lvl="1">
              <a:defRPr/>
            </a:pPr>
            <a:endParaRPr lang="en-US" sz="3100" dirty="0" smtClean="0"/>
          </a:p>
          <a:p>
            <a:endParaRPr lang="en-US" sz="2400" dirty="0"/>
          </a:p>
        </p:txBody>
      </p:sp>
      <p:sp>
        <p:nvSpPr>
          <p:cNvPr id="5" name="Slide Number Placeholder 4"/>
          <p:cNvSpPr>
            <a:spLocks noGrp="1"/>
          </p:cNvSpPr>
          <p:nvPr>
            <p:ph type="sldNum" sz="quarter" idx="12"/>
          </p:nvPr>
        </p:nvSpPr>
        <p:spPr/>
        <p:txBody>
          <a:bodyPr/>
          <a:lstStyle/>
          <a:p>
            <a:fld id="{B799A415-C8EE-487F-B9EF-C88786E5BD7D}" type="slidenum">
              <a:rPr lang="en-US" smtClean="0"/>
              <a:pPr/>
              <a:t>23</a:t>
            </a:fld>
            <a:endParaRPr lang="en-US" dirty="0"/>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smtClean="0"/>
              <a:t>HAUL Goal – Mobility and Safety</a:t>
            </a:r>
            <a:endParaRPr lang="en-US" dirty="0"/>
          </a:p>
        </p:txBody>
      </p:sp>
      <p:sp>
        <p:nvSpPr>
          <p:cNvPr id="4" name="Slide Number Placeholder 3"/>
          <p:cNvSpPr>
            <a:spLocks noGrp="1"/>
          </p:cNvSpPr>
          <p:nvPr>
            <p:ph type="sldNum" sz="quarter" idx="12"/>
          </p:nvPr>
        </p:nvSpPr>
        <p:spPr/>
        <p:txBody>
          <a:bodyPr/>
          <a:lstStyle/>
          <a:p>
            <a:fld id="{B799A415-C8EE-487F-B9EF-C88786E5BD7D}" type="slidenum">
              <a:rPr lang="en-US" smtClean="0"/>
              <a:pPr/>
              <a:t>24</a:t>
            </a:fld>
            <a:endParaRPr lang="en-US" dirty="0"/>
          </a:p>
        </p:txBody>
      </p:sp>
      <p:graphicFrame>
        <p:nvGraphicFramePr>
          <p:cNvPr id="5" name="Content Placeholder 4"/>
          <p:cNvGraphicFramePr>
            <a:graphicFrameLocks noGrp="1"/>
          </p:cNvGraphicFramePr>
          <p:nvPr>
            <p:ph idx="4294967295"/>
          </p:nvPr>
        </p:nvGraphicFramePr>
        <p:xfrm>
          <a:off x="400517" y="1365250"/>
          <a:ext cx="8360230" cy="4576717"/>
        </p:xfrm>
        <a:graphic>
          <a:graphicData uri="http://schemas.openxmlformats.org/drawingml/2006/table">
            <a:tbl>
              <a:tblPr firstRow="1" bandRow="1">
                <a:tableStyleId>{21E4AEA4-8DFA-4A89-87EB-49C32662AFE0}</a:tableStyleId>
              </a:tblPr>
              <a:tblGrid>
                <a:gridCol w="1665825"/>
                <a:gridCol w="4106715"/>
                <a:gridCol w="474303"/>
                <a:gridCol w="2113387"/>
              </a:tblGrid>
              <a:tr h="304800">
                <a:tc>
                  <a:txBody>
                    <a:bodyPr/>
                    <a:lstStyle/>
                    <a:p>
                      <a:pPr marL="0" marR="0">
                        <a:spcBef>
                          <a:spcPts val="0"/>
                        </a:spcBef>
                        <a:spcAft>
                          <a:spcPts val="0"/>
                        </a:spcAft>
                      </a:pPr>
                      <a:r>
                        <a:rPr lang="en-US" sz="1300" baseline="0" dirty="0" smtClean="0">
                          <a:latin typeface="Arial" pitchFamily="34" charset="0"/>
                          <a:ea typeface="+mn-ea"/>
                          <a:cs typeface="Arial" pitchFamily="34" charset="0"/>
                        </a:rPr>
                        <a:t>Objective</a:t>
                      </a:r>
                    </a:p>
                  </a:txBody>
                  <a:tcPr marL="64971" marR="64971" marT="0" marB="0" anchor="ctr"/>
                </a:tc>
                <a:tc>
                  <a:txBody>
                    <a:bodyPr/>
                    <a:lstStyle/>
                    <a:p>
                      <a:pPr marL="0" marR="0">
                        <a:spcBef>
                          <a:spcPts val="0"/>
                        </a:spcBef>
                        <a:spcAft>
                          <a:spcPts val="0"/>
                        </a:spcAft>
                      </a:pPr>
                      <a:r>
                        <a:rPr lang="en-US" sz="1300" baseline="0" dirty="0" smtClean="0">
                          <a:latin typeface="Arial" pitchFamily="34" charset="0"/>
                          <a:cs typeface="Arial" pitchFamily="34" charset="0"/>
                        </a:rPr>
                        <a:t>Description</a:t>
                      </a:r>
                      <a:endParaRPr lang="en-US" sz="1300" baseline="0" dirty="0">
                        <a:latin typeface="Arial" pitchFamily="34" charset="0"/>
                        <a:ea typeface="Times New Roman"/>
                        <a:cs typeface="Arial" pitchFamily="34" charset="0"/>
                      </a:endParaRPr>
                    </a:p>
                  </a:txBody>
                  <a:tcPr marL="64971" marR="64971" marT="0" marB="0" anchor="ctr"/>
                </a:tc>
                <a:tc gridSpan="2">
                  <a:txBody>
                    <a:bodyPr/>
                    <a:lstStyle/>
                    <a:p>
                      <a:pPr marL="0" marR="0">
                        <a:spcBef>
                          <a:spcPts val="0"/>
                        </a:spcBef>
                        <a:spcAft>
                          <a:spcPts val="0"/>
                        </a:spcAft>
                      </a:pPr>
                      <a:r>
                        <a:rPr lang="en-US" sz="1300" baseline="0" dirty="0">
                          <a:latin typeface="Arial" pitchFamily="34" charset="0"/>
                          <a:cs typeface="Arial" pitchFamily="34" charset="0"/>
                        </a:rPr>
                        <a:t>Score</a:t>
                      </a:r>
                      <a:endParaRPr lang="en-US" sz="1300" baseline="0" dirty="0">
                        <a:latin typeface="Arial" pitchFamily="34" charset="0"/>
                        <a:ea typeface="Times New Roman"/>
                        <a:cs typeface="Arial" pitchFamily="34" charset="0"/>
                      </a:endParaRPr>
                    </a:p>
                  </a:txBody>
                  <a:tcPr marL="64971" marR="64971" marT="0" marB="0" anchor="ctr"/>
                </a:tc>
                <a:tc hMerge="1">
                  <a:txBody>
                    <a:bodyPr/>
                    <a:lstStyle/>
                    <a:p>
                      <a:endParaRPr lang="en-US"/>
                    </a:p>
                  </a:txBody>
                  <a:tcPr/>
                </a:tc>
              </a:tr>
              <a:tr h="950765">
                <a:tc>
                  <a:txBody>
                    <a:bodyPr/>
                    <a:lstStyle/>
                    <a:p>
                      <a:pPr marL="0" marR="0" algn="ctr">
                        <a:spcBef>
                          <a:spcPts val="0"/>
                        </a:spcBef>
                        <a:spcAft>
                          <a:spcPts val="0"/>
                        </a:spcAft>
                      </a:pPr>
                      <a:r>
                        <a:rPr lang="en-US" sz="1300" baseline="0" dirty="0">
                          <a:latin typeface="Arial" pitchFamily="34" charset="0"/>
                          <a:cs typeface="Arial" pitchFamily="34" charset="0"/>
                        </a:rPr>
                        <a:t>Multiple Asset Improvement</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a:latin typeface="Arial" pitchFamily="34" charset="0"/>
                          <a:cs typeface="Arial" pitchFamily="34" charset="0"/>
                        </a:rPr>
                        <a:t>Considers the extent that </a:t>
                      </a:r>
                      <a:r>
                        <a:rPr lang="en-US" sz="1300" baseline="0" dirty="0" smtClean="0">
                          <a:latin typeface="Arial" pitchFamily="34" charset="0"/>
                          <a:cs typeface="Arial" pitchFamily="34" charset="0"/>
                        </a:rPr>
                        <a:t>an </a:t>
                      </a:r>
                      <a:r>
                        <a:rPr lang="en-US" sz="1300" baseline="0" dirty="0">
                          <a:latin typeface="Arial" pitchFamily="34" charset="0"/>
                          <a:cs typeface="Arial" pitchFamily="34" charset="0"/>
                        </a:rPr>
                        <a:t>HAUL</a:t>
                      </a:r>
                    </a:p>
                    <a:p>
                      <a:pPr marL="0" marR="0" algn="l">
                        <a:spcBef>
                          <a:spcPts val="0"/>
                        </a:spcBef>
                        <a:spcAft>
                          <a:spcPts val="0"/>
                        </a:spcAft>
                      </a:pPr>
                      <a:r>
                        <a:rPr lang="en-US" sz="1300" baseline="0" dirty="0">
                          <a:latin typeface="Arial" pitchFamily="34" charset="0"/>
                          <a:cs typeface="Arial" pitchFamily="34" charset="0"/>
                        </a:rPr>
                        <a:t>improvement contributes/supports enhancements of multiple assets (multimodal enhancements) in the same </a:t>
                      </a:r>
                      <a:r>
                        <a:rPr lang="en-US" sz="1300" baseline="0" dirty="0" smtClean="0">
                          <a:latin typeface="Arial" pitchFamily="34" charset="0"/>
                          <a:cs typeface="Arial" pitchFamily="34" charset="0"/>
                        </a:rPr>
                        <a:t>location.</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4971" marR="64971" marT="0" marB="0" anchor="ctr"/>
                </a:tc>
                <a:tc>
                  <a:txBody>
                    <a:bodyPr/>
                    <a:lstStyle/>
                    <a:p>
                      <a:pPr algn="l"/>
                      <a:r>
                        <a:rPr kumimoji="0" lang="en-US" sz="1300" kern="1200" baseline="0" dirty="0" smtClean="0">
                          <a:latin typeface="Arial" pitchFamily="34" charset="0"/>
                          <a:cs typeface="Arial" pitchFamily="34" charset="0"/>
                        </a:rPr>
                        <a:t>0 or 1 asset</a:t>
                      </a:r>
                    </a:p>
                    <a:p>
                      <a:pPr algn="l"/>
                      <a:r>
                        <a:rPr kumimoji="0" lang="en-US" sz="1300" kern="1200" baseline="0" dirty="0" smtClean="0">
                          <a:latin typeface="Arial" pitchFamily="34" charset="0"/>
                          <a:cs typeface="Arial" pitchFamily="34" charset="0"/>
                        </a:rPr>
                        <a:t>2 assets</a:t>
                      </a:r>
                    </a:p>
                    <a:p>
                      <a:pPr algn="l"/>
                      <a:r>
                        <a:rPr kumimoji="0" lang="en-US" sz="1300" kern="1200" baseline="0" dirty="0" smtClean="0">
                          <a:latin typeface="Arial" pitchFamily="34" charset="0"/>
                          <a:cs typeface="Arial" pitchFamily="34" charset="0"/>
                        </a:rPr>
                        <a:t>3 or more assets</a:t>
                      </a:r>
                      <a:endParaRPr lang="en-US" sz="1300" baseline="0" dirty="0">
                        <a:latin typeface="Arial" pitchFamily="34" charset="0"/>
                        <a:ea typeface="Times New Roman"/>
                        <a:cs typeface="Arial" pitchFamily="34" charset="0"/>
                      </a:endParaRPr>
                    </a:p>
                  </a:txBody>
                  <a:tcPr marL="64971" marR="64971" marT="0" marB="0" anchor="ctr"/>
                </a:tc>
              </a:tr>
              <a:tr h="1252908">
                <a:tc>
                  <a:txBody>
                    <a:bodyPr/>
                    <a:lstStyle/>
                    <a:p>
                      <a:pPr marL="0" marR="0" algn="ctr">
                        <a:spcBef>
                          <a:spcPts val="0"/>
                        </a:spcBef>
                        <a:spcAft>
                          <a:spcPts val="0"/>
                        </a:spcAft>
                      </a:pPr>
                      <a:r>
                        <a:rPr lang="en-US" sz="1300" baseline="0" dirty="0">
                          <a:latin typeface="Arial" pitchFamily="34" charset="0"/>
                          <a:cs typeface="Arial" pitchFamily="34" charset="0"/>
                        </a:rPr>
                        <a:t>Safety</a:t>
                      </a:r>
                    </a:p>
                    <a:p>
                      <a:pPr marL="0" marR="0" algn="ctr">
                        <a:spcBef>
                          <a:spcPts val="0"/>
                        </a:spcBef>
                        <a:spcAft>
                          <a:spcPts val="0"/>
                        </a:spcAft>
                      </a:pPr>
                      <a:r>
                        <a:rPr lang="en-US" sz="1300" baseline="0" dirty="0">
                          <a:latin typeface="Arial" pitchFamily="34" charset="0"/>
                          <a:cs typeface="Arial" pitchFamily="34" charset="0"/>
                        </a:rPr>
                        <a:t>Bicycle and Pedestrian Crashes</a:t>
                      </a:r>
                    </a:p>
                    <a:p>
                      <a:pPr marL="0" marR="0" algn="ctr">
                        <a:spcBef>
                          <a:spcPts val="0"/>
                        </a:spcBef>
                        <a:spcAft>
                          <a:spcPts val="0"/>
                        </a:spcAft>
                      </a:pPr>
                      <a:r>
                        <a:rPr lang="en-US" sz="1300" baseline="0" dirty="0">
                          <a:latin typeface="Arial" pitchFamily="34" charset="0"/>
                          <a:cs typeface="Arial" pitchFamily="34" charset="0"/>
                        </a:rPr>
                        <a:t>(2005 – 2009)</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a:latin typeface="Arial" pitchFamily="34" charset="0"/>
                          <a:cs typeface="Arial" pitchFamily="34" charset="0"/>
                        </a:rPr>
                        <a:t>Using FDOT’s standard safety criteria as determinant of roadway safety based upon incidents at a given location (the higher the number, the higher the score signifying a priority for improvement).</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No crashes</a:t>
                      </a:r>
                    </a:p>
                    <a:p>
                      <a:pPr marL="0" marR="0" algn="l">
                        <a:spcBef>
                          <a:spcPts val="0"/>
                        </a:spcBef>
                        <a:spcAft>
                          <a:spcPts val="0"/>
                        </a:spcAft>
                      </a:pPr>
                      <a:r>
                        <a:rPr lang="en-US" sz="1300" baseline="0" dirty="0" smtClean="0">
                          <a:latin typeface="Arial" pitchFamily="34" charset="0"/>
                          <a:cs typeface="Arial" pitchFamily="34" charset="0"/>
                        </a:rPr>
                        <a:t>Less than 15 crashes</a:t>
                      </a:r>
                    </a:p>
                    <a:p>
                      <a:pPr marL="0" marR="0" algn="l">
                        <a:spcBef>
                          <a:spcPts val="0"/>
                        </a:spcBef>
                        <a:spcAft>
                          <a:spcPts val="0"/>
                        </a:spcAft>
                      </a:pPr>
                      <a:r>
                        <a:rPr lang="en-US" sz="1300" baseline="0" dirty="0" smtClean="0">
                          <a:latin typeface="Arial" pitchFamily="34" charset="0"/>
                          <a:cs typeface="Arial" pitchFamily="34" charset="0"/>
                        </a:rPr>
                        <a:t>15 or more crashes</a:t>
                      </a:r>
                      <a:endParaRPr lang="en-US" sz="1300" baseline="0" dirty="0">
                        <a:latin typeface="Arial" pitchFamily="34" charset="0"/>
                        <a:ea typeface="Times New Roman"/>
                        <a:cs typeface="Arial" pitchFamily="34" charset="0"/>
                      </a:endParaRPr>
                    </a:p>
                  </a:txBody>
                  <a:tcPr marL="64971" marR="64971" marT="0" marB="0" anchor="ctr"/>
                </a:tc>
              </a:tr>
              <a:tr h="1045028">
                <a:tc>
                  <a:txBody>
                    <a:bodyPr/>
                    <a:lstStyle/>
                    <a:p>
                      <a:pPr marL="0" marR="0" algn="ctr">
                        <a:spcBef>
                          <a:spcPts val="0"/>
                        </a:spcBef>
                        <a:spcAft>
                          <a:spcPts val="0"/>
                        </a:spcAft>
                      </a:pPr>
                      <a:r>
                        <a:rPr lang="en-US" sz="1300" baseline="0" dirty="0">
                          <a:latin typeface="Arial" pitchFamily="34" charset="0"/>
                          <a:cs typeface="Arial" pitchFamily="34" charset="0"/>
                        </a:rPr>
                        <a:t>Emergency Evacuation Route</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If HAUL </a:t>
                      </a:r>
                      <a:r>
                        <a:rPr lang="en-US" sz="1300" baseline="0" dirty="0">
                          <a:latin typeface="Arial" pitchFamily="34" charset="0"/>
                          <a:cs typeface="Arial" pitchFamily="34" charset="0"/>
                        </a:rPr>
                        <a:t>is along or immediately adjacent to a designated emergency evacuation route, or facilitates mobility to a route, per the State Emergency Response Team (SERT) maps</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No evacuation route</a:t>
                      </a:r>
                    </a:p>
                    <a:p>
                      <a:pPr marL="0" marR="0" algn="l">
                        <a:spcBef>
                          <a:spcPts val="0"/>
                        </a:spcBef>
                        <a:spcAft>
                          <a:spcPts val="0"/>
                        </a:spcAft>
                      </a:pPr>
                      <a:r>
                        <a:rPr lang="en-US" sz="1300" baseline="0" dirty="0" smtClean="0">
                          <a:latin typeface="Arial" pitchFamily="34" charset="0"/>
                          <a:cs typeface="Arial" pitchFamily="34" charset="0"/>
                        </a:rPr>
                        <a:t>1 evacuation route</a:t>
                      </a:r>
                    </a:p>
                    <a:p>
                      <a:pPr marL="0" marR="0" algn="l">
                        <a:spcBef>
                          <a:spcPts val="0"/>
                        </a:spcBef>
                        <a:spcAft>
                          <a:spcPts val="0"/>
                        </a:spcAft>
                      </a:pPr>
                      <a:r>
                        <a:rPr lang="en-US" sz="1300" baseline="0" dirty="0" smtClean="0">
                          <a:latin typeface="Arial" pitchFamily="34" charset="0"/>
                          <a:cs typeface="Arial" pitchFamily="34" charset="0"/>
                        </a:rPr>
                        <a:t>1 &gt;evacuation route</a:t>
                      </a:r>
                    </a:p>
                  </a:txBody>
                  <a:tcPr marL="64971" marR="64971" marT="0" marB="0" anchor="ctr"/>
                </a:tc>
              </a:tr>
              <a:tr h="1023216">
                <a:tc>
                  <a:txBody>
                    <a:bodyPr/>
                    <a:lstStyle/>
                    <a:p>
                      <a:pPr marL="0" marR="0" algn="ctr">
                        <a:spcBef>
                          <a:spcPts val="0"/>
                        </a:spcBef>
                        <a:spcAft>
                          <a:spcPts val="0"/>
                        </a:spcAft>
                      </a:pPr>
                      <a:r>
                        <a:rPr lang="en-US" sz="1300" baseline="0" dirty="0">
                          <a:latin typeface="Arial" pitchFamily="34" charset="0"/>
                          <a:cs typeface="Arial" pitchFamily="34" charset="0"/>
                        </a:rPr>
                        <a:t>Ramp Queuing</a:t>
                      </a:r>
                    </a:p>
                    <a:p>
                      <a:pPr marL="0" marR="0" algn="ctr">
                        <a:spcBef>
                          <a:spcPts val="0"/>
                        </a:spcBef>
                        <a:spcAft>
                          <a:spcPts val="0"/>
                        </a:spcAft>
                      </a:pPr>
                      <a:r>
                        <a:rPr lang="en-US" sz="1300" baseline="0" dirty="0">
                          <a:latin typeface="Arial" pitchFamily="34" charset="0"/>
                          <a:cs typeface="Arial" pitchFamily="34" charset="0"/>
                        </a:rPr>
                        <a:t>Congestion at Interchanges</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a:latin typeface="Arial" pitchFamily="34" charset="0"/>
                          <a:cs typeface="Arial" pitchFamily="34" charset="0"/>
                        </a:rPr>
                        <a:t>Using </a:t>
                      </a:r>
                      <a:r>
                        <a:rPr lang="en-US" sz="1300" baseline="0" dirty="0" smtClean="0">
                          <a:latin typeface="Arial" pitchFamily="34" charset="0"/>
                          <a:cs typeface="Arial" pitchFamily="34" charset="0"/>
                        </a:rPr>
                        <a:t>an FDOT recently </a:t>
                      </a:r>
                      <a:r>
                        <a:rPr lang="en-US" sz="1300" baseline="0" dirty="0">
                          <a:latin typeface="Arial" pitchFamily="34" charset="0"/>
                          <a:cs typeface="Arial" pitchFamily="34" charset="0"/>
                        </a:rPr>
                        <a:t>completed I-95 Interchange Ramp Assessment report, identifies interchanges that require improvement to prevent vehicles from queuing onto the mainline lanes.</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a:latin typeface="Arial" pitchFamily="34" charset="0"/>
                          <a:cs typeface="Arial" pitchFamily="34" charset="0"/>
                        </a:rPr>
                        <a:t>0         </a:t>
                      </a:r>
                      <a:endParaRPr lang="en-US" sz="1300" baseline="0" dirty="0" smtClean="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1.5    </a:t>
                      </a:r>
                    </a:p>
                    <a:p>
                      <a:pPr marL="0" marR="0" algn="l">
                        <a:spcBef>
                          <a:spcPts val="0"/>
                        </a:spcBef>
                        <a:spcAft>
                          <a:spcPts val="0"/>
                        </a:spcAft>
                      </a:pPr>
                      <a:r>
                        <a:rPr lang="en-US" sz="1300" baseline="0" dirty="0" smtClean="0">
                          <a:latin typeface="Arial" pitchFamily="34" charset="0"/>
                          <a:cs typeface="Arial" pitchFamily="34" charset="0"/>
                        </a:rPr>
                        <a:t> 3</a:t>
                      </a:r>
                      <a:endParaRPr lang="en-US" sz="1300" baseline="0" dirty="0">
                        <a:latin typeface="Arial" pitchFamily="34" charset="0"/>
                        <a:ea typeface="Times New Roman"/>
                        <a:cs typeface="Arial" pitchFamily="34" charset="0"/>
                      </a:endParaRPr>
                    </a:p>
                  </a:txBody>
                  <a:tcPr marL="64971" marR="64971"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No ramp congestion </a:t>
                      </a:r>
                    </a:p>
                    <a:p>
                      <a:pPr marL="0" marR="0" algn="l">
                        <a:spcBef>
                          <a:spcPts val="0"/>
                        </a:spcBef>
                        <a:spcAft>
                          <a:spcPts val="0"/>
                        </a:spcAft>
                      </a:pPr>
                      <a:r>
                        <a:rPr lang="en-US" sz="1300" baseline="0" dirty="0" smtClean="0">
                          <a:latin typeface="Arial" pitchFamily="34" charset="0"/>
                          <a:cs typeface="Arial" pitchFamily="34" charset="0"/>
                        </a:rPr>
                        <a:t>Ramp congestion &lt;.5mi.</a:t>
                      </a:r>
                    </a:p>
                    <a:p>
                      <a:pPr marL="0" marR="0" algn="l">
                        <a:spcBef>
                          <a:spcPts val="0"/>
                        </a:spcBef>
                        <a:spcAft>
                          <a:spcPts val="0"/>
                        </a:spcAft>
                      </a:pPr>
                      <a:r>
                        <a:rPr lang="en-US" sz="1300" baseline="0" dirty="0" smtClean="0">
                          <a:latin typeface="Arial" pitchFamily="34" charset="0"/>
                          <a:cs typeface="Arial" pitchFamily="34" charset="0"/>
                        </a:rPr>
                        <a:t>Ramp congestion </a:t>
                      </a:r>
                    </a:p>
                  </a:txBody>
                  <a:tcPr marL="64971" marR="64971" marT="0" marB="0" anchor="ctr"/>
                </a:tc>
              </a:tr>
            </a:tbl>
          </a:graphicData>
        </a:graphic>
      </p:graphicFrame>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HAUL Goal – Community Livability</a:t>
            </a:r>
            <a:endParaRPr lang="en-US" dirty="0"/>
          </a:p>
        </p:txBody>
      </p:sp>
      <p:sp>
        <p:nvSpPr>
          <p:cNvPr id="4" name="Slide Number Placeholder 3"/>
          <p:cNvSpPr>
            <a:spLocks noGrp="1"/>
          </p:cNvSpPr>
          <p:nvPr>
            <p:ph type="sldNum" sz="quarter" idx="12"/>
          </p:nvPr>
        </p:nvSpPr>
        <p:spPr/>
        <p:txBody>
          <a:bodyPr/>
          <a:lstStyle/>
          <a:p>
            <a:fld id="{B799A415-C8EE-487F-B9EF-C88786E5BD7D}" type="slidenum">
              <a:rPr lang="en-US" smtClean="0"/>
              <a:pPr/>
              <a:t>25</a:t>
            </a:fld>
            <a:endParaRPr lang="en-US" dirty="0"/>
          </a:p>
        </p:txBody>
      </p:sp>
      <p:graphicFrame>
        <p:nvGraphicFramePr>
          <p:cNvPr id="5" name="Content Placeholder 4"/>
          <p:cNvGraphicFramePr>
            <a:graphicFrameLocks/>
          </p:cNvGraphicFramePr>
          <p:nvPr/>
        </p:nvGraphicFramePr>
        <p:xfrm>
          <a:off x="391888" y="1444166"/>
          <a:ext cx="8376556" cy="4589236"/>
        </p:xfrm>
        <a:graphic>
          <a:graphicData uri="http://schemas.openxmlformats.org/drawingml/2006/table">
            <a:tbl>
              <a:tblPr firstRow="1" bandRow="1">
                <a:tableStyleId>{93296810-A885-4BE3-A3E7-6D5BEEA58F35}</a:tableStyleId>
              </a:tblPr>
              <a:tblGrid>
                <a:gridCol w="1738623"/>
                <a:gridCol w="3925682"/>
                <a:gridCol w="423359"/>
                <a:gridCol w="2288892"/>
              </a:tblGrid>
              <a:tr h="304800">
                <a:tc>
                  <a:txBody>
                    <a:bodyPr/>
                    <a:lstStyle/>
                    <a:p>
                      <a:pPr marL="0" marR="0">
                        <a:spcBef>
                          <a:spcPts val="0"/>
                        </a:spcBef>
                        <a:spcAft>
                          <a:spcPts val="0"/>
                        </a:spcAft>
                      </a:pPr>
                      <a:r>
                        <a:rPr lang="en-US" sz="1300" baseline="0" dirty="0" smtClean="0">
                          <a:latin typeface="Arial" pitchFamily="34" charset="0"/>
                          <a:ea typeface="+mn-ea"/>
                          <a:cs typeface="Arial" pitchFamily="34" charset="0"/>
                        </a:rPr>
                        <a:t>Objective</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300" baseline="0" dirty="0">
                          <a:latin typeface="Arial" pitchFamily="34" charset="0"/>
                          <a:cs typeface="Arial" pitchFamily="34" charset="0"/>
                        </a:rPr>
                        <a:t>Description</a:t>
                      </a:r>
                      <a:endParaRPr lang="en-US" sz="1300" baseline="0" dirty="0">
                        <a:latin typeface="Arial" pitchFamily="34" charset="0"/>
                        <a:ea typeface="Times New Roman"/>
                        <a:cs typeface="Arial" pitchFamily="34" charset="0"/>
                      </a:endParaRPr>
                    </a:p>
                  </a:txBody>
                  <a:tcPr marL="68580" marR="68580" marT="0" marB="0" anchor="ctr"/>
                </a:tc>
                <a:tc gridSpan="2">
                  <a:txBody>
                    <a:bodyPr/>
                    <a:lstStyle/>
                    <a:p>
                      <a:pPr marL="0" marR="0">
                        <a:spcBef>
                          <a:spcPts val="0"/>
                        </a:spcBef>
                        <a:spcAft>
                          <a:spcPts val="0"/>
                        </a:spcAft>
                      </a:pPr>
                      <a:r>
                        <a:rPr lang="en-US" sz="1300" baseline="0" dirty="0">
                          <a:latin typeface="Arial" pitchFamily="34" charset="0"/>
                          <a:cs typeface="Arial" pitchFamily="34" charset="0"/>
                        </a:rPr>
                        <a:t>Score</a:t>
                      </a:r>
                      <a:endParaRPr lang="en-US" sz="1300" baseline="0" dirty="0">
                        <a:latin typeface="Arial" pitchFamily="34" charset="0"/>
                        <a:ea typeface="Times New Roman"/>
                        <a:cs typeface="Arial" pitchFamily="34" charset="0"/>
                      </a:endParaRPr>
                    </a:p>
                  </a:txBody>
                  <a:tcPr marL="68580" marR="68580" marT="0" marB="0" anchor="ctr"/>
                </a:tc>
                <a:tc hMerge="1">
                  <a:txBody>
                    <a:bodyPr/>
                    <a:lstStyle/>
                    <a:p>
                      <a:endParaRPr lang="en-US"/>
                    </a:p>
                  </a:txBody>
                  <a:tcPr/>
                </a:tc>
              </a:tr>
              <a:tr h="1004206">
                <a:tc>
                  <a:txBody>
                    <a:bodyPr/>
                    <a:lstStyle/>
                    <a:p>
                      <a:pPr marL="0" marR="0" algn="ctr">
                        <a:spcBef>
                          <a:spcPts val="0"/>
                        </a:spcBef>
                        <a:spcAft>
                          <a:spcPts val="0"/>
                        </a:spcAft>
                      </a:pPr>
                      <a:r>
                        <a:rPr lang="en-US" sz="1300" baseline="0" dirty="0">
                          <a:latin typeface="Arial" pitchFamily="34" charset="0"/>
                          <a:cs typeface="Arial" pitchFamily="34" charset="0"/>
                        </a:rPr>
                        <a:t>Local Government Policies in Support of </a:t>
                      </a:r>
                      <a:r>
                        <a:rPr lang="en-US" sz="1300" baseline="0" dirty="0" smtClean="0">
                          <a:latin typeface="Arial" pitchFamily="34" charset="0"/>
                          <a:cs typeface="Arial" pitchFamily="34" charset="0"/>
                        </a:rPr>
                        <a:t>TOD </a:t>
                      </a:r>
                      <a:r>
                        <a:rPr lang="en-US" sz="1300" baseline="0" dirty="0">
                          <a:latin typeface="Arial" pitchFamily="34" charset="0"/>
                          <a:cs typeface="Arial" pitchFamily="34" charset="0"/>
                        </a:rPr>
                        <a:t>and Joint Development</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Considers </a:t>
                      </a:r>
                      <a:r>
                        <a:rPr lang="en-US" sz="1300" baseline="0" dirty="0" smtClean="0">
                          <a:latin typeface="Arial" pitchFamily="34" charset="0"/>
                          <a:cs typeface="Arial" pitchFamily="34" charset="0"/>
                        </a:rPr>
                        <a:t>specific activities </a:t>
                      </a:r>
                      <a:r>
                        <a:rPr lang="en-US" sz="1300" baseline="0" dirty="0">
                          <a:latin typeface="Arial" pitchFamily="34" charset="0"/>
                          <a:cs typeface="Arial" pitchFamily="34" charset="0"/>
                        </a:rPr>
                        <a:t>in support of Transit Oriented Development (TOD) and joint </a:t>
                      </a:r>
                      <a:r>
                        <a:rPr lang="en-US" sz="1300" baseline="0" dirty="0" smtClean="0">
                          <a:latin typeface="Arial" pitchFamily="34" charset="0"/>
                          <a:cs typeface="Arial" pitchFamily="34" charset="0"/>
                        </a:rPr>
                        <a:t>public/private developments</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3</a:t>
                      </a:r>
                    </a:p>
                    <a:p>
                      <a:pPr marL="0" marR="0" algn="l">
                        <a:spcBef>
                          <a:spcPts val="0"/>
                        </a:spcBef>
                        <a:spcAft>
                          <a:spcPts val="0"/>
                        </a:spcAft>
                      </a:pP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No regulations</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Municipality with</a:t>
                      </a:r>
                      <a:br>
                        <a:rPr lang="en-US" sz="1300" baseline="0" dirty="0" smtClean="0">
                          <a:latin typeface="Arial" pitchFamily="34" charset="0"/>
                          <a:cs typeface="Arial" pitchFamily="34" charset="0"/>
                        </a:rPr>
                      </a:br>
                      <a:r>
                        <a:rPr lang="en-US" sz="1300" baseline="0" dirty="0" smtClean="0">
                          <a:latin typeface="Arial" pitchFamily="34" charset="0"/>
                          <a:cs typeface="Arial" pitchFamily="34" charset="0"/>
                        </a:rPr>
                        <a:t>  supporting regulations</a:t>
                      </a:r>
                      <a:endParaRPr lang="en-US" sz="1300" baseline="0" dirty="0">
                        <a:latin typeface="Arial" pitchFamily="34" charset="0"/>
                        <a:ea typeface="Times New Roman"/>
                        <a:cs typeface="Arial" pitchFamily="34" charset="0"/>
                      </a:endParaRPr>
                    </a:p>
                  </a:txBody>
                  <a:tcPr marL="68580" marR="68580" marT="0" marB="0" anchor="ctr"/>
                </a:tc>
              </a:tr>
              <a:tr h="1001940">
                <a:tc>
                  <a:txBody>
                    <a:bodyPr/>
                    <a:lstStyle/>
                    <a:p>
                      <a:pPr marL="0" marR="0" algn="ctr">
                        <a:spcBef>
                          <a:spcPts val="0"/>
                        </a:spcBef>
                        <a:spcAft>
                          <a:spcPts val="0"/>
                        </a:spcAft>
                      </a:pPr>
                      <a:r>
                        <a:rPr lang="en-US" sz="1300" baseline="0" dirty="0">
                          <a:latin typeface="Arial" pitchFamily="34" charset="0"/>
                          <a:cs typeface="Arial" pitchFamily="34" charset="0"/>
                        </a:rPr>
                        <a:t>Support Local Planning Initiatives/Corridor Studies</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Considers </a:t>
                      </a:r>
                      <a:r>
                        <a:rPr lang="en-US" sz="1300" baseline="0" dirty="0" smtClean="0">
                          <a:latin typeface="Arial" pitchFamily="34" charset="0"/>
                          <a:cs typeface="Arial" pitchFamily="34" charset="0"/>
                        </a:rPr>
                        <a:t>specific activities </a:t>
                      </a:r>
                      <a:r>
                        <a:rPr lang="en-US" sz="1300" baseline="0" dirty="0">
                          <a:latin typeface="Arial" pitchFamily="34" charset="0"/>
                          <a:cs typeface="Arial" pitchFamily="34" charset="0"/>
                        </a:rPr>
                        <a:t>such </a:t>
                      </a:r>
                      <a:r>
                        <a:rPr lang="en-US" sz="1300" baseline="0" dirty="0" smtClean="0">
                          <a:latin typeface="Arial" pitchFamily="34" charset="0"/>
                          <a:cs typeface="Arial" pitchFamily="34" charset="0"/>
                        </a:rPr>
                        <a:t>corridor </a:t>
                      </a:r>
                      <a:r>
                        <a:rPr lang="en-US" sz="1300" baseline="0" dirty="0">
                          <a:latin typeface="Arial" pitchFamily="34" charset="0"/>
                          <a:cs typeface="Arial" pitchFamily="34" charset="0"/>
                        </a:rPr>
                        <a:t>redevelopment plans, Transit Housing Oriented Redevelopment (THOR) program, Neighborhood Enhancement Plans, CRA’s, etc. </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No activities</a:t>
                      </a:r>
                    </a:p>
                    <a:p>
                      <a:pPr marL="0" marR="0" algn="l">
                        <a:spcBef>
                          <a:spcPts val="0"/>
                        </a:spcBef>
                        <a:spcAft>
                          <a:spcPts val="0"/>
                        </a:spcAft>
                      </a:pPr>
                      <a:r>
                        <a:rPr lang="en-US" sz="1300" baseline="0" dirty="0" smtClean="0">
                          <a:latin typeface="Arial" pitchFamily="34" charset="0"/>
                          <a:cs typeface="Arial" pitchFamily="34" charset="0"/>
                        </a:rPr>
                        <a:t>1 </a:t>
                      </a:r>
                      <a:r>
                        <a:rPr lang="en-US" sz="1300" baseline="0" dirty="0">
                          <a:latin typeface="Arial" pitchFamily="34" charset="0"/>
                          <a:cs typeface="Arial" pitchFamily="34" charset="0"/>
                        </a:rPr>
                        <a:t>activity</a:t>
                      </a:r>
                    </a:p>
                    <a:p>
                      <a:pPr marL="0" marR="0" algn="l">
                        <a:spcBef>
                          <a:spcPts val="0"/>
                        </a:spcBef>
                        <a:spcAft>
                          <a:spcPts val="0"/>
                        </a:spcAft>
                      </a:pPr>
                      <a:r>
                        <a:rPr lang="en-US" sz="1300" baseline="0" dirty="0" smtClean="0">
                          <a:latin typeface="Arial" pitchFamily="34" charset="0"/>
                          <a:cs typeface="Arial" pitchFamily="34" charset="0"/>
                        </a:rPr>
                        <a:t>2 </a:t>
                      </a:r>
                      <a:r>
                        <a:rPr lang="en-US" sz="1300" baseline="0" dirty="0">
                          <a:latin typeface="Arial" pitchFamily="34" charset="0"/>
                          <a:cs typeface="Arial" pitchFamily="34" charset="0"/>
                        </a:rPr>
                        <a:t>or more activities</a:t>
                      </a:r>
                      <a:endParaRPr lang="en-US" sz="1300" baseline="0" dirty="0">
                        <a:latin typeface="Arial" pitchFamily="34" charset="0"/>
                        <a:ea typeface="Times New Roman"/>
                        <a:cs typeface="Arial" pitchFamily="34" charset="0"/>
                      </a:endParaRPr>
                    </a:p>
                  </a:txBody>
                  <a:tcPr marL="68580" marR="68580" marT="0" marB="0" anchor="ctr"/>
                </a:tc>
              </a:tr>
              <a:tr h="1287690">
                <a:tc>
                  <a:txBody>
                    <a:bodyPr/>
                    <a:lstStyle/>
                    <a:p>
                      <a:pPr marL="0" marR="0" algn="ctr">
                        <a:spcBef>
                          <a:spcPts val="0"/>
                        </a:spcBef>
                        <a:spcAft>
                          <a:spcPts val="0"/>
                        </a:spcAft>
                      </a:pPr>
                      <a:r>
                        <a:rPr lang="en-US" sz="1300" baseline="0" dirty="0">
                          <a:latin typeface="Arial" pitchFamily="34" charset="0"/>
                          <a:cs typeface="Arial" pitchFamily="34" charset="0"/>
                        </a:rPr>
                        <a:t>Support of Rail Passenger Service Development</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Considers integrated modes, </a:t>
                      </a:r>
                      <a:r>
                        <a:rPr lang="en-US" sz="1300" baseline="0" dirty="0">
                          <a:latin typeface="Arial" pitchFamily="34" charset="0"/>
                          <a:cs typeface="Arial" pitchFamily="34" charset="0"/>
                        </a:rPr>
                        <a:t>service </a:t>
                      </a:r>
                      <a:r>
                        <a:rPr lang="en-US" sz="1300" baseline="0" dirty="0" smtClean="0">
                          <a:latin typeface="Arial" pitchFamily="34" charset="0"/>
                          <a:cs typeface="Arial" pitchFamily="34" charset="0"/>
                        </a:rPr>
                        <a:t>connectivity </a:t>
                      </a:r>
                      <a:r>
                        <a:rPr lang="en-US" sz="1300" baseline="0" dirty="0">
                          <a:latin typeface="Arial" pitchFamily="34" charset="0"/>
                          <a:cs typeface="Arial" pitchFamily="34" charset="0"/>
                        </a:rPr>
                        <a:t>between bus transit and rail modes. </a:t>
                      </a:r>
                      <a:r>
                        <a:rPr lang="en-US" sz="1300" baseline="0" dirty="0" smtClean="0">
                          <a:latin typeface="Arial" pitchFamily="34" charset="0"/>
                          <a:cs typeface="Arial" pitchFamily="34" charset="0"/>
                        </a:rPr>
                        <a:t>The </a:t>
                      </a:r>
                      <a:r>
                        <a:rPr lang="en-US" sz="1300" baseline="0" dirty="0">
                          <a:latin typeface="Arial" pitchFamily="34" charset="0"/>
                          <a:cs typeface="Arial" pitchFamily="34" charset="0"/>
                        </a:rPr>
                        <a:t>project would consist of a high capacity, high‐quality premium transit service designed to provide an alternative to </a:t>
                      </a:r>
                      <a:r>
                        <a:rPr lang="en-US" sz="1300" baseline="0" dirty="0" smtClean="0">
                          <a:latin typeface="Arial" pitchFamily="34" charset="0"/>
                          <a:cs typeface="Arial" pitchFamily="34" charset="0"/>
                        </a:rPr>
                        <a:t>SOVs driving </a:t>
                      </a:r>
                      <a:r>
                        <a:rPr lang="en-US" sz="1300" baseline="0" dirty="0">
                          <a:latin typeface="Arial" pitchFamily="34" charset="0"/>
                          <a:cs typeface="Arial" pitchFamily="34" charset="0"/>
                        </a:rPr>
                        <a:t>congested roadways.</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No rail </a:t>
                      </a:r>
                      <a:r>
                        <a:rPr lang="en-US" sz="1300" baseline="0" dirty="0">
                          <a:latin typeface="Arial" pitchFamily="34" charset="0"/>
                          <a:cs typeface="Arial" pitchFamily="34" charset="0"/>
                        </a:rPr>
                        <a:t>line </a:t>
                      </a:r>
                    </a:p>
                    <a:p>
                      <a:pPr marL="0" marR="0" algn="l">
                        <a:spcBef>
                          <a:spcPts val="0"/>
                        </a:spcBef>
                        <a:spcAft>
                          <a:spcPts val="0"/>
                        </a:spcAft>
                      </a:pPr>
                      <a:r>
                        <a:rPr lang="en-US" sz="1300" baseline="0" dirty="0" smtClean="0">
                          <a:latin typeface="Arial" pitchFamily="34" charset="0"/>
                          <a:cs typeface="Arial" pitchFamily="34" charset="0"/>
                        </a:rPr>
                        <a:t>Rail </a:t>
                      </a:r>
                      <a:r>
                        <a:rPr lang="en-US" sz="1300" baseline="0" dirty="0">
                          <a:latin typeface="Arial" pitchFamily="34" charset="0"/>
                          <a:cs typeface="Arial" pitchFamily="34" charset="0"/>
                        </a:rPr>
                        <a:t>line is </a:t>
                      </a:r>
                      <a:r>
                        <a:rPr lang="en-US" sz="1300" baseline="0" dirty="0" smtClean="0">
                          <a:latin typeface="Arial" pitchFamily="34" charset="0"/>
                          <a:cs typeface="Arial" pitchFamily="34" charset="0"/>
                        </a:rPr>
                        <a:t>&gt; 0.5 mi. </a:t>
                      </a:r>
                    </a:p>
                    <a:p>
                      <a:pPr marL="0" marR="0" algn="l">
                        <a:spcBef>
                          <a:spcPts val="0"/>
                        </a:spcBef>
                        <a:spcAft>
                          <a:spcPts val="0"/>
                        </a:spcAft>
                      </a:pPr>
                      <a:r>
                        <a:rPr lang="en-US" sz="1300" baseline="0" dirty="0" smtClean="0">
                          <a:latin typeface="Arial" pitchFamily="34" charset="0"/>
                          <a:cs typeface="Arial" pitchFamily="34" charset="0"/>
                        </a:rPr>
                        <a:t>Rail line is &lt; 0.5 mi</a:t>
                      </a:r>
                      <a:endParaRPr lang="en-US" sz="1300" baseline="0" dirty="0">
                        <a:latin typeface="Arial" pitchFamily="34" charset="0"/>
                        <a:ea typeface="Times New Roman"/>
                        <a:cs typeface="Arial" pitchFamily="34" charset="0"/>
                      </a:endParaRPr>
                    </a:p>
                  </a:txBody>
                  <a:tcPr marL="68580" marR="68580" marT="0" marB="0" anchor="ctr"/>
                </a:tc>
              </a:tr>
              <a:tr h="957489">
                <a:tc>
                  <a:txBody>
                    <a:bodyPr/>
                    <a:lstStyle/>
                    <a:p>
                      <a:pPr marL="0" marR="0" algn="ctr">
                        <a:spcBef>
                          <a:spcPts val="0"/>
                        </a:spcBef>
                        <a:spcAft>
                          <a:spcPts val="0"/>
                        </a:spcAft>
                      </a:pPr>
                      <a:r>
                        <a:rPr lang="en-US" sz="1300" baseline="0" dirty="0">
                          <a:latin typeface="Arial" pitchFamily="34" charset="0"/>
                          <a:cs typeface="Arial" pitchFamily="34" charset="0"/>
                        </a:rPr>
                        <a:t>Support of </a:t>
                      </a:r>
                      <a:r>
                        <a:rPr lang="en-US" sz="1300" baseline="0" dirty="0" smtClean="0">
                          <a:latin typeface="Arial" pitchFamily="34" charset="0"/>
                          <a:cs typeface="Arial" pitchFamily="34" charset="0"/>
                        </a:rPr>
                        <a:t>LRTP and CIP</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Considers HAUL’s physical relationship to </a:t>
                      </a:r>
                      <a:r>
                        <a:rPr lang="en-US" sz="1300" baseline="0" dirty="0" smtClean="0">
                          <a:latin typeface="Arial" pitchFamily="34" charset="0"/>
                          <a:cs typeface="Arial" pitchFamily="34" charset="0"/>
                        </a:rPr>
                        <a:t>specific </a:t>
                      </a:r>
                      <a:r>
                        <a:rPr lang="en-US" sz="1300" baseline="0" dirty="0">
                          <a:latin typeface="Arial" pitchFamily="34" charset="0"/>
                          <a:cs typeface="Arial" pitchFamily="34" charset="0"/>
                        </a:rPr>
                        <a:t>projects identified in the </a:t>
                      </a:r>
                      <a:r>
                        <a:rPr lang="en-US" sz="1300" baseline="0" dirty="0" smtClean="0">
                          <a:latin typeface="Arial" pitchFamily="34" charset="0"/>
                          <a:cs typeface="Arial" pitchFamily="34" charset="0"/>
                        </a:rPr>
                        <a:t>Long Range Transportation Plan and /or municipal Capital Improvement Program.</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smtClean="0">
                          <a:latin typeface="Arial" pitchFamily="34" charset="0"/>
                          <a:cs typeface="Arial" pitchFamily="34" charset="0"/>
                        </a:rPr>
                        <a:t>0   </a:t>
                      </a:r>
                    </a:p>
                    <a:p>
                      <a:pPr marL="0" marR="0" algn="l">
                        <a:spcBef>
                          <a:spcPts val="0"/>
                        </a:spcBef>
                        <a:spcAft>
                          <a:spcPts val="0"/>
                        </a:spcAft>
                      </a:pPr>
                      <a:r>
                        <a:rPr lang="en-US" sz="1300" baseline="0" dirty="0" smtClean="0">
                          <a:latin typeface="Arial" pitchFamily="34" charset="0"/>
                          <a:cs typeface="Arial" pitchFamily="34" charset="0"/>
                        </a:rPr>
                        <a:t>1.5    </a:t>
                      </a:r>
                    </a:p>
                    <a:p>
                      <a:pPr marL="0" marR="0" algn="l">
                        <a:spcBef>
                          <a:spcPts val="0"/>
                        </a:spcBef>
                        <a:spcAft>
                          <a:spcPts val="0"/>
                        </a:spcAft>
                      </a:pPr>
                      <a:r>
                        <a:rPr lang="en-US" sz="1300" baseline="0" dirty="0" smtClean="0">
                          <a:latin typeface="Arial" pitchFamily="34" charset="0"/>
                          <a:cs typeface="Arial" pitchFamily="34" charset="0"/>
                        </a:rPr>
                        <a:t> 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endParaRPr lang="en-US" sz="1300" baseline="0" dirty="0" smtClean="0">
                        <a:latin typeface="Arial" pitchFamily="34" charset="0"/>
                        <a:cs typeface="Arial" pitchFamily="34" charset="0"/>
                      </a:endParaRPr>
                    </a:p>
                    <a:p>
                      <a:pPr marL="0" marR="0" algn="l">
                        <a:spcBef>
                          <a:spcPts val="0"/>
                        </a:spcBef>
                        <a:spcAft>
                          <a:spcPts val="0"/>
                        </a:spcAft>
                      </a:pPr>
                      <a:r>
                        <a:rPr lang="en-US" sz="1300" baseline="0" dirty="0" smtClean="0">
                          <a:latin typeface="Arial" pitchFamily="34" charset="0"/>
                          <a:cs typeface="Arial" pitchFamily="34" charset="0"/>
                        </a:rPr>
                        <a:t>No </a:t>
                      </a:r>
                      <a:r>
                        <a:rPr lang="en-US" sz="1300" baseline="0" dirty="0">
                          <a:latin typeface="Arial" pitchFamily="34" charset="0"/>
                          <a:cs typeface="Arial" pitchFamily="34" charset="0"/>
                        </a:rPr>
                        <a:t>LRTP projects</a:t>
                      </a:r>
                    </a:p>
                    <a:p>
                      <a:pPr marL="0" marR="0" algn="l">
                        <a:spcBef>
                          <a:spcPts val="0"/>
                        </a:spcBef>
                        <a:spcAft>
                          <a:spcPts val="0"/>
                        </a:spcAft>
                      </a:pPr>
                      <a:r>
                        <a:rPr lang="en-US" sz="1300" baseline="0" dirty="0" smtClean="0">
                          <a:latin typeface="Arial" pitchFamily="34" charset="0"/>
                          <a:cs typeface="Arial" pitchFamily="34" charset="0"/>
                        </a:rPr>
                        <a:t>LRTP projects &gt; 0.5 mi.  </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smtClean="0">
                          <a:latin typeface="Arial" pitchFamily="34" charset="0"/>
                          <a:cs typeface="Arial" pitchFamily="34" charset="0"/>
                        </a:rPr>
                        <a:t>LRTP projects &lt; 0.5 mi</a:t>
                      </a:r>
                    </a:p>
                    <a:p>
                      <a:pPr marL="0" marR="0" algn="l">
                        <a:spcBef>
                          <a:spcPts val="0"/>
                        </a:spcBef>
                        <a:spcAft>
                          <a:spcPts val="0"/>
                        </a:spcAft>
                      </a:pPr>
                      <a:endParaRPr lang="en-US" sz="1300" baseline="0" dirty="0">
                        <a:latin typeface="Arial" pitchFamily="34" charset="0"/>
                        <a:ea typeface="Times New Roman"/>
                        <a:cs typeface="Arial" pitchFamily="34" charset="0"/>
                      </a:endParaRPr>
                    </a:p>
                  </a:txBody>
                  <a:tcPr marL="68580" marR="68580" marT="0" marB="0" anchor="ctr"/>
                </a:tc>
              </a:tr>
            </a:tbl>
          </a:graphicData>
        </a:graphic>
      </p:graphicFrame>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HAUL Goal – Economic Growth</a:t>
            </a:r>
            <a:endParaRPr lang="en-US" dirty="0"/>
          </a:p>
        </p:txBody>
      </p:sp>
      <p:sp>
        <p:nvSpPr>
          <p:cNvPr id="4" name="Slide Number Placeholder 3"/>
          <p:cNvSpPr>
            <a:spLocks noGrp="1"/>
          </p:cNvSpPr>
          <p:nvPr>
            <p:ph type="sldNum" sz="quarter" idx="12"/>
          </p:nvPr>
        </p:nvSpPr>
        <p:spPr/>
        <p:txBody>
          <a:bodyPr/>
          <a:lstStyle/>
          <a:p>
            <a:fld id="{B799A415-C8EE-487F-B9EF-C88786E5BD7D}" type="slidenum">
              <a:rPr lang="en-US" smtClean="0"/>
              <a:pPr/>
              <a:t>26</a:t>
            </a:fld>
            <a:endParaRPr lang="en-US" dirty="0"/>
          </a:p>
        </p:txBody>
      </p:sp>
      <p:graphicFrame>
        <p:nvGraphicFramePr>
          <p:cNvPr id="5" name="Content Placeholder 4"/>
          <p:cNvGraphicFramePr>
            <a:graphicFrameLocks/>
          </p:cNvGraphicFramePr>
          <p:nvPr/>
        </p:nvGraphicFramePr>
        <p:xfrm>
          <a:off x="311150" y="1404251"/>
          <a:ext cx="8646204" cy="4657993"/>
        </p:xfrm>
        <a:graphic>
          <a:graphicData uri="http://schemas.openxmlformats.org/drawingml/2006/table">
            <a:tbl>
              <a:tblPr firstRow="1" bandRow="1">
                <a:tableStyleId>{5C22544A-7EE6-4342-B048-85BDC9FD1C3A}</a:tableStyleId>
              </a:tblPr>
              <a:tblGrid>
                <a:gridCol w="1851559"/>
                <a:gridCol w="3945310"/>
                <a:gridCol w="511842"/>
                <a:gridCol w="2337493"/>
              </a:tblGrid>
              <a:tr h="304800">
                <a:tc>
                  <a:txBody>
                    <a:bodyPr/>
                    <a:lstStyle/>
                    <a:p>
                      <a:pPr marL="0" marR="0">
                        <a:spcBef>
                          <a:spcPts val="0"/>
                        </a:spcBef>
                        <a:spcAft>
                          <a:spcPts val="0"/>
                        </a:spcAft>
                      </a:pPr>
                      <a:r>
                        <a:rPr lang="en-US" sz="1300" baseline="0" dirty="0" smtClean="0">
                          <a:latin typeface="Arial" pitchFamily="34" charset="0"/>
                          <a:ea typeface="+mn-ea"/>
                          <a:cs typeface="Arial" pitchFamily="34" charset="0"/>
                        </a:rPr>
                        <a:t>Objective</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spcBef>
                          <a:spcPts val="0"/>
                        </a:spcBef>
                        <a:spcAft>
                          <a:spcPts val="0"/>
                        </a:spcAft>
                      </a:pPr>
                      <a:r>
                        <a:rPr lang="en-US" sz="1300" baseline="0" dirty="0">
                          <a:latin typeface="Arial" pitchFamily="34" charset="0"/>
                          <a:cs typeface="Arial" pitchFamily="34" charset="0"/>
                        </a:rPr>
                        <a:t>Description</a:t>
                      </a:r>
                      <a:endParaRPr lang="en-US" sz="1300" baseline="0" dirty="0">
                        <a:latin typeface="Arial" pitchFamily="34" charset="0"/>
                        <a:ea typeface="Times New Roman"/>
                        <a:cs typeface="Arial" pitchFamily="34" charset="0"/>
                      </a:endParaRPr>
                    </a:p>
                  </a:txBody>
                  <a:tcPr marL="68580" marR="68580" marT="0" marB="0" anchor="ctr"/>
                </a:tc>
                <a:tc gridSpan="2">
                  <a:txBody>
                    <a:bodyPr/>
                    <a:lstStyle/>
                    <a:p>
                      <a:pPr marL="0" marR="0">
                        <a:lnSpc>
                          <a:spcPct val="150000"/>
                        </a:lnSpc>
                        <a:spcBef>
                          <a:spcPts val="0"/>
                        </a:spcBef>
                        <a:spcAft>
                          <a:spcPts val="0"/>
                        </a:spcAft>
                      </a:pPr>
                      <a:r>
                        <a:rPr lang="en-US" sz="1300" baseline="0" dirty="0">
                          <a:latin typeface="Arial" pitchFamily="34" charset="0"/>
                          <a:cs typeface="Arial" pitchFamily="34" charset="0"/>
                        </a:rPr>
                        <a:t>Score</a:t>
                      </a:r>
                      <a:endParaRPr lang="en-US" sz="1300" baseline="0" dirty="0">
                        <a:latin typeface="Arial" pitchFamily="34" charset="0"/>
                        <a:ea typeface="Times New Roman"/>
                        <a:cs typeface="Arial" pitchFamily="34" charset="0"/>
                      </a:endParaRPr>
                    </a:p>
                  </a:txBody>
                  <a:tcPr marL="68580" marR="68580" marT="0" marB="0" anchor="ctr"/>
                </a:tc>
                <a:tc hMerge="1">
                  <a:txBody>
                    <a:bodyPr/>
                    <a:lstStyle/>
                    <a:p>
                      <a:endParaRPr lang="en-US"/>
                    </a:p>
                  </a:txBody>
                  <a:tcPr/>
                </a:tc>
              </a:tr>
              <a:tr h="779415">
                <a:tc>
                  <a:txBody>
                    <a:bodyPr/>
                    <a:lstStyle/>
                    <a:p>
                      <a:pPr marL="0" marR="0" algn="ctr">
                        <a:spcBef>
                          <a:spcPts val="0"/>
                        </a:spcBef>
                        <a:spcAft>
                          <a:spcPts val="0"/>
                        </a:spcAft>
                      </a:pPr>
                      <a:r>
                        <a:rPr lang="en-US" sz="1300" baseline="0" dirty="0">
                          <a:latin typeface="Arial" pitchFamily="34" charset="0"/>
                          <a:cs typeface="Arial" pitchFamily="34" charset="0"/>
                        </a:rPr>
                        <a:t>Side Street Access to Any SIS Hub</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Measures the amount of streets with direct/indirect access to SIS Hub (the more access points, the higher the score) in a HAUL area.</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a:t>
                      </a:r>
                    </a:p>
                    <a:p>
                      <a:pPr marL="0" marR="0" algn="l">
                        <a:lnSpc>
                          <a:spcPct val="100000"/>
                        </a:lnSpc>
                        <a:spcBef>
                          <a:spcPts val="0"/>
                        </a:spcBef>
                        <a:spcAft>
                          <a:spcPts val="0"/>
                        </a:spcAft>
                      </a:pPr>
                      <a:r>
                        <a:rPr lang="en-US" sz="1300" baseline="0" dirty="0" smtClean="0">
                          <a:latin typeface="Arial" pitchFamily="34" charset="0"/>
                          <a:cs typeface="Arial" pitchFamily="34" charset="0"/>
                        </a:rPr>
                        <a:t>1.5</a:t>
                      </a:r>
                    </a:p>
                    <a:p>
                      <a:pPr marL="0" marR="0" algn="l">
                        <a:lnSpc>
                          <a:spcPct val="100000"/>
                        </a:lnSpc>
                        <a:spcBef>
                          <a:spcPts val="0"/>
                        </a:spcBef>
                        <a:spcAft>
                          <a:spcPts val="0"/>
                        </a:spcAft>
                      </a:pPr>
                      <a:r>
                        <a:rPr lang="en-US" sz="1300" baseline="0" dirty="0" smtClean="0">
                          <a:latin typeface="Arial" pitchFamily="34" charset="0"/>
                          <a:cs typeface="Arial" pitchFamily="34" charset="0"/>
                        </a:rPr>
                        <a:t>3</a:t>
                      </a: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 SIS corridor</a:t>
                      </a:r>
                    </a:p>
                    <a:p>
                      <a:pPr marL="0" marR="0" algn="l">
                        <a:lnSpc>
                          <a:spcPct val="100000"/>
                        </a:lnSpc>
                        <a:spcBef>
                          <a:spcPts val="0"/>
                        </a:spcBef>
                        <a:spcAft>
                          <a:spcPts val="0"/>
                        </a:spcAft>
                      </a:pPr>
                      <a:r>
                        <a:rPr lang="en-US" sz="1300" baseline="0" dirty="0" smtClean="0">
                          <a:latin typeface="Arial" pitchFamily="34" charset="0"/>
                          <a:cs typeface="Arial" pitchFamily="34" charset="0"/>
                        </a:rPr>
                        <a:t>SIS </a:t>
                      </a:r>
                      <a:r>
                        <a:rPr lang="en-US" sz="1300" baseline="0" dirty="0">
                          <a:latin typeface="Arial" pitchFamily="34" charset="0"/>
                          <a:cs typeface="Arial" pitchFamily="34" charset="0"/>
                        </a:rPr>
                        <a:t>corridor </a:t>
                      </a:r>
                      <a:r>
                        <a:rPr lang="en-US" sz="1300" baseline="0" dirty="0" smtClean="0">
                          <a:latin typeface="Arial" pitchFamily="34" charset="0"/>
                          <a:cs typeface="Arial" pitchFamily="34" charset="0"/>
                        </a:rPr>
                        <a:t>&gt; 0.5 mi. </a:t>
                      </a:r>
                    </a:p>
                    <a:p>
                      <a:pPr marL="0" marR="0" algn="l">
                        <a:lnSpc>
                          <a:spcPct val="100000"/>
                        </a:lnSpc>
                        <a:spcBef>
                          <a:spcPts val="0"/>
                        </a:spcBef>
                        <a:spcAft>
                          <a:spcPts val="0"/>
                        </a:spcAft>
                      </a:pPr>
                      <a:r>
                        <a:rPr lang="en-US" sz="1300" baseline="0" dirty="0" smtClean="0">
                          <a:latin typeface="Arial" pitchFamily="34" charset="0"/>
                          <a:cs typeface="Arial" pitchFamily="34" charset="0"/>
                        </a:rPr>
                        <a:t>SIS  </a:t>
                      </a:r>
                      <a:r>
                        <a:rPr lang="en-US" sz="1300" baseline="0" dirty="0">
                          <a:latin typeface="Arial" pitchFamily="34" charset="0"/>
                          <a:cs typeface="Arial" pitchFamily="34" charset="0"/>
                        </a:rPr>
                        <a:t>is </a:t>
                      </a:r>
                      <a:r>
                        <a:rPr lang="en-US" sz="1300" baseline="0" dirty="0" smtClean="0">
                          <a:latin typeface="Arial" pitchFamily="34" charset="0"/>
                          <a:cs typeface="Arial" pitchFamily="34" charset="0"/>
                        </a:rPr>
                        <a:t>within HAUL</a:t>
                      </a:r>
                      <a:endParaRPr lang="en-US" sz="1300" baseline="0" dirty="0">
                        <a:latin typeface="Arial" pitchFamily="34" charset="0"/>
                        <a:ea typeface="Times New Roman"/>
                        <a:cs typeface="Arial" pitchFamily="34" charset="0"/>
                      </a:endParaRPr>
                    </a:p>
                  </a:txBody>
                  <a:tcPr marL="68580" marR="68580" marT="0" marB="0" anchor="ctr"/>
                </a:tc>
              </a:tr>
              <a:tr h="876842">
                <a:tc>
                  <a:txBody>
                    <a:bodyPr/>
                    <a:lstStyle/>
                    <a:p>
                      <a:pPr marL="0" marR="0" algn="ctr">
                        <a:spcBef>
                          <a:spcPts val="0"/>
                        </a:spcBef>
                        <a:spcAft>
                          <a:spcPts val="0"/>
                        </a:spcAft>
                      </a:pPr>
                      <a:r>
                        <a:rPr lang="en-US" sz="1300" baseline="0" dirty="0">
                          <a:latin typeface="Arial" pitchFamily="34" charset="0"/>
                          <a:cs typeface="Arial" pitchFamily="34" charset="0"/>
                        </a:rPr>
                        <a:t>“Mobility” Hub Development and Access</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Verifies the extent to which the HAUL is part of </a:t>
                      </a:r>
                      <a:r>
                        <a:rPr lang="en-US" sz="1300" baseline="0" dirty="0" smtClean="0">
                          <a:latin typeface="Arial" pitchFamily="34" charset="0"/>
                          <a:cs typeface="Arial" pitchFamily="34" charset="0"/>
                        </a:rPr>
                        <a:t>a County identified transit mobility hub (i.e</a:t>
                      </a:r>
                      <a:r>
                        <a:rPr lang="en-US" sz="1300" baseline="0" dirty="0">
                          <a:latin typeface="Arial" pitchFamily="34" charset="0"/>
                          <a:cs typeface="Arial" pitchFamily="34" charset="0"/>
                        </a:rPr>
                        <a:t>. Gateway, Anchor, Community, as defined in LRTP).</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a:t>
                      </a:r>
                    </a:p>
                    <a:p>
                      <a:pPr marL="0" marR="0" algn="l">
                        <a:lnSpc>
                          <a:spcPct val="100000"/>
                        </a:lnSpc>
                        <a:spcBef>
                          <a:spcPts val="0"/>
                        </a:spcBef>
                        <a:spcAft>
                          <a:spcPts val="0"/>
                        </a:spcAft>
                      </a:pPr>
                      <a:r>
                        <a:rPr lang="en-US" sz="1300" baseline="0" dirty="0" smtClean="0">
                          <a:latin typeface="Arial" pitchFamily="34" charset="0"/>
                          <a:cs typeface="Arial" pitchFamily="34" charset="0"/>
                        </a:rPr>
                        <a:t>1</a:t>
                      </a:r>
                    </a:p>
                    <a:p>
                      <a:pPr marL="0" marR="0" algn="l">
                        <a:lnSpc>
                          <a:spcPct val="100000"/>
                        </a:lnSpc>
                        <a:spcBef>
                          <a:spcPts val="0"/>
                        </a:spcBef>
                        <a:spcAft>
                          <a:spcPts val="0"/>
                        </a:spcAft>
                      </a:pPr>
                      <a:r>
                        <a:rPr lang="en-US" sz="1300" baseline="0" dirty="0" smtClean="0">
                          <a:latin typeface="Arial" pitchFamily="34" charset="0"/>
                          <a:cs typeface="Arial" pitchFamily="34" charset="0"/>
                        </a:rPr>
                        <a:t>2</a:t>
                      </a:r>
                    </a:p>
                    <a:p>
                      <a:pPr marL="0" marR="0" algn="l">
                        <a:lnSpc>
                          <a:spcPct val="100000"/>
                        </a:lnSpc>
                        <a:spcBef>
                          <a:spcPts val="0"/>
                        </a:spcBef>
                        <a:spcAft>
                          <a:spcPts val="0"/>
                        </a:spcAft>
                      </a:pPr>
                      <a:r>
                        <a:rPr lang="en-US" sz="1300" baseline="0" dirty="0" smtClean="0">
                          <a:latin typeface="Arial" pitchFamily="34" charset="0"/>
                          <a:cs typeface="Arial" pitchFamily="34" charset="0"/>
                        </a:rPr>
                        <a:t>3</a:t>
                      </a: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Not </a:t>
                      </a:r>
                      <a:r>
                        <a:rPr lang="en-US" sz="1300" baseline="0" dirty="0">
                          <a:latin typeface="Arial" pitchFamily="34" charset="0"/>
                          <a:cs typeface="Arial" pitchFamily="34" charset="0"/>
                        </a:rPr>
                        <a:t>a </a:t>
                      </a:r>
                      <a:r>
                        <a:rPr lang="en-US" sz="1300" baseline="0" dirty="0" smtClean="0">
                          <a:latin typeface="Arial" pitchFamily="34" charset="0"/>
                          <a:cs typeface="Arial" pitchFamily="34" charset="0"/>
                        </a:rPr>
                        <a:t>Hub</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Community </a:t>
                      </a:r>
                      <a:r>
                        <a:rPr lang="en-US" sz="1300" baseline="0" dirty="0">
                          <a:latin typeface="Arial" pitchFamily="34" charset="0"/>
                          <a:cs typeface="Arial" pitchFamily="34" charset="0"/>
                        </a:rPr>
                        <a:t>Hub</a:t>
                      </a:r>
                    </a:p>
                    <a:p>
                      <a:pPr marL="0" marR="0" algn="l">
                        <a:lnSpc>
                          <a:spcPct val="100000"/>
                        </a:lnSpc>
                        <a:spcBef>
                          <a:spcPts val="0"/>
                        </a:spcBef>
                        <a:spcAft>
                          <a:spcPts val="0"/>
                        </a:spcAft>
                      </a:pPr>
                      <a:r>
                        <a:rPr lang="en-US" sz="1300" baseline="0" dirty="0" smtClean="0">
                          <a:latin typeface="Arial" pitchFamily="34" charset="0"/>
                          <a:cs typeface="Arial" pitchFamily="34" charset="0"/>
                        </a:rPr>
                        <a:t>Anchor </a:t>
                      </a:r>
                      <a:r>
                        <a:rPr lang="en-US" sz="1300" baseline="0" dirty="0">
                          <a:latin typeface="Arial" pitchFamily="34" charset="0"/>
                          <a:cs typeface="Arial" pitchFamily="34" charset="0"/>
                        </a:rPr>
                        <a:t>Hub</a:t>
                      </a:r>
                    </a:p>
                    <a:p>
                      <a:pPr marL="0" marR="0" algn="l">
                        <a:lnSpc>
                          <a:spcPct val="100000"/>
                        </a:lnSpc>
                        <a:spcBef>
                          <a:spcPts val="0"/>
                        </a:spcBef>
                        <a:spcAft>
                          <a:spcPts val="0"/>
                        </a:spcAft>
                      </a:pPr>
                      <a:r>
                        <a:rPr lang="en-US" sz="1300" baseline="0" dirty="0" smtClean="0">
                          <a:latin typeface="Arial" pitchFamily="34" charset="0"/>
                          <a:cs typeface="Arial" pitchFamily="34" charset="0"/>
                        </a:rPr>
                        <a:t>Gateway </a:t>
                      </a:r>
                      <a:r>
                        <a:rPr lang="en-US" sz="1300" baseline="0" dirty="0">
                          <a:latin typeface="Arial" pitchFamily="34" charset="0"/>
                          <a:cs typeface="Arial" pitchFamily="34" charset="0"/>
                        </a:rPr>
                        <a:t>Hub</a:t>
                      </a:r>
                      <a:endParaRPr lang="en-US" sz="1300" baseline="0" dirty="0">
                        <a:latin typeface="Arial" pitchFamily="34" charset="0"/>
                        <a:ea typeface="Times New Roman"/>
                        <a:cs typeface="Arial" pitchFamily="34" charset="0"/>
                      </a:endParaRPr>
                    </a:p>
                  </a:txBody>
                  <a:tcPr marL="68580" marR="68580" marT="0" marB="0" anchor="ctr"/>
                </a:tc>
              </a:tr>
              <a:tr h="889907">
                <a:tc>
                  <a:txBody>
                    <a:bodyPr/>
                    <a:lstStyle/>
                    <a:p>
                      <a:pPr marL="0" marR="0" algn="ctr">
                        <a:spcBef>
                          <a:spcPts val="0"/>
                        </a:spcBef>
                        <a:spcAft>
                          <a:spcPts val="0"/>
                        </a:spcAft>
                      </a:pPr>
                      <a:r>
                        <a:rPr lang="en-US" sz="1300" baseline="0" dirty="0">
                          <a:latin typeface="Arial" pitchFamily="34" charset="0"/>
                          <a:cs typeface="Arial" pitchFamily="34" charset="0"/>
                        </a:rPr>
                        <a:t>Anticipated </a:t>
                      </a:r>
                      <a:r>
                        <a:rPr lang="en-US" sz="1300" baseline="0" dirty="0" smtClean="0">
                          <a:latin typeface="Arial" pitchFamily="34" charset="0"/>
                          <a:cs typeface="Arial" pitchFamily="34" charset="0"/>
                        </a:rPr>
                        <a:t>TOD </a:t>
                      </a:r>
                    </a:p>
                    <a:p>
                      <a:pPr marL="0" marR="0" algn="ctr">
                        <a:spcBef>
                          <a:spcPts val="0"/>
                        </a:spcBef>
                        <a:spcAft>
                          <a:spcPts val="0"/>
                        </a:spcAft>
                      </a:pPr>
                      <a:r>
                        <a:rPr lang="en-US" sz="1300" baseline="0" dirty="0" smtClean="0">
                          <a:latin typeface="Arial" pitchFamily="34" charset="0"/>
                          <a:cs typeface="Arial" pitchFamily="34" charset="0"/>
                        </a:rPr>
                        <a:t>within </a:t>
                      </a:r>
                      <a:r>
                        <a:rPr lang="en-US" sz="1300" baseline="0" dirty="0">
                          <a:latin typeface="Arial" pitchFamily="34" charset="0"/>
                          <a:cs typeface="Arial" pitchFamily="34" charset="0"/>
                        </a:rPr>
                        <a:t>½ mile </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Verifies HAUL’s potential to support development of TOD relative to transit improvements within 1/2 mile of a transit station.</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 transit improvement</a:t>
                      </a:r>
                    </a:p>
                    <a:p>
                      <a:pPr marL="0" marR="0" algn="l">
                        <a:lnSpc>
                          <a:spcPct val="100000"/>
                        </a:lnSpc>
                        <a:spcBef>
                          <a:spcPts val="0"/>
                        </a:spcBef>
                        <a:spcAft>
                          <a:spcPts val="0"/>
                        </a:spcAft>
                      </a:pPr>
                      <a:r>
                        <a:rPr lang="en-US" sz="1300" baseline="0" dirty="0" smtClean="0">
                          <a:latin typeface="Arial" pitchFamily="34" charset="0"/>
                          <a:cs typeface="Arial" pitchFamily="34" charset="0"/>
                        </a:rPr>
                        <a:t>Transit &lt; 1 mi.            </a:t>
                      </a:r>
                      <a:endParaRPr lang="en-US" sz="1300" baseline="0" dirty="0">
                        <a:latin typeface="Arial" pitchFamily="34" charset="0"/>
                        <a:cs typeface="Arial" pitchFamily="34" charset="0"/>
                      </a:endParaRPr>
                    </a:p>
                    <a:p>
                      <a:pPr marL="403860" marR="0" indent="-403860" algn="l">
                        <a:lnSpc>
                          <a:spcPct val="100000"/>
                        </a:lnSpc>
                        <a:spcBef>
                          <a:spcPts val="0"/>
                        </a:spcBef>
                        <a:spcAft>
                          <a:spcPts val="0"/>
                        </a:spcAft>
                      </a:pPr>
                      <a:r>
                        <a:rPr lang="en-US" sz="1300" baseline="0" dirty="0" smtClean="0">
                          <a:latin typeface="Arial" pitchFamily="34" charset="0"/>
                          <a:cs typeface="Arial" pitchFamily="34" charset="0"/>
                        </a:rPr>
                        <a:t>Transit &lt; 0.5 mi.</a:t>
                      </a:r>
                      <a:endParaRPr lang="en-US" sz="1300" baseline="0" dirty="0">
                        <a:latin typeface="Arial" pitchFamily="34" charset="0"/>
                        <a:ea typeface="Times New Roman"/>
                        <a:cs typeface="Arial" pitchFamily="34" charset="0"/>
                      </a:endParaRPr>
                    </a:p>
                  </a:txBody>
                  <a:tcPr marL="68580" marR="68580" marT="0" marB="0" anchor="ctr"/>
                </a:tc>
              </a:tr>
              <a:tr h="816429">
                <a:tc>
                  <a:txBody>
                    <a:bodyPr/>
                    <a:lstStyle/>
                    <a:p>
                      <a:pPr marL="0" marR="0" algn="ctr">
                        <a:spcBef>
                          <a:spcPts val="0"/>
                        </a:spcBef>
                        <a:spcAft>
                          <a:spcPts val="0"/>
                        </a:spcAft>
                      </a:pPr>
                      <a:r>
                        <a:rPr lang="en-US" sz="1300" baseline="0" dirty="0">
                          <a:latin typeface="Arial" pitchFamily="34" charset="0"/>
                          <a:cs typeface="Arial" pitchFamily="34" charset="0"/>
                        </a:rPr>
                        <a:t>Development Regional Impact (DRI) </a:t>
                      </a:r>
                      <a:r>
                        <a:rPr lang="en-US" sz="1300" baseline="0" dirty="0" smtClean="0">
                          <a:latin typeface="Arial" pitchFamily="34" charset="0"/>
                          <a:cs typeface="Arial" pitchFamily="34" charset="0"/>
                        </a:rPr>
                        <a:t>commitment</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Verifies whether HAUL is within proximity </a:t>
                      </a:r>
                      <a:r>
                        <a:rPr lang="en-US" sz="1300" baseline="0" dirty="0" smtClean="0">
                          <a:latin typeface="Arial" pitchFamily="34" charset="0"/>
                          <a:cs typeface="Arial" pitchFamily="34" charset="0"/>
                        </a:rPr>
                        <a:t>to overlays </a:t>
                      </a:r>
                      <a:r>
                        <a:rPr lang="en-US" sz="1300" baseline="0" dirty="0">
                          <a:latin typeface="Arial" pitchFamily="34" charset="0"/>
                          <a:cs typeface="Arial" pitchFamily="34" charset="0"/>
                        </a:rPr>
                        <a:t>a DRI </a:t>
                      </a:r>
                      <a:r>
                        <a:rPr lang="en-US" sz="1300" baseline="0" dirty="0" smtClean="0">
                          <a:latin typeface="Arial" pitchFamily="34" charset="0"/>
                          <a:cs typeface="Arial" pitchFamily="34" charset="0"/>
                        </a:rPr>
                        <a:t> with committed multimodal improvements.</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 </a:t>
                      </a:r>
                      <a:r>
                        <a:rPr lang="en-US" sz="1300" baseline="0" dirty="0">
                          <a:latin typeface="Arial" pitchFamily="34" charset="0"/>
                          <a:cs typeface="Arial" pitchFamily="34" charset="0"/>
                        </a:rPr>
                        <a:t>DRI </a:t>
                      </a:r>
                      <a:r>
                        <a:rPr lang="en-US" sz="1300" baseline="0" dirty="0" smtClean="0">
                          <a:latin typeface="Arial" pitchFamily="34" charset="0"/>
                          <a:cs typeface="Arial" pitchFamily="34" charset="0"/>
                        </a:rPr>
                        <a:t>Commitments           DRI &gt; </a:t>
                      </a:r>
                      <a:r>
                        <a:rPr lang="en-US" sz="1300" baseline="0" dirty="0">
                          <a:latin typeface="Arial" pitchFamily="34" charset="0"/>
                          <a:cs typeface="Arial" pitchFamily="34" charset="0"/>
                        </a:rPr>
                        <a:t>0.5 mile </a:t>
                      </a:r>
                      <a:endParaRPr lang="en-US" sz="1300" baseline="0" dirty="0" smtClean="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DRI &lt;0.5 mile</a:t>
                      </a:r>
                      <a:endParaRPr lang="en-US" sz="1300" baseline="0" dirty="0">
                        <a:latin typeface="Arial" pitchFamily="34" charset="0"/>
                        <a:ea typeface="Times New Roman"/>
                        <a:cs typeface="Arial" pitchFamily="34" charset="0"/>
                      </a:endParaRPr>
                    </a:p>
                  </a:txBody>
                  <a:tcPr marL="68580" marR="68580" marT="0" marB="0" anchor="ctr"/>
                </a:tc>
              </a:tr>
              <a:tr h="990600">
                <a:tc>
                  <a:txBody>
                    <a:bodyPr/>
                    <a:lstStyle/>
                    <a:p>
                      <a:pPr marL="0" marR="0" algn="ctr">
                        <a:spcBef>
                          <a:spcPts val="0"/>
                        </a:spcBef>
                        <a:spcAft>
                          <a:spcPts val="0"/>
                        </a:spcAft>
                      </a:pPr>
                      <a:r>
                        <a:rPr lang="en-US" sz="1300" baseline="0" dirty="0" smtClean="0">
                          <a:latin typeface="Arial" pitchFamily="34" charset="0"/>
                          <a:cs typeface="Arial" pitchFamily="34" charset="0"/>
                        </a:rPr>
                        <a:t>Planned/Developed </a:t>
                      </a:r>
                      <a:r>
                        <a:rPr lang="en-US" sz="1300" baseline="0" dirty="0">
                          <a:latin typeface="Arial" pitchFamily="34" charset="0"/>
                          <a:cs typeface="Arial" pitchFamily="34" charset="0"/>
                        </a:rPr>
                        <a:t>Community Redevelopment Agency (CRA) </a:t>
                      </a:r>
                      <a:r>
                        <a:rPr lang="en-US" sz="1300" baseline="0" dirty="0" smtClean="0">
                          <a:latin typeface="Arial" pitchFamily="34" charset="0"/>
                          <a:cs typeface="Arial" pitchFamily="34" charset="0"/>
                        </a:rPr>
                        <a:t>Project</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Verifies whether HAUL is within proximity to or overlays a CRA.  </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   </a:t>
                      </a:r>
                    </a:p>
                    <a:p>
                      <a:pPr marL="0" marR="0" algn="l">
                        <a:lnSpc>
                          <a:spcPct val="100000"/>
                        </a:lnSpc>
                        <a:spcBef>
                          <a:spcPts val="0"/>
                        </a:spcBef>
                        <a:spcAft>
                          <a:spcPts val="0"/>
                        </a:spcAft>
                      </a:pPr>
                      <a:r>
                        <a:rPr lang="en-US" sz="1300" baseline="0" dirty="0" smtClean="0">
                          <a:latin typeface="Arial" pitchFamily="34" charset="0"/>
                          <a:cs typeface="Arial" pitchFamily="34" charset="0"/>
                        </a:rPr>
                        <a:t>1.5    </a:t>
                      </a:r>
                    </a:p>
                    <a:p>
                      <a:pPr marL="0" marR="0" algn="l">
                        <a:lnSpc>
                          <a:spcPct val="100000"/>
                        </a:lnSpc>
                        <a:spcBef>
                          <a:spcPts val="0"/>
                        </a:spcBef>
                        <a:spcAft>
                          <a:spcPts val="0"/>
                        </a:spcAft>
                      </a:pPr>
                      <a:r>
                        <a:rPr lang="en-US" sz="1300" baseline="0" dirty="0" smtClean="0">
                          <a:latin typeface="Arial" pitchFamily="34" charset="0"/>
                          <a:cs typeface="Arial" pitchFamily="34" charset="0"/>
                        </a:rPr>
                        <a:t> 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 </a:t>
                      </a:r>
                      <a:r>
                        <a:rPr lang="en-US" sz="1300" baseline="0" dirty="0">
                          <a:latin typeface="Arial" pitchFamily="34" charset="0"/>
                          <a:cs typeface="Arial" pitchFamily="34" charset="0"/>
                        </a:rPr>
                        <a:t>CRA Projects</a:t>
                      </a:r>
                    </a:p>
                    <a:p>
                      <a:pPr marL="0" marR="0" algn="l">
                        <a:lnSpc>
                          <a:spcPct val="100000"/>
                        </a:lnSpc>
                        <a:spcBef>
                          <a:spcPts val="0"/>
                        </a:spcBef>
                        <a:spcAft>
                          <a:spcPts val="0"/>
                        </a:spcAft>
                      </a:pPr>
                      <a:r>
                        <a:rPr lang="en-US" sz="1300" baseline="0" dirty="0" smtClean="0">
                          <a:latin typeface="Arial" pitchFamily="34" charset="0"/>
                          <a:cs typeface="Arial" pitchFamily="34" charset="0"/>
                        </a:rPr>
                        <a:t>CRA </a:t>
                      </a:r>
                      <a:r>
                        <a:rPr lang="en-US" sz="1300" baseline="0" dirty="0">
                          <a:latin typeface="Arial" pitchFamily="34" charset="0"/>
                          <a:cs typeface="Arial" pitchFamily="34" charset="0"/>
                        </a:rPr>
                        <a:t>Project </a:t>
                      </a:r>
                      <a:r>
                        <a:rPr lang="en-US" sz="1300" baseline="0" dirty="0" smtClean="0">
                          <a:latin typeface="Arial" pitchFamily="34" charset="0"/>
                          <a:cs typeface="Arial" pitchFamily="34" charset="0"/>
                        </a:rPr>
                        <a:t>&gt; 0.5 mi.         </a:t>
                      </a:r>
                      <a:r>
                        <a:rPr lang="en-US" sz="1300" baseline="0" dirty="0">
                          <a:latin typeface="Arial" pitchFamily="34" charset="0"/>
                          <a:cs typeface="Arial" pitchFamily="34" charset="0"/>
                        </a:rPr>
                        <a:t>CRA Project </a:t>
                      </a:r>
                      <a:r>
                        <a:rPr lang="en-US" sz="1300" baseline="0" dirty="0" smtClean="0">
                          <a:latin typeface="Arial" pitchFamily="34" charset="0"/>
                          <a:cs typeface="Arial" pitchFamily="34" charset="0"/>
                        </a:rPr>
                        <a:t>&lt; 0.5 mi.</a:t>
                      </a:r>
                      <a:endParaRPr lang="en-US" sz="1300" baseline="0" dirty="0">
                        <a:latin typeface="Arial" pitchFamily="34" charset="0"/>
                        <a:ea typeface="Times New Roman"/>
                        <a:cs typeface="Arial" pitchFamily="34" charset="0"/>
                      </a:endParaRPr>
                    </a:p>
                  </a:txBody>
                  <a:tcPr marL="68580" marR="68580" marT="0" marB="0" anchor="ctr"/>
                </a:tc>
              </a:tr>
            </a:tbl>
          </a:graphicData>
        </a:graphic>
      </p:graphicFrame>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HAUL Goal – Sustainability &amp; GHG</a:t>
            </a:r>
            <a:endParaRPr lang="en-US" dirty="0"/>
          </a:p>
        </p:txBody>
      </p:sp>
      <p:sp>
        <p:nvSpPr>
          <p:cNvPr id="4" name="Slide Number Placeholder 3"/>
          <p:cNvSpPr>
            <a:spLocks noGrp="1"/>
          </p:cNvSpPr>
          <p:nvPr>
            <p:ph type="sldNum" sz="quarter" idx="12"/>
          </p:nvPr>
        </p:nvSpPr>
        <p:spPr/>
        <p:txBody>
          <a:bodyPr/>
          <a:lstStyle/>
          <a:p>
            <a:fld id="{B799A415-C8EE-487F-B9EF-C88786E5BD7D}" type="slidenum">
              <a:rPr lang="en-US" smtClean="0"/>
              <a:pPr/>
              <a:t>27</a:t>
            </a:fld>
            <a:endParaRPr lang="en-US" dirty="0"/>
          </a:p>
        </p:txBody>
      </p:sp>
      <p:graphicFrame>
        <p:nvGraphicFramePr>
          <p:cNvPr id="5" name="Content Placeholder 4"/>
          <p:cNvGraphicFramePr>
            <a:graphicFrameLocks/>
          </p:cNvGraphicFramePr>
          <p:nvPr/>
        </p:nvGraphicFramePr>
        <p:xfrm>
          <a:off x="601440" y="1794310"/>
          <a:ext cx="7962899" cy="3795137"/>
        </p:xfrm>
        <a:graphic>
          <a:graphicData uri="http://schemas.openxmlformats.org/drawingml/2006/table">
            <a:tbl>
              <a:tblPr firstRow="1" bandRow="1">
                <a:tableStyleId>{F5AB1C69-6EDB-4FF4-983F-18BD219EF322}</a:tableStyleId>
              </a:tblPr>
              <a:tblGrid>
                <a:gridCol w="1652765"/>
                <a:gridCol w="3860849"/>
                <a:gridCol w="416379"/>
                <a:gridCol w="2032906"/>
              </a:tblGrid>
              <a:tr h="304800">
                <a:tc>
                  <a:txBody>
                    <a:bodyPr/>
                    <a:lstStyle/>
                    <a:p>
                      <a:pPr marL="0" marR="0">
                        <a:spcBef>
                          <a:spcPts val="0"/>
                        </a:spcBef>
                        <a:spcAft>
                          <a:spcPts val="0"/>
                        </a:spcAft>
                      </a:pPr>
                      <a:r>
                        <a:rPr lang="en-US" sz="1300" dirty="0" smtClean="0">
                          <a:latin typeface="Arial" pitchFamily="34" charset="0"/>
                          <a:cs typeface="Arial" pitchFamily="34" charset="0"/>
                        </a:rPr>
                        <a:t>Objective</a:t>
                      </a:r>
                    </a:p>
                  </a:txBody>
                  <a:tcPr marL="68580" marR="68580" marT="0" marB="0" anchor="ctr"/>
                </a:tc>
                <a:tc>
                  <a:txBody>
                    <a:bodyPr/>
                    <a:lstStyle/>
                    <a:p>
                      <a:pPr marL="0" marR="0">
                        <a:spcBef>
                          <a:spcPts val="0"/>
                        </a:spcBef>
                        <a:spcAft>
                          <a:spcPts val="0"/>
                        </a:spcAft>
                      </a:pPr>
                      <a:r>
                        <a:rPr lang="en-US" sz="1300" baseline="0" dirty="0">
                          <a:latin typeface="Arial" pitchFamily="34" charset="0"/>
                          <a:cs typeface="Arial" pitchFamily="34" charset="0"/>
                        </a:rPr>
                        <a:t>Description</a:t>
                      </a:r>
                      <a:endParaRPr lang="en-US" sz="1300" baseline="0" dirty="0">
                        <a:latin typeface="Arial" pitchFamily="34" charset="0"/>
                        <a:ea typeface="Times New Roman"/>
                        <a:cs typeface="Arial" pitchFamily="34" charset="0"/>
                      </a:endParaRPr>
                    </a:p>
                  </a:txBody>
                  <a:tcPr marL="68580" marR="68580" marT="0" marB="0" anchor="ctr"/>
                </a:tc>
                <a:tc gridSpan="2">
                  <a:txBody>
                    <a:bodyPr/>
                    <a:lstStyle/>
                    <a:p>
                      <a:pPr marL="0" marR="0">
                        <a:spcBef>
                          <a:spcPts val="0"/>
                        </a:spcBef>
                        <a:spcAft>
                          <a:spcPts val="0"/>
                        </a:spcAft>
                      </a:pPr>
                      <a:r>
                        <a:rPr lang="en-US" sz="1300" baseline="0" dirty="0">
                          <a:latin typeface="Arial" pitchFamily="34" charset="0"/>
                          <a:cs typeface="Arial" pitchFamily="34" charset="0"/>
                        </a:rPr>
                        <a:t>Score</a:t>
                      </a:r>
                      <a:endParaRPr lang="en-US" sz="1300" baseline="0" dirty="0">
                        <a:latin typeface="Arial" pitchFamily="34" charset="0"/>
                        <a:ea typeface="Times New Roman"/>
                        <a:cs typeface="Arial" pitchFamily="34" charset="0"/>
                      </a:endParaRPr>
                    </a:p>
                  </a:txBody>
                  <a:tcPr marL="68580" marR="68580" marT="0" marB="0" anchor="ctr"/>
                </a:tc>
                <a:tc hMerge="1">
                  <a:txBody>
                    <a:bodyPr/>
                    <a:lstStyle/>
                    <a:p>
                      <a:endParaRPr lang="en-US"/>
                    </a:p>
                  </a:txBody>
                  <a:tcPr/>
                </a:tc>
              </a:tr>
              <a:tr h="911867">
                <a:tc>
                  <a:txBody>
                    <a:bodyPr/>
                    <a:lstStyle/>
                    <a:p>
                      <a:pPr marL="0" marR="0" algn="ctr">
                        <a:spcBef>
                          <a:spcPts val="0"/>
                        </a:spcBef>
                        <a:spcAft>
                          <a:spcPts val="0"/>
                        </a:spcAft>
                      </a:pPr>
                      <a:r>
                        <a:rPr lang="en-US" sz="1300" baseline="0" dirty="0">
                          <a:latin typeface="Arial" pitchFamily="34" charset="0"/>
                          <a:cs typeface="Arial" pitchFamily="34" charset="0"/>
                        </a:rPr>
                        <a:t>Support </a:t>
                      </a:r>
                      <a:endParaRPr lang="en-US" sz="1300" baseline="0" dirty="0" smtClean="0">
                        <a:latin typeface="Arial" pitchFamily="34" charset="0"/>
                        <a:cs typeface="Arial" pitchFamily="34" charset="0"/>
                      </a:endParaRPr>
                    </a:p>
                    <a:p>
                      <a:pPr marL="0" marR="0" algn="ctr">
                        <a:spcBef>
                          <a:spcPts val="0"/>
                        </a:spcBef>
                        <a:spcAft>
                          <a:spcPts val="0"/>
                        </a:spcAft>
                      </a:pPr>
                      <a:r>
                        <a:rPr lang="en-US" sz="1300" baseline="0" dirty="0" smtClean="0">
                          <a:latin typeface="Arial" pitchFamily="34" charset="0"/>
                          <a:cs typeface="Arial" pitchFamily="34" charset="0"/>
                        </a:rPr>
                        <a:t>Greenhouse </a:t>
                      </a:r>
                      <a:r>
                        <a:rPr lang="en-US" sz="1300" baseline="0" dirty="0">
                          <a:latin typeface="Arial" pitchFamily="34" charset="0"/>
                          <a:cs typeface="Arial" pitchFamily="34" charset="0"/>
                        </a:rPr>
                        <a:t>Gas Reduction/Energy Conservation</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Does the </a:t>
                      </a:r>
                      <a:r>
                        <a:rPr lang="en-US" sz="1300" baseline="0" dirty="0" smtClean="0">
                          <a:latin typeface="Arial" pitchFamily="34" charset="0"/>
                          <a:cs typeface="Arial" pitchFamily="34" charset="0"/>
                        </a:rPr>
                        <a:t>improvement </a:t>
                      </a:r>
                      <a:r>
                        <a:rPr lang="en-US" sz="1300" baseline="0" dirty="0">
                          <a:latin typeface="Arial" pitchFamily="34" charset="0"/>
                          <a:cs typeface="Arial" pitchFamily="34" charset="0"/>
                        </a:rPr>
                        <a:t>facilitate the reduction of greenhouse </a:t>
                      </a:r>
                      <a:r>
                        <a:rPr lang="en-US" sz="1300" baseline="0" dirty="0" smtClean="0">
                          <a:latin typeface="Arial" pitchFamily="34" charset="0"/>
                          <a:cs typeface="Arial" pitchFamily="34" charset="0"/>
                        </a:rPr>
                        <a:t>gases and/or promote </a:t>
                      </a:r>
                      <a:r>
                        <a:rPr lang="en-US" sz="1300" baseline="0" dirty="0">
                          <a:latin typeface="Arial" pitchFamily="34" charset="0"/>
                          <a:cs typeface="Arial" pitchFamily="34" charset="0"/>
                        </a:rPr>
                        <a:t>energy </a:t>
                      </a:r>
                      <a:r>
                        <a:rPr lang="en-US" sz="1300" baseline="0" dirty="0" smtClean="0">
                          <a:latin typeface="Arial" pitchFamily="34" charset="0"/>
                          <a:cs typeface="Arial" pitchFamily="34" charset="0"/>
                        </a:rPr>
                        <a:t>efficiency? </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a:t>
                      </a:r>
                    </a:p>
                    <a:p>
                      <a:pPr marL="0" marR="0" algn="l">
                        <a:lnSpc>
                          <a:spcPct val="100000"/>
                        </a:lnSpc>
                        <a:spcBef>
                          <a:spcPts val="0"/>
                        </a:spcBef>
                        <a:spcAft>
                          <a:spcPts val="0"/>
                        </a:spcAft>
                      </a:pPr>
                      <a:r>
                        <a:rPr lang="en-US" sz="1300" baseline="0" dirty="0" smtClean="0">
                          <a:latin typeface="Arial" pitchFamily="34" charset="0"/>
                          <a:cs typeface="Arial" pitchFamily="34" charset="0"/>
                        </a:rPr>
                        <a:t>1.5</a:t>
                      </a:r>
                    </a:p>
                    <a:p>
                      <a:pPr marL="0" marR="0" algn="l">
                        <a:lnSpc>
                          <a:spcPct val="100000"/>
                        </a:lnSpc>
                        <a:spcBef>
                          <a:spcPts val="0"/>
                        </a:spcBef>
                        <a:spcAft>
                          <a:spcPts val="0"/>
                        </a:spcAft>
                      </a:pPr>
                      <a:r>
                        <a:rPr lang="en-US" sz="1300" baseline="0" dirty="0" smtClean="0">
                          <a:latin typeface="Arial" pitchFamily="34" charset="0"/>
                          <a:cs typeface="Arial" pitchFamily="34" charset="0"/>
                        </a:rPr>
                        <a:t>3</a:t>
                      </a: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 improvement</a:t>
                      </a:r>
                    </a:p>
                    <a:p>
                      <a:pPr marL="0" marR="0" algn="l">
                        <a:lnSpc>
                          <a:spcPct val="100000"/>
                        </a:lnSpc>
                        <a:spcBef>
                          <a:spcPts val="0"/>
                        </a:spcBef>
                        <a:spcAft>
                          <a:spcPts val="0"/>
                        </a:spcAft>
                      </a:pPr>
                      <a:r>
                        <a:rPr lang="en-US" sz="1300" baseline="0" dirty="0" smtClean="0">
                          <a:latin typeface="Arial" pitchFamily="34" charset="0"/>
                          <a:cs typeface="Arial" pitchFamily="34" charset="0"/>
                        </a:rPr>
                        <a:t>Improvement &gt; 0.5 mi.</a:t>
                      </a:r>
                    </a:p>
                    <a:p>
                      <a:pPr marL="0" marR="0" algn="l">
                        <a:lnSpc>
                          <a:spcPct val="100000"/>
                        </a:lnSpc>
                        <a:spcBef>
                          <a:spcPts val="0"/>
                        </a:spcBef>
                        <a:spcAft>
                          <a:spcPts val="0"/>
                        </a:spcAft>
                      </a:pPr>
                      <a:r>
                        <a:rPr lang="en-US" sz="1300" baseline="0" dirty="0" smtClean="0">
                          <a:latin typeface="Arial" pitchFamily="34" charset="0"/>
                          <a:cs typeface="Arial" pitchFamily="34" charset="0"/>
                        </a:rPr>
                        <a:t>Improvement &lt; 0.5 mi.</a:t>
                      </a:r>
                      <a:endParaRPr lang="en-US" sz="1300" baseline="0" dirty="0">
                        <a:latin typeface="Arial" pitchFamily="34" charset="0"/>
                        <a:ea typeface="Times New Roman"/>
                        <a:cs typeface="Arial" pitchFamily="34" charset="0"/>
                      </a:endParaRPr>
                    </a:p>
                  </a:txBody>
                  <a:tcPr marL="68580" marR="68580" marT="0" marB="0" anchor="ctr"/>
                </a:tc>
              </a:tr>
              <a:tr h="1313006">
                <a:tc>
                  <a:txBody>
                    <a:bodyPr/>
                    <a:lstStyle/>
                    <a:p>
                      <a:pPr marL="0" marR="0" algn="ctr">
                        <a:spcBef>
                          <a:spcPts val="0"/>
                        </a:spcBef>
                        <a:spcAft>
                          <a:spcPts val="0"/>
                        </a:spcAft>
                      </a:pPr>
                      <a:r>
                        <a:rPr lang="en-US" sz="1300" baseline="0" dirty="0">
                          <a:latin typeface="Arial" pitchFamily="34" charset="0"/>
                          <a:cs typeface="Arial" pitchFamily="34" charset="0"/>
                        </a:rPr>
                        <a:t>Transportation Demand/System Management (TDM/TSM) Strategies</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Projects that include transit signal priority, queue jumping, signal timing coordination, or other non-capacity enhancements (i.e. TSM), as well as those projects that may be on a designated carpool/vanpool (i.e. TDM) corridor and/or BRT/local bus improvement so as to reduce VMT.</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 project or program</a:t>
                      </a:r>
                    </a:p>
                    <a:p>
                      <a:pPr marL="0" marR="0" algn="l">
                        <a:lnSpc>
                          <a:spcPct val="100000"/>
                        </a:lnSpc>
                        <a:spcBef>
                          <a:spcPts val="0"/>
                        </a:spcBef>
                        <a:spcAft>
                          <a:spcPts val="0"/>
                        </a:spcAft>
                      </a:pPr>
                      <a:r>
                        <a:rPr lang="en-US" sz="1300" baseline="0" dirty="0" smtClean="0">
                          <a:latin typeface="Arial" pitchFamily="34" charset="0"/>
                          <a:cs typeface="Arial" pitchFamily="34" charset="0"/>
                        </a:rPr>
                        <a:t>Project &gt; 0.5 mi.</a:t>
                      </a:r>
                    </a:p>
                    <a:p>
                      <a:pPr marL="0" marR="0" algn="l">
                        <a:lnSpc>
                          <a:spcPct val="100000"/>
                        </a:lnSpc>
                        <a:spcBef>
                          <a:spcPts val="0"/>
                        </a:spcBef>
                        <a:spcAft>
                          <a:spcPts val="0"/>
                        </a:spcAft>
                      </a:pPr>
                      <a:r>
                        <a:rPr lang="en-US" sz="1300" baseline="0" dirty="0" smtClean="0">
                          <a:latin typeface="Arial" pitchFamily="34" charset="0"/>
                          <a:cs typeface="Arial" pitchFamily="34" charset="0"/>
                        </a:rPr>
                        <a:t>Project &lt; 0.5 mi.</a:t>
                      </a:r>
                      <a:endParaRPr lang="en-US" sz="1300" baseline="0" dirty="0">
                        <a:latin typeface="Arial" pitchFamily="34" charset="0"/>
                        <a:ea typeface="Times New Roman"/>
                        <a:cs typeface="Arial" pitchFamily="34" charset="0"/>
                      </a:endParaRPr>
                    </a:p>
                  </a:txBody>
                  <a:tcPr marL="68580" marR="68580" marT="0" marB="0" anchor="ctr"/>
                </a:tc>
              </a:tr>
              <a:tr h="1265464">
                <a:tc>
                  <a:txBody>
                    <a:bodyPr/>
                    <a:lstStyle/>
                    <a:p>
                      <a:pPr marL="0" marR="0" algn="ctr">
                        <a:spcBef>
                          <a:spcPts val="0"/>
                        </a:spcBef>
                        <a:spcAft>
                          <a:spcPts val="0"/>
                        </a:spcAft>
                      </a:pPr>
                      <a:r>
                        <a:rPr lang="en-US" sz="1300" baseline="0" dirty="0">
                          <a:latin typeface="Arial" pitchFamily="34" charset="0"/>
                          <a:cs typeface="Arial" pitchFamily="34" charset="0"/>
                        </a:rPr>
                        <a:t>Congestion </a:t>
                      </a:r>
                      <a:endParaRPr lang="en-US" sz="1300" baseline="0" dirty="0" smtClean="0">
                        <a:latin typeface="Arial" pitchFamily="34" charset="0"/>
                        <a:cs typeface="Arial" pitchFamily="34" charset="0"/>
                      </a:endParaRPr>
                    </a:p>
                    <a:p>
                      <a:pPr marL="0" marR="0" algn="ctr">
                        <a:spcBef>
                          <a:spcPts val="0"/>
                        </a:spcBef>
                        <a:spcAft>
                          <a:spcPts val="0"/>
                        </a:spcAft>
                      </a:pPr>
                      <a:r>
                        <a:rPr lang="en-US" sz="1300" baseline="0" dirty="0" smtClean="0">
                          <a:latin typeface="Arial" pitchFamily="34" charset="0"/>
                          <a:cs typeface="Arial" pitchFamily="34" charset="0"/>
                        </a:rPr>
                        <a:t>Mitigation</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spcBef>
                          <a:spcPts val="0"/>
                        </a:spcBef>
                        <a:spcAft>
                          <a:spcPts val="0"/>
                        </a:spcAft>
                      </a:pPr>
                      <a:r>
                        <a:rPr lang="en-US" sz="1300" baseline="0" dirty="0">
                          <a:latin typeface="Arial" pitchFamily="34" charset="0"/>
                          <a:cs typeface="Arial" pitchFamily="34" charset="0"/>
                        </a:rPr>
                        <a:t>References </a:t>
                      </a:r>
                      <a:r>
                        <a:rPr lang="en-US" sz="1300" baseline="0" dirty="0" smtClean="0">
                          <a:latin typeface="Arial" pitchFamily="34" charset="0"/>
                          <a:cs typeface="Arial" pitchFamily="34" charset="0"/>
                        </a:rPr>
                        <a:t>presence </a:t>
                      </a:r>
                      <a:r>
                        <a:rPr lang="en-US" sz="1300" baseline="0" dirty="0">
                          <a:latin typeface="Arial" pitchFamily="34" charset="0"/>
                          <a:cs typeface="Arial" pitchFamily="34" charset="0"/>
                        </a:rPr>
                        <a:t>of an identified parallel </a:t>
                      </a:r>
                      <a:r>
                        <a:rPr lang="en-US" sz="1300" baseline="0" dirty="0" smtClean="0">
                          <a:latin typeface="Arial" pitchFamily="34" charset="0"/>
                          <a:cs typeface="Arial" pitchFamily="34" charset="0"/>
                        </a:rPr>
                        <a:t>arterial reliever route(s) </a:t>
                      </a:r>
                      <a:r>
                        <a:rPr lang="en-US" sz="1300" baseline="0" dirty="0">
                          <a:latin typeface="Arial" pitchFamily="34" charset="0"/>
                          <a:cs typeface="Arial" pitchFamily="34" charset="0"/>
                        </a:rPr>
                        <a:t>and a check to </a:t>
                      </a:r>
                      <a:r>
                        <a:rPr lang="en-US" sz="1300" baseline="0" dirty="0" smtClean="0">
                          <a:latin typeface="Arial" pitchFamily="34" charset="0"/>
                          <a:cs typeface="Arial" pitchFamily="34" charset="0"/>
                        </a:rPr>
                        <a:t>confirm </a:t>
                      </a:r>
                      <a:r>
                        <a:rPr lang="en-US" sz="1300" baseline="0" dirty="0">
                          <a:latin typeface="Arial" pitchFamily="34" charset="0"/>
                          <a:cs typeface="Arial" pitchFamily="34" charset="0"/>
                        </a:rPr>
                        <a:t>adequate </a:t>
                      </a:r>
                      <a:r>
                        <a:rPr lang="en-US" sz="1300" baseline="0" dirty="0" smtClean="0">
                          <a:latin typeface="Arial" pitchFamily="34" charset="0"/>
                          <a:cs typeface="Arial" pitchFamily="34" charset="0"/>
                        </a:rPr>
                        <a:t>capacity exists </a:t>
                      </a:r>
                      <a:r>
                        <a:rPr lang="en-US" sz="1300" baseline="0" dirty="0">
                          <a:latin typeface="Arial" pitchFamily="34" charset="0"/>
                          <a:cs typeface="Arial" pitchFamily="34" charset="0"/>
                        </a:rPr>
                        <a:t>along </a:t>
                      </a:r>
                      <a:r>
                        <a:rPr lang="en-US" sz="1300" baseline="0" dirty="0" smtClean="0">
                          <a:latin typeface="Arial" pitchFamily="34" charset="0"/>
                          <a:cs typeface="Arial" pitchFamily="34" charset="0"/>
                        </a:rPr>
                        <a:t>reliever route </a:t>
                      </a:r>
                      <a:r>
                        <a:rPr lang="en-US" sz="1300" baseline="0" dirty="0">
                          <a:latin typeface="Arial" pitchFamily="34" charset="0"/>
                          <a:cs typeface="Arial" pitchFamily="34" charset="0"/>
                        </a:rPr>
                        <a:t>to </a:t>
                      </a:r>
                      <a:r>
                        <a:rPr lang="en-US" sz="1300" baseline="0" dirty="0" smtClean="0">
                          <a:latin typeface="Arial" pitchFamily="34" charset="0"/>
                          <a:cs typeface="Arial" pitchFamily="34" charset="0"/>
                        </a:rPr>
                        <a:t>accommodate diverted trips to </a:t>
                      </a:r>
                      <a:r>
                        <a:rPr lang="en-US" sz="1300" baseline="0" dirty="0">
                          <a:latin typeface="Arial" pitchFamily="34" charset="0"/>
                          <a:cs typeface="Arial" pitchFamily="34" charset="0"/>
                        </a:rPr>
                        <a:t>this segment from I-95 as congestion mitigation.</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0</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1.5</a:t>
                      </a:r>
                      <a:endParaRPr lang="en-US" sz="1300" baseline="0" dirty="0">
                        <a:latin typeface="Arial" pitchFamily="34" charset="0"/>
                        <a:cs typeface="Arial" pitchFamily="34" charset="0"/>
                      </a:endParaRPr>
                    </a:p>
                    <a:p>
                      <a:pPr marL="0" marR="0" algn="l">
                        <a:lnSpc>
                          <a:spcPct val="100000"/>
                        </a:lnSpc>
                        <a:spcBef>
                          <a:spcPts val="0"/>
                        </a:spcBef>
                        <a:spcAft>
                          <a:spcPts val="0"/>
                        </a:spcAft>
                      </a:pPr>
                      <a:r>
                        <a:rPr lang="en-US" sz="1300" baseline="0" dirty="0" smtClean="0">
                          <a:latin typeface="Arial" pitchFamily="34" charset="0"/>
                          <a:cs typeface="Arial" pitchFamily="34" charset="0"/>
                        </a:rPr>
                        <a:t>3</a:t>
                      </a:r>
                      <a:endParaRPr lang="en-US" sz="1300" baseline="0" dirty="0">
                        <a:latin typeface="Arial" pitchFamily="34" charset="0"/>
                        <a:ea typeface="Times New Roman"/>
                        <a:cs typeface="Arial" pitchFamily="34" charset="0"/>
                      </a:endParaRPr>
                    </a:p>
                  </a:txBody>
                  <a:tcPr marL="68580" marR="68580" marT="0" marB="0" anchor="ctr"/>
                </a:tc>
                <a:tc>
                  <a:txBody>
                    <a:bodyPr/>
                    <a:lstStyle/>
                    <a:p>
                      <a:pPr marL="0" marR="0" algn="l">
                        <a:lnSpc>
                          <a:spcPct val="100000"/>
                        </a:lnSpc>
                        <a:spcBef>
                          <a:spcPts val="0"/>
                        </a:spcBef>
                        <a:spcAft>
                          <a:spcPts val="0"/>
                        </a:spcAft>
                      </a:pPr>
                      <a:r>
                        <a:rPr lang="en-US" sz="1300" baseline="0" dirty="0" smtClean="0">
                          <a:latin typeface="Arial" pitchFamily="34" charset="0"/>
                          <a:cs typeface="Arial" pitchFamily="34" charset="0"/>
                        </a:rPr>
                        <a:t>No reliever capacity</a:t>
                      </a:r>
                    </a:p>
                    <a:p>
                      <a:pPr marL="0" marR="0" algn="l">
                        <a:lnSpc>
                          <a:spcPct val="100000"/>
                        </a:lnSpc>
                        <a:spcBef>
                          <a:spcPts val="0"/>
                        </a:spcBef>
                        <a:spcAft>
                          <a:spcPts val="0"/>
                        </a:spcAft>
                      </a:pPr>
                      <a:r>
                        <a:rPr lang="en-US" sz="1300" baseline="0" dirty="0" smtClean="0">
                          <a:latin typeface="Arial" pitchFamily="34" charset="0"/>
                          <a:cs typeface="Arial" pitchFamily="34" charset="0"/>
                        </a:rPr>
                        <a:t>Moderate capacity</a:t>
                      </a:r>
                    </a:p>
                    <a:p>
                      <a:pPr marL="0" marR="0" algn="l">
                        <a:lnSpc>
                          <a:spcPct val="100000"/>
                        </a:lnSpc>
                        <a:spcBef>
                          <a:spcPts val="0"/>
                        </a:spcBef>
                        <a:spcAft>
                          <a:spcPts val="0"/>
                        </a:spcAft>
                      </a:pPr>
                      <a:r>
                        <a:rPr lang="en-US" sz="1300" baseline="0" dirty="0" smtClean="0">
                          <a:latin typeface="Arial" pitchFamily="34" charset="0"/>
                          <a:cs typeface="Arial" pitchFamily="34" charset="0"/>
                        </a:rPr>
                        <a:t>High capacity  </a:t>
                      </a:r>
                      <a:endParaRPr lang="en-US" sz="1300" baseline="0" dirty="0">
                        <a:latin typeface="Arial" pitchFamily="34" charset="0"/>
                        <a:ea typeface="Times New Roman"/>
                        <a:cs typeface="Arial" pitchFamily="34" charset="0"/>
                      </a:endParaRPr>
                    </a:p>
                  </a:txBody>
                  <a:tcPr marL="68580" marR="68580" marT="0" marB="0" anchor="ctr"/>
                </a:tc>
              </a:tr>
            </a:tbl>
          </a:graphicData>
        </a:graphic>
      </p:graphicFrame>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HAUL Ranking Matrix</a:t>
            </a:r>
            <a:endParaRPr lang="en-US" dirty="0"/>
          </a:p>
        </p:txBody>
      </p:sp>
      <p:sp>
        <p:nvSpPr>
          <p:cNvPr id="5" name="Slide Number Placeholder 4"/>
          <p:cNvSpPr>
            <a:spLocks noGrp="1"/>
          </p:cNvSpPr>
          <p:nvPr>
            <p:ph type="sldNum" sz="quarter" idx="12"/>
          </p:nvPr>
        </p:nvSpPr>
        <p:spPr/>
        <p:txBody>
          <a:bodyPr/>
          <a:lstStyle/>
          <a:p>
            <a:fld id="{B799A415-C8EE-487F-B9EF-C88786E5BD7D}" type="slidenum">
              <a:rPr lang="en-US" smtClean="0"/>
              <a:pPr/>
              <a:t>28</a:t>
            </a:fld>
            <a:endParaRPr lang="en-US" dirty="0"/>
          </a:p>
        </p:txBody>
      </p:sp>
      <p:pic>
        <p:nvPicPr>
          <p:cNvPr id="10" name="Picture 9" descr="HAUL Weight_Score.jpg"/>
          <p:cNvPicPr>
            <a:picLocks noChangeAspect="1"/>
          </p:cNvPicPr>
          <p:nvPr/>
        </p:nvPicPr>
        <p:blipFill>
          <a:blip r:embed="rId3" cstate="print"/>
          <a:stretch>
            <a:fillRect/>
          </a:stretch>
        </p:blipFill>
        <p:spPr>
          <a:xfrm>
            <a:off x="118502" y="1316034"/>
            <a:ext cx="8856422" cy="4982732"/>
          </a:xfrm>
          <a:prstGeom prst="rect">
            <a:avLst/>
          </a:prstGeom>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HAUL Priority</a:t>
            </a:r>
            <a:endParaRPr lang="en-US" dirty="0"/>
          </a:p>
        </p:txBody>
      </p:sp>
      <p:sp>
        <p:nvSpPr>
          <p:cNvPr id="6" name="Content Placeholder 2"/>
          <p:cNvSpPr>
            <a:spLocks noGrp="1"/>
          </p:cNvSpPr>
          <p:nvPr>
            <p:ph idx="1"/>
          </p:nvPr>
        </p:nvSpPr>
        <p:spPr>
          <a:xfrm>
            <a:off x="457200" y="1371609"/>
            <a:ext cx="4294909" cy="2161300"/>
          </a:xfrm>
        </p:spPr>
        <p:txBody>
          <a:bodyPr>
            <a:normAutofit/>
          </a:bodyPr>
          <a:lstStyle/>
          <a:p>
            <a:r>
              <a:rPr lang="en-US" sz="2400" dirty="0" smtClean="0"/>
              <a:t>Relative Priority</a:t>
            </a:r>
          </a:p>
          <a:p>
            <a:pPr lvl="1"/>
            <a:r>
              <a:rPr lang="en-US" sz="2200" dirty="0" smtClean="0"/>
              <a:t>Low = 0 to 30 points</a:t>
            </a:r>
          </a:p>
          <a:p>
            <a:pPr lvl="1"/>
            <a:r>
              <a:rPr lang="en-US" sz="2200" dirty="0" smtClean="0"/>
              <a:t>Medium = 31 to 60 points</a:t>
            </a:r>
          </a:p>
          <a:p>
            <a:pPr lvl="1"/>
            <a:r>
              <a:rPr lang="en-US" sz="2200" dirty="0" smtClean="0"/>
              <a:t>High = 61 to 90 points</a:t>
            </a:r>
          </a:p>
          <a:p>
            <a:pPr lvl="1"/>
            <a:r>
              <a:rPr lang="en-US" sz="2200" dirty="0" smtClean="0"/>
              <a:t>Critical = 91 to 150 points</a:t>
            </a:r>
            <a:endParaRPr lang="en-US" sz="2400" dirty="0"/>
          </a:p>
        </p:txBody>
      </p:sp>
      <p:sp>
        <p:nvSpPr>
          <p:cNvPr id="5" name="Slide Number Placeholder 4"/>
          <p:cNvSpPr>
            <a:spLocks noGrp="1"/>
          </p:cNvSpPr>
          <p:nvPr>
            <p:ph type="sldNum" sz="quarter" idx="12"/>
          </p:nvPr>
        </p:nvSpPr>
        <p:spPr/>
        <p:txBody>
          <a:bodyPr/>
          <a:lstStyle/>
          <a:p>
            <a:fld id="{B799A415-C8EE-487F-B9EF-C88786E5BD7D}" type="slidenum">
              <a:rPr lang="en-US" smtClean="0"/>
              <a:pPr/>
              <a:t>29</a:t>
            </a:fld>
            <a:endParaRPr lang="en-US" dirty="0"/>
          </a:p>
        </p:txBody>
      </p:sp>
      <p:pic>
        <p:nvPicPr>
          <p:cNvPr id="8" name="Picture 1" descr="X:\P\1119591004 95 Business 2\GIS\JPG\PowerpointImages\Matrix.bmp"/>
          <p:cNvPicPr>
            <a:picLocks noChangeAspect="1" noChangeArrowheads="1"/>
          </p:cNvPicPr>
          <p:nvPr/>
        </p:nvPicPr>
        <p:blipFill>
          <a:blip r:embed="rId3" cstate="print">
            <a:lum bright="-15000"/>
          </a:blip>
          <a:stretch>
            <a:fillRect/>
          </a:stretch>
        </p:blipFill>
        <p:spPr bwMode="auto">
          <a:xfrm>
            <a:off x="218273" y="3736598"/>
            <a:ext cx="8615574" cy="2220872"/>
          </a:xfrm>
          <a:prstGeom prst="rect">
            <a:avLst/>
          </a:prstGeom>
          <a:noFill/>
        </p:spPr>
      </p:pic>
      <p:pic>
        <p:nvPicPr>
          <p:cNvPr id="9" name="Picture 8" descr="HAUL Priority.jpg"/>
          <p:cNvPicPr>
            <a:picLocks noChangeAspect="1"/>
          </p:cNvPicPr>
          <p:nvPr/>
        </p:nvPicPr>
        <p:blipFill>
          <a:blip r:embed="rId4" cstate="print"/>
          <a:stretch>
            <a:fillRect/>
          </a:stretch>
        </p:blipFill>
        <p:spPr>
          <a:xfrm>
            <a:off x="5195460" y="1696648"/>
            <a:ext cx="2413906" cy="4977462"/>
          </a:xfrm>
          <a:prstGeom prst="rect">
            <a:avLst/>
          </a:prstGeom>
          <a:ln w="53975">
            <a:solidFill>
              <a:srgbClr val="FFFF00"/>
            </a:solidFill>
          </a:ln>
        </p:spPr>
      </p:pic>
      <p:sp>
        <p:nvSpPr>
          <p:cNvPr id="13" name="Rectangle 12"/>
          <p:cNvSpPr/>
          <p:nvPr/>
        </p:nvSpPr>
        <p:spPr>
          <a:xfrm>
            <a:off x="8215745" y="3740744"/>
            <a:ext cx="609600" cy="2230581"/>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rot="16200000" flipH="1">
            <a:off x="6878782" y="2403763"/>
            <a:ext cx="2092037" cy="6096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7599220" y="6033657"/>
            <a:ext cx="665021" cy="595744"/>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mtClean="0"/>
              <a:t>Introduction</a:t>
            </a:r>
            <a:endParaRPr lang="en-US" dirty="0"/>
          </a:p>
        </p:txBody>
      </p:sp>
      <p:sp>
        <p:nvSpPr>
          <p:cNvPr id="3" name="Content Placeholder 2"/>
          <p:cNvSpPr>
            <a:spLocks noGrp="1"/>
          </p:cNvSpPr>
          <p:nvPr>
            <p:ph idx="1"/>
          </p:nvPr>
        </p:nvSpPr>
        <p:spPr/>
        <p:txBody>
          <a:bodyPr/>
          <a:lstStyle/>
          <a:p>
            <a:pPr>
              <a:buNone/>
            </a:pPr>
            <a:r>
              <a:rPr lang="en-US" dirty="0" smtClean="0"/>
              <a:t>	“An individual ponders and through tedious efforts arranges seemingly unrelated observations into a logical sequence in the mind so that causal relationships become evident and new understanding emerges which can be justified by experiment or theoretical consideration”	</a:t>
            </a:r>
          </a:p>
          <a:p>
            <a:pPr>
              <a:buNone/>
            </a:pPr>
            <a:r>
              <a:rPr lang="en-US" dirty="0" smtClean="0"/>
              <a:t>				   		</a:t>
            </a:r>
            <a:r>
              <a:rPr lang="en-US" sz="2400" i="1" dirty="0" smtClean="0">
                <a:solidFill>
                  <a:srgbClr val="FFE07D"/>
                </a:solidFill>
              </a:rPr>
              <a:t>J. Marvin Herndon, PhD</a:t>
            </a:r>
            <a:endParaRPr lang="en-US" i="1" dirty="0">
              <a:solidFill>
                <a:srgbClr val="FFE07D"/>
              </a:solidFill>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Interstate 95</a:t>
            </a:r>
            <a:br>
              <a:rPr lang="en-US" dirty="0" smtClean="0"/>
            </a:br>
            <a:r>
              <a:rPr lang="en-US" dirty="0" smtClean="0"/>
              <a:t>HAUL Ranking</a:t>
            </a:r>
            <a:endParaRPr lang="en-US" dirty="0"/>
          </a:p>
        </p:txBody>
      </p:sp>
      <p:sp>
        <p:nvSpPr>
          <p:cNvPr id="5" name="Content Placeholder 4"/>
          <p:cNvSpPr>
            <a:spLocks noGrp="1"/>
          </p:cNvSpPr>
          <p:nvPr>
            <p:ph idx="1"/>
          </p:nvPr>
        </p:nvSpPr>
        <p:spPr>
          <a:xfrm>
            <a:off x="311150" y="1330325"/>
            <a:ext cx="3183164" cy="3853996"/>
          </a:xfrm>
        </p:spPr>
        <p:txBody>
          <a:bodyPr>
            <a:normAutofit/>
          </a:bodyPr>
          <a:lstStyle/>
          <a:p>
            <a:pPr>
              <a:buNone/>
            </a:pPr>
            <a:r>
              <a:rPr lang="en-US" sz="2400" dirty="0" smtClean="0"/>
              <a:t>Cypress Creek</a:t>
            </a:r>
            <a:endParaRPr lang="en-US" sz="2400" dirty="0"/>
          </a:p>
        </p:txBody>
      </p:sp>
      <p:sp>
        <p:nvSpPr>
          <p:cNvPr id="7" name="Slide Number Placeholder 6"/>
          <p:cNvSpPr>
            <a:spLocks noGrp="1"/>
          </p:cNvSpPr>
          <p:nvPr>
            <p:ph type="sldNum" sz="quarter" idx="12"/>
          </p:nvPr>
        </p:nvSpPr>
        <p:spPr/>
        <p:txBody>
          <a:bodyPr/>
          <a:lstStyle/>
          <a:p>
            <a:fld id="{B799A415-C8EE-487F-B9EF-C88786E5BD7D}" type="slidenum">
              <a:rPr lang="en-US" smtClean="0"/>
              <a:pPr/>
              <a:t>30</a:t>
            </a:fld>
            <a:endParaRPr lang="en-US" dirty="0"/>
          </a:p>
        </p:txBody>
      </p:sp>
      <p:pic>
        <p:nvPicPr>
          <p:cNvPr id="15" name="Picture 14" descr="01_Population_Density_Stanines.jpg"/>
          <p:cNvPicPr>
            <a:picLocks/>
          </p:cNvPicPr>
          <p:nvPr/>
        </p:nvPicPr>
        <p:blipFill>
          <a:blip r:embed="rId3" cstate="print"/>
          <a:stretch>
            <a:fillRect/>
          </a:stretch>
        </p:blipFill>
        <p:spPr>
          <a:xfrm>
            <a:off x="3821905" y="275552"/>
            <a:ext cx="4880574" cy="6316036"/>
          </a:xfrm>
          <a:prstGeom prst="rect">
            <a:avLst/>
          </a:prstGeom>
          <a:ln w="12700">
            <a:solidFill>
              <a:schemeClr val="bg1"/>
            </a:solidFill>
          </a:ln>
        </p:spPr>
      </p:pic>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649436" cy="889464"/>
          </a:xfrm>
        </p:spPr>
        <p:txBody>
          <a:bodyPr>
            <a:normAutofit fontScale="90000"/>
          </a:bodyPr>
          <a:lstStyle/>
          <a:p>
            <a:r>
              <a:rPr lang="en-US" dirty="0" smtClean="0"/>
              <a:t>Next Steps Multimodal </a:t>
            </a:r>
            <a:r>
              <a:rPr lang="en-US" dirty="0" smtClean="0"/>
              <a:t>Assets</a:t>
            </a:r>
            <a:endParaRPr lang="en-US" dirty="0"/>
          </a:p>
        </p:txBody>
      </p:sp>
      <p:sp>
        <p:nvSpPr>
          <p:cNvPr id="5" name="Content Placeholder 4"/>
          <p:cNvSpPr>
            <a:spLocks noGrp="1"/>
          </p:cNvSpPr>
          <p:nvPr>
            <p:ph idx="1"/>
          </p:nvPr>
        </p:nvSpPr>
        <p:spPr>
          <a:xfrm>
            <a:off x="311150" y="1330325"/>
            <a:ext cx="3411764" cy="4887534"/>
          </a:xfrm>
        </p:spPr>
        <p:txBody>
          <a:bodyPr>
            <a:normAutofit/>
          </a:bodyPr>
          <a:lstStyle/>
          <a:p>
            <a:pPr>
              <a:buNone/>
            </a:pPr>
            <a:r>
              <a:rPr lang="en-US" sz="2400" dirty="0" smtClean="0"/>
              <a:t>Cypress Creek -</a:t>
            </a:r>
          </a:p>
          <a:p>
            <a:pPr>
              <a:buNone/>
            </a:pPr>
            <a:r>
              <a:rPr lang="en-US" sz="2400" dirty="0" smtClean="0"/>
              <a:t> Performance </a:t>
            </a:r>
            <a:r>
              <a:rPr lang="en-US" sz="2400" dirty="0" smtClean="0"/>
              <a:t>Study</a:t>
            </a:r>
          </a:p>
          <a:p>
            <a:r>
              <a:rPr lang="en-US" sz="2400" dirty="0" smtClean="0"/>
              <a:t>Pedestrian</a:t>
            </a:r>
          </a:p>
          <a:p>
            <a:r>
              <a:rPr lang="en-US" sz="2400" dirty="0" smtClean="0"/>
              <a:t>Bike</a:t>
            </a:r>
          </a:p>
          <a:p>
            <a:r>
              <a:rPr lang="en-US" sz="2400" dirty="0" smtClean="0"/>
              <a:t>Bus</a:t>
            </a:r>
          </a:p>
          <a:p>
            <a:r>
              <a:rPr lang="en-US" sz="2400" dirty="0" smtClean="0"/>
              <a:t>Highway</a:t>
            </a:r>
          </a:p>
          <a:p>
            <a:r>
              <a:rPr lang="en-US" sz="2400" dirty="0" smtClean="0"/>
              <a:t>Park and Ride</a:t>
            </a:r>
          </a:p>
          <a:p>
            <a:r>
              <a:rPr lang="en-US" sz="2400" dirty="0" smtClean="0"/>
              <a:t>Rail</a:t>
            </a:r>
          </a:p>
          <a:p>
            <a:r>
              <a:rPr lang="en-US" sz="2400" dirty="0" smtClean="0"/>
              <a:t>Land Use </a:t>
            </a:r>
          </a:p>
          <a:p>
            <a:endParaRPr lang="en-US" sz="2400" dirty="0" smtClean="0"/>
          </a:p>
          <a:p>
            <a:pPr>
              <a:buNone/>
            </a:pPr>
            <a:endParaRPr lang="en-US" sz="2400" dirty="0"/>
          </a:p>
        </p:txBody>
      </p:sp>
      <p:sp>
        <p:nvSpPr>
          <p:cNvPr id="9" name="Slide Number Placeholder 8"/>
          <p:cNvSpPr>
            <a:spLocks noGrp="1"/>
          </p:cNvSpPr>
          <p:nvPr>
            <p:ph type="sldNum" sz="quarter" idx="12"/>
          </p:nvPr>
        </p:nvSpPr>
        <p:spPr/>
        <p:txBody>
          <a:bodyPr/>
          <a:lstStyle/>
          <a:p>
            <a:fld id="{B799A415-C8EE-487F-B9EF-C88786E5BD7D}" type="slidenum">
              <a:rPr lang="en-US" smtClean="0"/>
              <a:pPr/>
              <a:t>31</a:t>
            </a:fld>
            <a:endParaRPr lang="en-US" dirty="0"/>
          </a:p>
        </p:txBody>
      </p:sp>
      <p:graphicFrame>
        <p:nvGraphicFramePr>
          <p:cNvPr id="39939" name="Object 3"/>
          <p:cNvGraphicFramePr>
            <a:graphicFrameLocks noChangeAspect="1"/>
          </p:cNvGraphicFramePr>
          <p:nvPr/>
        </p:nvGraphicFramePr>
        <p:xfrm>
          <a:off x="3886200" y="161925"/>
          <a:ext cx="4876800" cy="6534150"/>
        </p:xfrm>
        <a:graphic>
          <a:graphicData uri="http://schemas.openxmlformats.org/presentationml/2006/ole">
            <p:oleObj spid="_x0000_s39939" name="Acrobat Document" r:id="rId4" imgW="4752000" imgH="6359040" progId="AcroExch.Document.7">
              <p:embed/>
            </p:oleObj>
          </a:graphicData>
        </a:graphic>
      </p:graphicFrame>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normAutofit/>
          </a:bodyPr>
          <a:lstStyle/>
          <a:p>
            <a:pPr algn="ctr">
              <a:defRPr/>
            </a:pPr>
            <a:r>
              <a:rPr lang="en-US" sz="4800" dirty="0" smtClean="0"/>
              <a:t>Thank You!</a:t>
            </a:r>
          </a:p>
        </p:txBody>
      </p:sp>
      <p:sp>
        <p:nvSpPr>
          <p:cNvPr id="5" name="Content Placeholder 4"/>
          <p:cNvSpPr>
            <a:spLocks noGrp="1"/>
          </p:cNvSpPr>
          <p:nvPr>
            <p:ph idx="1"/>
          </p:nvPr>
        </p:nvSpPr>
        <p:spPr/>
        <p:txBody>
          <a:bodyPr/>
          <a:lstStyle/>
          <a:p>
            <a:pPr>
              <a:buNone/>
              <a:defRPr/>
            </a:pPr>
            <a:r>
              <a:rPr lang="en-US" sz="2400" u="sng" dirty="0" smtClean="0">
                <a:latin typeface="Rockwell" pitchFamily="18" charset="0"/>
              </a:rPr>
              <a:t>Contact Information:</a:t>
            </a:r>
          </a:p>
          <a:p>
            <a:pPr>
              <a:buNone/>
              <a:defRPr/>
            </a:pPr>
            <a:r>
              <a:rPr lang="en-US" dirty="0" smtClean="0">
                <a:latin typeface="Rockwell" pitchFamily="18" charset="0"/>
              </a:rPr>
              <a:t>David Stroud, PE, AICP</a:t>
            </a:r>
          </a:p>
          <a:p>
            <a:pPr>
              <a:lnSpc>
                <a:spcPct val="100000"/>
              </a:lnSpc>
              <a:buNone/>
              <a:defRPr/>
            </a:pPr>
            <a:r>
              <a:rPr lang="en-US" dirty="0" smtClean="0">
                <a:latin typeface="Rockwell" pitchFamily="18" charset="0"/>
              </a:rPr>
              <a:t>Reynolds, Smith and Hills, Inc.</a:t>
            </a:r>
          </a:p>
          <a:p>
            <a:pPr>
              <a:lnSpc>
                <a:spcPct val="100000"/>
              </a:lnSpc>
              <a:buNone/>
              <a:defRPr/>
            </a:pPr>
            <a:endParaRPr lang="en-US" sz="2000" dirty="0" smtClean="0">
              <a:solidFill>
                <a:srgbClr val="FFE07D"/>
              </a:solidFill>
              <a:latin typeface="Rockwell" pitchFamily="18" charset="0"/>
            </a:endParaRPr>
          </a:p>
          <a:p>
            <a:pPr>
              <a:lnSpc>
                <a:spcPct val="100000"/>
              </a:lnSpc>
              <a:buNone/>
              <a:defRPr/>
            </a:pPr>
            <a:r>
              <a:rPr lang="en-US" sz="2400" i="1" dirty="0" smtClean="0">
                <a:solidFill>
                  <a:srgbClr val="FFE07D"/>
                </a:solidFill>
                <a:effectLst>
                  <a:outerShdw blurRad="38100" dist="38100" dir="2700000" algn="tl">
                    <a:srgbClr val="000000">
                      <a:alpha val="43137"/>
                    </a:srgbClr>
                  </a:outerShdw>
                </a:effectLst>
                <a:latin typeface="Arial" pitchFamily="34" charset="0"/>
                <a:cs typeface="Arial" pitchFamily="34" charset="0"/>
              </a:rPr>
              <a:t>David.Stroud@rsandh.com</a:t>
            </a:r>
            <a:endParaRPr lang="en-US" sz="3200" i="1" dirty="0">
              <a:solidFill>
                <a:srgbClr val="FFE07D"/>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Picture 6" descr="Stroud_David_cropped.jpg"/>
          <p:cNvPicPr>
            <a:picLocks noChangeAspect="1"/>
          </p:cNvPicPr>
          <p:nvPr/>
        </p:nvPicPr>
        <p:blipFill>
          <a:blip r:embed="rId3" cstate="print"/>
          <a:stretch>
            <a:fillRect/>
          </a:stretch>
        </p:blipFill>
        <p:spPr>
          <a:xfrm>
            <a:off x="6049509" y="1548275"/>
            <a:ext cx="2490334" cy="3261534"/>
          </a:xfrm>
          <a:prstGeom prst="rect">
            <a:avLst/>
          </a:prstGeom>
          <a:effectLst>
            <a:outerShdw blurRad="50800" dist="38100" dir="2700000" algn="tl" rotWithShape="0">
              <a:prstClr val="black">
                <a:alpha val="40000"/>
              </a:prstClr>
            </a:outerShdw>
          </a:effectLst>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ITS – Integrated Corridor Management</a:t>
            </a:r>
            <a:endParaRPr lang="en-US" dirty="0"/>
          </a:p>
        </p:txBody>
      </p:sp>
      <p:sp>
        <p:nvSpPr>
          <p:cNvPr id="6" name="Text Box 9"/>
          <p:cNvSpPr txBox="1">
            <a:spLocks noChangeArrowheads="1"/>
          </p:cNvSpPr>
          <p:nvPr/>
        </p:nvSpPr>
        <p:spPr bwMode="auto">
          <a:xfrm>
            <a:off x="258532" y="1170541"/>
            <a:ext cx="8991600" cy="461665"/>
          </a:xfrm>
          <a:prstGeom prst="rect">
            <a:avLst/>
          </a:prstGeom>
          <a:noFill/>
          <a:ln w="9525">
            <a:noFill/>
            <a:miter lim="800000"/>
            <a:headEnd/>
            <a:tailEnd/>
          </a:ln>
          <a:effectLst/>
        </p:spPr>
        <p:txBody>
          <a:bodyPr wrap="square">
            <a:spAutoFit/>
          </a:bodyPr>
          <a:lstStyle/>
          <a:p>
            <a:pPr eaLnBrk="1" hangingPunct="1">
              <a:lnSpc>
                <a:spcPct val="100000"/>
              </a:lnSpc>
              <a:spcBef>
                <a:spcPct val="50000"/>
              </a:spcBef>
              <a:defRPr/>
            </a:pPr>
            <a:r>
              <a:rPr lang="en-US" sz="2400" b="0" i="1" dirty="0" smtClean="0">
                <a:solidFill>
                  <a:srgbClr val="FFE07D"/>
                </a:solidFill>
                <a:effectLst>
                  <a:outerShdw blurRad="38100" dist="38100" dir="2700000" algn="tl">
                    <a:srgbClr val="000000">
                      <a:alpha val="43137"/>
                    </a:srgbClr>
                  </a:outerShdw>
                </a:effectLst>
                <a:latin typeface="Arial" charset="0"/>
              </a:rPr>
              <a:t>Integrated Corridor Management (ICM) </a:t>
            </a:r>
            <a:endParaRPr lang="en-US" sz="2400" b="0" i="1" dirty="0">
              <a:solidFill>
                <a:srgbClr val="FFE07D"/>
              </a:solidFill>
              <a:effectLst>
                <a:outerShdw blurRad="38100" dist="38100" dir="2700000" algn="tl">
                  <a:srgbClr val="000000">
                    <a:alpha val="43137"/>
                  </a:srgbClr>
                </a:outerShdw>
              </a:effectLst>
              <a:latin typeface="Arial" charset="0"/>
            </a:endParaRPr>
          </a:p>
        </p:txBody>
      </p:sp>
      <p:grpSp>
        <p:nvGrpSpPr>
          <p:cNvPr id="13" name="Group 12"/>
          <p:cNvGrpSpPr/>
          <p:nvPr/>
        </p:nvGrpSpPr>
        <p:grpSpPr>
          <a:xfrm>
            <a:off x="304800" y="1831524"/>
            <a:ext cx="6626708" cy="2052864"/>
            <a:chOff x="304800" y="1831524"/>
            <a:chExt cx="6626708" cy="2052864"/>
          </a:xfrm>
        </p:grpSpPr>
        <p:sp>
          <p:nvSpPr>
            <p:cNvPr id="8" name="TextBox 7"/>
            <p:cNvSpPr txBox="1"/>
            <p:nvPr/>
          </p:nvSpPr>
          <p:spPr>
            <a:xfrm>
              <a:off x="5026508" y="2664276"/>
              <a:ext cx="1905000" cy="584775"/>
            </a:xfrm>
            <a:prstGeom prst="rect">
              <a:avLst/>
            </a:prstGeom>
            <a:noFill/>
          </p:spPr>
          <p:txBody>
            <a:bodyPr wrap="square" rtlCol="0">
              <a:spAutoFit/>
            </a:bodyPr>
            <a:lstStyle/>
            <a:p>
              <a:r>
                <a:rPr lang="en-US" sz="3200" dirty="0" smtClean="0"/>
                <a:t>Today</a:t>
              </a:r>
              <a:endParaRPr lang="en-US" sz="3200" dirty="0"/>
            </a:p>
          </p:txBody>
        </p:sp>
        <p:grpSp>
          <p:nvGrpSpPr>
            <p:cNvPr id="3" name="Group 11"/>
            <p:cNvGrpSpPr/>
            <p:nvPr/>
          </p:nvGrpSpPr>
          <p:grpSpPr>
            <a:xfrm>
              <a:off x="304800" y="1831524"/>
              <a:ext cx="4445000" cy="2052864"/>
              <a:chOff x="304800" y="2434772"/>
              <a:chExt cx="4445000" cy="2052864"/>
            </a:xfrm>
          </p:grpSpPr>
          <p:pic>
            <p:nvPicPr>
              <p:cNvPr id="7" name="Picture 6" descr="ICM Today.jpg"/>
              <p:cNvPicPr>
                <a:picLocks noChangeAspect="1"/>
              </p:cNvPicPr>
              <p:nvPr/>
            </p:nvPicPr>
            <p:blipFill>
              <a:blip r:embed="rId3" cstate="print"/>
              <a:stretch>
                <a:fillRect/>
              </a:stretch>
            </p:blipFill>
            <p:spPr>
              <a:xfrm>
                <a:off x="304800" y="2442936"/>
                <a:ext cx="4445000" cy="2044700"/>
              </a:xfrm>
              <a:prstGeom prst="rect">
                <a:avLst/>
              </a:prstGeom>
            </p:spPr>
          </p:pic>
          <p:sp>
            <p:nvSpPr>
              <p:cNvPr id="11" name="TextBox 10"/>
              <p:cNvSpPr txBox="1"/>
              <p:nvPr/>
            </p:nvSpPr>
            <p:spPr>
              <a:xfrm>
                <a:off x="304800" y="2434772"/>
                <a:ext cx="4343400" cy="284693"/>
              </a:xfrm>
              <a:prstGeom prst="rect">
                <a:avLst/>
              </a:prstGeom>
              <a:solidFill>
                <a:schemeClr val="bg1"/>
              </a:solidFill>
              <a:ln>
                <a:solidFill>
                  <a:schemeClr val="bg1"/>
                </a:solidFill>
              </a:ln>
            </p:spPr>
            <p:txBody>
              <a:bodyPr wrap="square" rtlCol="0">
                <a:spAutoFit/>
              </a:bodyPr>
              <a:lstStyle/>
              <a:p>
                <a:r>
                  <a:rPr lang="en-US" sz="1250" b="1" dirty="0" smtClean="0"/>
                  <a:t>Freeway ITS   |       Arterial ITS       |    Bus &amp; Rail ITS</a:t>
                </a:r>
                <a:endParaRPr lang="en-US" sz="1250" b="1" dirty="0"/>
              </a:p>
            </p:txBody>
          </p:sp>
        </p:grpSp>
      </p:grpSp>
      <p:grpSp>
        <p:nvGrpSpPr>
          <p:cNvPr id="21" name="Group 20"/>
          <p:cNvGrpSpPr/>
          <p:nvPr/>
        </p:nvGrpSpPr>
        <p:grpSpPr>
          <a:xfrm>
            <a:off x="1200148" y="4129088"/>
            <a:ext cx="7503586" cy="2232025"/>
            <a:chOff x="1200148" y="4129088"/>
            <a:chExt cx="7503586" cy="2232025"/>
          </a:xfrm>
        </p:grpSpPr>
        <p:pic>
          <p:nvPicPr>
            <p:cNvPr id="19" name="Content Placeholder 4" descr="ICM arrow graphic.jpg"/>
            <p:cNvPicPr>
              <a:picLocks noChangeAspect="1"/>
            </p:cNvPicPr>
            <p:nvPr/>
          </p:nvPicPr>
          <p:blipFill>
            <a:blip r:embed="rId4" cstate="print"/>
            <a:stretch>
              <a:fillRect/>
            </a:stretch>
          </p:blipFill>
          <p:spPr>
            <a:xfrm>
              <a:off x="3901547" y="4129088"/>
              <a:ext cx="4802187" cy="2232025"/>
            </a:xfrm>
            <a:prstGeom prst="rect">
              <a:avLst/>
            </a:prstGeom>
          </p:spPr>
        </p:pic>
        <p:sp>
          <p:nvSpPr>
            <p:cNvPr id="20" name="TextBox 19"/>
            <p:cNvSpPr txBox="1"/>
            <p:nvPr/>
          </p:nvSpPr>
          <p:spPr>
            <a:xfrm>
              <a:off x="1200148" y="4944844"/>
              <a:ext cx="2362200" cy="584775"/>
            </a:xfrm>
            <a:prstGeom prst="rect">
              <a:avLst/>
            </a:prstGeom>
            <a:noFill/>
          </p:spPr>
          <p:txBody>
            <a:bodyPr wrap="square" rtlCol="0">
              <a:spAutoFit/>
            </a:bodyPr>
            <a:lstStyle/>
            <a:p>
              <a:pPr algn="r"/>
              <a:r>
                <a:rPr lang="en-US" sz="3200" dirty="0" smtClean="0"/>
                <a:t>Tomorrow</a:t>
              </a:r>
              <a:endParaRPr lang="en-US" sz="3200" dirty="0"/>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M Integratied corridor_assets.gif"/>
          <p:cNvPicPr>
            <a:picLocks noChangeAspect="1"/>
          </p:cNvPicPr>
          <p:nvPr/>
        </p:nvPicPr>
        <p:blipFill>
          <a:blip r:embed="rId3" cstate="print"/>
          <a:stretch>
            <a:fillRect/>
          </a:stretch>
        </p:blipFill>
        <p:spPr>
          <a:xfrm>
            <a:off x="835480" y="1766209"/>
            <a:ext cx="7363600" cy="4454978"/>
          </a:xfrm>
          <a:prstGeom prst="rect">
            <a:avLst/>
          </a:prstGeom>
        </p:spPr>
      </p:pic>
      <p:sp>
        <p:nvSpPr>
          <p:cNvPr id="10" name="Title 1"/>
          <p:cNvSpPr>
            <a:spLocks noGrp="1"/>
          </p:cNvSpPr>
          <p:nvPr>
            <p:ph type="title"/>
          </p:nvPr>
        </p:nvSpPr>
        <p:spPr/>
        <p:txBody>
          <a:bodyPr/>
          <a:lstStyle/>
          <a:p>
            <a:r>
              <a:rPr lang="en-US" smtClean="0"/>
              <a:t>ITS – ICM Pilot Projects</a:t>
            </a:r>
            <a:endParaRPr lang="en-US" dirty="0"/>
          </a:p>
        </p:txBody>
      </p:sp>
      <p:pic>
        <p:nvPicPr>
          <p:cNvPr id="9" name="Content Placeholder 3" descr="ICM Pioneer Sites.gif"/>
          <p:cNvPicPr>
            <a:picLocks noGrp="1" noChangeAspect="1"/>
          </p:cNvPicPr>
          <p:nvPr>
            <p:ph idx="4294967295"/>
          </p:nvPr>
        </p:nvPicPr>
        <p:blipFill>
          <a:blip r:embed="rId4" cstate="print"/>
          <a:stretch>
            <a:fillRect/>
          </a:stretch>
        </p:blipFill>
        <p:spPr>
          <a:xfrm>
            <a:off x="947035" y="2137003"/>
            <a:ext cx="2454533" cy="1276942"/>
          </a:xfrm>
        </p:spPr>
      </p:pic>
      <p:sp>
        <p:nvSpPr>
          <p:cNvPr id="8" name="Text Box 9"/>
          <p:cNvSpPr txBox="1">
            <a:spLocks noChangeArrowheads="1"/>
          </p:cNvSpPr>
          <p:nvPr/>
        </p:nvSpPr>
        <p:spPr bwMode="auto">
          <a:xfrm>
            <a:off x="258532" y="1170541"/>
            <a:ext cx="8991600" cy="461665"/>
          </a:xfrm>
          <a:prstGeom prst="rect">
            <a:avLst/>
          </a:prstGeom>
          <a:noFill/>
          <a:ln w="9525">
            <a:noFill/>
            <a:miter lim="800000"/>
            <a:headEnd/>
            <a:tailEnd/>
          </a:ln>
          <a:effectLst/>
        </p:spPr>
        <p:txBody>
          <a:bodyPr wrap="square">
            <a:spAutoFit/>
          </a:bodyPr>
          <a:lstStyle/>
          <a:p>
            <a:pPr eaLnBrk="1" hangingPunct="1">
              <a:lnSpc>
                <a:spcPct val="100000"/>
              </a:lnSpc>
              <a:spcBef>
                <a:spcPct val="50000"/>
              </a:spcBef>
              <a:defRPr/>
            </a:pPr>
            <a:r>
              <a:rPr lang="en-US" sz="2400" b="0" i="1" dirty="0" smtClean="0">
                <a:solidFill>
                  <a:srgbClr val="FFE07D"/>
                </a:solidFill>
                <a:effectLst>
                  <a:outerShdw blurRad="38100" dist="38100" dir="2700000" algn="tl">
                    <a:srgbClr val="000000">
                      <a:alpha val="43137"/>
                    </a:srgbClr>
                  </a:outerShdw>
                </a:effectLst>
                <a:latin typeface="Arial" charset="0"/>
              </a:rPr>
              <a:t>ICM Networks and Modes</a:t>
            </a:r>
            <a:endParaRPr lang="en-US" sz="2400" b="0" i="1" dirty="0">
              <a:solidFill>
                <a:srgbClr val="FFE07D"/>
              </a:solidFill>
              <a:effectLst>
                <a:outerShdw blurRad="38100" dist="38100" dir="2700000" algn="tl">
                  <a:srgbClr val="000000">
                    <a:alpha val="43137"/>
                  </a:srgbClr>
                </a:outerShdw>
              </a:effectLst>
              <a:latin typeface="Arial" charset="0"/>
            </a:endParaRP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Asset Management</a:t>
            </a:r>
            <a:endParaRPr lang="en-US" dirty="0"/>
          </a:p>
        </p:txBody>
      </p:sp>
      <p:sp>
        <p:nvSpPr>
          <p:cNvPr id="3" name="Content Placeholder 2"/>
          <p:cNvSpPr>
            <a:spLocks noGrp="1"/>
          </p:cNvSpPr>
          <p:nvPr>
            <p:ph idx="1"/>
          </p:nvPr>
        </p:nvSpPr>
        <p:spPr>
          <a:xfrm>
            <a:off x="457199" y="1273629"/>
            <a:ext cx="8303079" cy="5110842"/>
          </a:xfrm>
        </p:spPr>
        <p:txBody>
          <a:bodyPr>
            <a:normAutofit/>
          </a:bodyPr>
          <a:lstStyle/>
          <a:p>
            <a:r>
              <a:rPr lang="en-US" sz="2400" dirty="0" smtClean="0"/>
              <a:t>Objectives: </a:t>
            </a:r>
          </a:p>
          <a:p>
            <a:pPr lvl="1">
              <a:buFontTx/>
              <a:buChar char="•"/>
              <a:defRPr/>
            </a:pPr>
            <a:r>
              <a:rPr lang="en-US" sz="2400" dirty="0" smtClean="0"/>
              <a:t>Establish an analytical foundation </a:t>
            </a:r>
            <a:br>
              <a:rPr lang="en-US" sz="2400" dirty="0" smtClean="0"/>
            </a:br>
            <a:r>
              <a:rPr lang="en-US" sz="2400" dirty="0" smtClean="0"/>
              <a:t>through development of analysis </a:t>
            </a:r>
            <a:br>
              <a:rPr lang="en-US" sz="2400" dirty="0" smtClean="0"/>
            </a:br>
            <a:r>
              <a:rPr lang="en-US" sz="2400" dirty="0" smtClean="0"/>
              <a:t>capabilities, life-cycle cost </a:t>
            </a:r>
            <a:br>
              <a:rPr lang="en-US" sz="2400" dirty="0" smtClean="0"/>
            </a:br>
            <a:r>
              <a:rPr lang="en-US" sz="2400" dirty="0" smtClean="0"/>
              <a:t>analyses, performance measures, </a:t>
            </a:r>
            <a:br>
              <a:rPr lang="en-US" sz="2400" dirty="0" smtClean="0"/>
            </a:br>
            <a:r>
              <a:rPr lang="en-US" sz="2400" dirty="0" smtClean="0"/>
              <a:t>and alternative investment </a:t>
            </a:r>
            <a:br>
              <a:rPr lang="en-US" sz="2400" dirty="0" smtClean="0"/>
            </a:br>
            <a:r>
              <a:rPr lang="en-US" sz="2400" dirty="0" smtClean="0"/>
              <a:t>scenarios</a:t>
            </a:r>
          </a:p>
          <a:p>
            <a:pPr lvl="1">
              <a:buFontTx/>
              <a:buChar char="•"/>
              <a:defRPr/>
            </a:pPr>
            <a:r>
              <a:rPr lang="en-US" sz="2400" dirty="0" smtClean="0"/>
              <a:t>Create linkages that </a:t>
            </a:r>
            <a:r>
              <a:rPr lang="en-US" sz="2400" dirty="0" smtClean="0">
                <a:solidFill>
                  <a:srgbClr val="FFE07D"/>
                </a:solidFill>
                <a:effectLst>
                  <a:outerShdw blurRad="38100" dist="38100" dir="2700000" algn="tl">
                    <a:srgbClr val="000000">
                      <a:alpha val="43137"/>
                    </a:srgbClr>
                  </a:outerShdw>
                </a:effectLst>
              </a:rPr>
              <a:t>integrate operations and asset analysis </a:t>
            </a:r>
            <a:r>
              <a:rPr lang="en-US" sz="2400" dirty="0" smtClean="0"/>
              <a:t>into the transportation asset management process</a:t>
            </a:r>
          </a:p>
          <a:p>
            <a:pPr lvl="1">
              <a:buFontTx/>
              <a:buChar char="•"/>
              <a:defRPr/>
            </a:pPr>
            <a:r>
              <a:rPr lang="en-US" sz="2400" dirty="0" smtClean="0"/>
              <a:t>Institutionalize operations asset management to advance the making of </a:t>
            </a:r>
            <a:r>
              <a:rPr lang="en-US" sz="2400" dirty="0" smtClean="0">
                <a:solidFill>
                  <a:srgbClr val="FFE07D"/>
                </a:solidFill>
                <a:effectLst>
                  <a:outerShdw blurRad="38100" dist="38100" dir="2700000" algn="tl">
                    <a:srgbClr val="000000">
                      <a:alpha val="43137"/>
                    </a:srgbClr>
                  </a:outerShdw>
                </a:effectLst>
              </a:rPr>
              <a:t>sound investments in operations, </a:t>
            </a:r>
            <a:r>
              <a:rPr lang="en-US" sz="2400" dirty="0" smtClean="0"/>
              <a:t>as well as overall transportation</a:t>
            </a:r>
          </a:p>
          <a:p>
            <a:pPr marL="292100" lvl="0" indent="-292100">
              <a:spcBef>
                <a:spcPts val="0"/>
              </a:spcBef>
              <a:buClr>
                <a:schemeClr val="accent1"/>
              </a:buClr>
              <a:buSzPct val="70000"/>
              <a:buFont typeface="Wingdings 2"/>
              <a:buChar char=""/>
              <a:defRPr/>
            </a:pPr>
            <a:endParaRPr lang="en-US" sz="3200" dirty="0" smtClean="0"/>
          </a:p>
          <a:p>
            <a:pPr lvl="1"/>
            <a:endParaRPr lang="en-US" sz="2400" dirty="0" smtClean="0"/>
          </a:p>
          <a:p>
            <a:pPr lvl="1"/>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B799A415-C8EE-487F-B9EF-C88786E5BD7D}" type="slidenum">
              <a:rPr lang="en-US" smtClean="0"/>
              <a:pPr/>
              <a:t>6</a:t>
            </a:fld>
            <a:endParaRPr lang="en-US" dirty="0"/>
          </a:p>
        </p:txBody>
      </p:sp>
      <p:pic>
        <p:nvPicPr>
          <p:cNvPr id="5" name="Picture 4" descr="Operations Asset Components.jpg"/>
          <p:cNvPicPr>
            <a:picLocks noChangeAspect="1"/>
          </p:cNvPicPr>
          <p:nvPr/>
        </p:nvPicPr>
        <p:blipFill>
          <a:blip r:embed="rId3" cstate="print"/>
          <a:stretch>
            <a:fillRect/>
          </a:stretch>
        </p:blipFill>
        <p:spPr>
          <a:xfrm>
            <a:off x="6019800" y="911684"/>
            <a:ext cx="2667000" cy="2667000"/>
          </a:xfrm>
          <a:prstGeom prst="rect">
            <a:avLst/>
          </a:prstGeom>
          <a:effectLst>
            <a:outerShdw blurRad="50800" dist="38100" dir="2700000" algn="tl" rotWithShape="0">
              <a:prstClr val="black">
                <a:alpha val="40000"/>
              </a:prstClr>
            </a:outerShdw>
          </a:effectLst>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Contemporary Network Theory</a:t>
            </a:r>
            <a:endParaRPr lang="en-US" dirty="0"/>
          </a:p>
        </p:txBody>
      </p:sp>
      <p:sp>
        <p:nvSpPr>
          <p:cNvPr id="10" name="Content Placeholder 2"/>
          <p:cNvSpPr txBox="1">
            <a:spLocks noGrp="1"/>
          </p:cNvSpPr>
          <p:nvPr>
            <p:ph idx="1"/>
          </p:nvPr>
        </p:nvSpPr>
        <p:spPr>
          <a:xfrm>
            <a:off x="457201" y="1423131"/>
            <a:ext cx="4894975" cy="2679086"/>
          </a:xfrm>
        </p:spPr>
        <p:txBody>
          <a:bodyPr>
            <a:normAutofit fontScale="92500" lnSpcReduction="10000"/>
          </a:bodyPr>
          <a:lstStyle/>
          <a:p>
            <a:pPr marL="0" indent="0">
              <a:buNone/>
            </a:pPr>
            <a:r>
              <a:rPr lang="en-US" sz="2400" dirty="0" smtClean="0"/>
              <a:t>Transportation </a:t>
            </a:r>
            <a:r>
              <a:rPr lang="en-US" sz="2400" dirty="0" smtClean="0"/>
              <a:t> Networks</a:t>
            </a:r>
            <a:endParaRPr lang="en-US" sz="2400" dirty="0" smtClean="0"/>
          </a:p>
          <a:p>
            <a:r>
              <a:rPr lang="en-US" sz="2400" dirty="0" smtClean="0"/>
              <a:t>Air Traffic System</a:t>
            </a:r>
          </a:p>
          <a:p>
            <a:pPr lvl="0"/>
            <a:r>
              <a:rPr lang="en-US" sz="2400" noProof="0" dirty="0" smtClean="0"/>
              <a:t>National Highway </a:t>
            </a:r>
            <a:r>
              <a:rPr lang="en-US" sz="2400" noProof="0" dirty="0" smtClean="0"/>
              <a:t>System</a:t>
            </a:r>
          </a:p>
          <a:p>
            <a:pPr lvl="0"/>
            <a:r>
              <a:rPr lang="en-US" sz="2400" dirty="0" smtClean="0"/>
              <a:t>Rail System</a:t>
            </a:r>
            <a:endParaRPr lang="en-US" sz="2400" noProof="0" dirty="0" smtClean="0"/>
          </a:p>
          <a:p>
            <a:pPr lvl="0"/>
            <a:endParaRPr lang="en-US" sz="2400" dirty="0" smtClean="0"/>
          </a:p>
          <a:p>
            <a:pPr lvl="1"/>
            <a:r>
              <a:rPr lang="en-US" sz="2400" noProof="0" dirty="0" smtClean="0"/>
              <a:t> </a:t>
            </a:r>
          </a:p>
          <a:p>
            <a:pPr lvl="1"/>
            <a:endParaRPr lang="en-US" sz="2400" noProof="0" dirty="0" smtClean="0"/>
          </a:p>
          <a:p>
            <a:pPr lvl="1"/>
            <a:endParaRPr lang="en-US" sz="2400" noProof="0" dirty="0"/>
          </a:p>
        </p:txBody>
      </p:sp>
      <p:sp>
        <p:nvSpPr>
          <p:cNvPr id="8" name="Slide Number Placeholder 7"/>
          <p:cNvSpPr>
            <a:spLocks noGrp="1"/>
          </p:cNvSpPr>
          <p:nvPr>
            <p:ph type="sldNum" sz="quarter" idx="12"/>
          </p:nvPr>
        </p:nvSpPr>
        <p:spPr/>
        <p:txBody>
          <a:bodyPr/>
          <a:lstStyle/>
          <a:p>
            <a:fld id="{B799A415-C8EE-487F-B9EF-C88786E5BD7D}" type="slidenum">
              <a:rPr lang="en-US" smtClean="0"/>
              <a:pPr/>
              <a:t>7</a:t>
            </a:fld>
            <a:endParaRPr lang="en-US" dirty="0"/>
          </a:p>
        </p:txBody>
      </p:sp>
      <p:pic>
        <p:nvPicPr>
          <p:cNvPr id="20" name="Picture 19" descr="Exponential and Free Scale Networks Graph.jpg"/>
          <p:cNvPicPr>
            <a:picLocks noChangeAspect="1"/>
          </p:cNvPicPr>
          <p:nvPr/>
        </p:nvPicPr>
        <p:blipFill>
          <a:blip r:embed="rId3" cstate="print"/>
          <a:stretch>
            <a:fillRect/>
          </a:stretch>
        </p:blipFill>
        <p:spPr>
          <a:xfrm>
            <a:off x="5207466" y="1579946"/>
            <a:ext cx="3581400" cy="2011940"/>
          </a:xfrm>
          <a:prstGeom prst="rect">
            <a:avLst/>
          </a:prstGeom>
          <a:effectLst>
            <a:outerShdw blurRad="50800" dist="38100" dir="2700000" algn="tl" rotWithShape="0">
              <a:prstClr val="black">
                <a:alpha val="40000"/>
              </a:prstClr>
            </a:outerShdw>
          </a:effectLst>
        </p:spPr>
      </p:pic>
      <p:pic>
        <p:nvPicPr>
          <p:cNvPr id="21" name="Picture 20" descr="Random and Free Scale Networks.jpg"/>
          <p:cNvPicPr>
            <a:picLocks noChangeAspect="1"/>
          </p:cNvPicPr>
          <p:nvPr/>
        </p:nvPicPr>
        <p:blipFill>
          <a:blip r:embed="rId4" cstate="print"/>
          <a:stretch>
            <a:fillRect/>
          </a:stretch>
        </p:blipFill>
        <p:spPr>
          <a:xfrm>
            <a:off x="642457" y="3332902"/>
            <a:ext cx="3774500" cy="3000105"/>
          </a:xfrm>
          <a:prstGeom prst="rect">
            <a:avLst/>
          </a:prstGeom>
          <a:effectLst>
            <a:outerShdw blurRad="50800" dist="38100" dir="2700000" algn="tl" rotWithShape="0">
              <a:prstClr val="black">
                <a:alpha val="40000"/>
              </a:prstClr>
            </a:outerShdw>
          </a:effectLst>
        </p:spPr>
      </p:pic>
      <p:sp>
        <p:nvSpPr>
          <p:cNvPr id="25" name="Content Placeholder 2"/>
          <p:cNvSpPr txBox="1">
            <a:spLocks/>
          </p:cNvSpPr>
          <p:nvPr/>
        </p:nvSpPr>
        <p:spPr>
          <a:xfrm>
            <a:off x="5208864" y="3822584"/>
            <a:ext cx="3616354" cy="2133600"/>
          </a:xfrm>
          <a:prstGeom prst="rect">
            <a:avLst/>
          </a:prstGeom>
        </p:spPr>
        <p:txBody>
          <a:bodyPr>
            <a:noAutofit/>
          </a:bodyPr>
          <a:lstStyle/>
          <a:p>
            <a:pPr marL="292100" indent="-292100">
              <a:spcBef>
                <a:spcPts val="600"/>
              </a:spcBef>
              <a:buClr>
                <a:schemeClr val="tx1"/>
              </a:buClr>
              <a:buSzPct val="100000"/>
              <a:defRPr/>
            </a:pPr>
            <a:r>
              <a:rPr lang="en-US" sz="2400" dirty="0" smtClean="0"/>
              <a:t>Network Typology</a:t>
            </a:r>
          </a:p>
          <a:p>
            <a:pPr marL="292100" indent="-292100">
              <a:spcBef>
                <a:spcPts val="600"/>
              </a:spcBef>
              <a:buClr>
                <a:srgbClr val="FFC000"/>
              </a:buClr>
              <a:buSzPct val="100000"/>
              <a:buFont typeface="Arial" pitchFamily="34" charset="0"/>
              <a:buChar char="•"/>
              <a:defRPr/>
            </a:pPr>
            <a:r>
              <a:rPr lang="en-US" sz="2400" dirty="0" smtClean="0"/>
              <a:t>ATS – Scale Free</a:t>
            </a:r>
          </a:p>
          <a:p>
            <a:pPr marL="292100" marR="0" lvl="0" indent="-292100" algn="l" defTabSz="914400" rtl="0" eaLnBrk="1" fontAlgn="auto" latinLnBrk="0" hangingPunct="1">
              <a:lnSpc>
                <a:spcPct val="100000"/>
              </a:lnSpc>
              <a:spcBef>
                <a:spcPts val="600"/>
              </a:spcBef>
              <a:buClr>
                <a:srgbClr val="FFC000"/>
              </a:buClr>
              <a:buSzPct val="100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NHS- </a:t>
            </a:r>
            <a:r>
              <a:rPr lang="en-US" sz="2400" dirty="0" smtClean="0"/>
              <a:t>Exponential</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292100" marR="0" lvl="0" indent="-292100" algn="l" defTabSz="914400" rtl="0" eaLnBrk="1" fontAlgn="auto" latinLnBrk="0" hangingPunct="1">
              <a:lnSpc>
                <a:spcPct val="100000"/>
              </a:lnSpc>
              <a:spcBef>
                <a:spcPts val="600"/>
              </a:spcBef>
              <a:buClr>
                <a:schemeClr val="tx1"/>
              </a:buClr>
              <a:buSzPct val="100000"/>
              <a:buFont typeface="Arial" pitchFamily="34" charset="0"/>
              <a:buChar char="•"/>
              <a:tabLst/>
              <a:defRPr/>
            </a:pPr>
            <a:endParaRPr lang="en-US" sz="2400" dirty="0" smtClean="0"/>
          </a:p>
          <a:p>
            <a:pPr marL="640080" marR="0" lvl="1" indent="-228600" algn="l" defTabSz="914400" rtl="0" eaLnBrk="1" fontAlgn="auto" latinLnBrk="0" hangingPunct="1">
              <a:lnSpc>
                <a:spcPct val="100000"/>
              </a:lnSpc>
              <a:spcBef>
                <a:spcPts val="600"/>
              </a:spcBef>
              <a:buClr>
                <a:schemeClr val="accent2"/>
              </a:buClr>
              <a:buSzPct val="90000"/>
              <a:buFontTx/>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640080" marR="0" lvl="1" indent="-228600" algn="l" defTabSz="914400" rtl="0" eaLnBrk="1" fontAlgn="auto" latinLnBrk="0" hangingPunct="1">
              <a:lnSpc>
                <a:spcPct val="150000"/>
              </a:lnSpc>
              <a:spcBef>
                <a:spcPts val="600"/>
              </a:spcBef>
              <a:buClr>
                <a:schemeClr val="accent2"/>
              </a:buClr>
              <a:buSzPct val="90000"/>
              <a:buFontTx/>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28600" algn="l" defTabSz="914400" rtl="0" eaLnBrk="1" fontAlgn="auto" latinLnBrk="0" hangingPunct="1">
              <a:lnSpc>
                <a:spcPct val="100000"/>
              </a:lnSpc>
              <a:spcBef>
                <a:spcPts val="600"/>
              </a:spcBef>
              <a:buClr>
                <a:schemeClr val="accent2"/>
              </a:buClr>
              <a:buSzPct val="90000"/>
              <a:buFontTx/>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8" name="Straight Connector 17"/>
          <p:cNvCxnSpPr/>
          <p:nvPr/>
        </p:nvCxnSpPr>
        <p:spPr>
          <a:xfrm rot="5400000">
            <a:off x="2504114" y="3888297"/>
            <a:ext cx="46558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Combined Components</a:t>
            </a:r>
            <a:endParaRPr lang="en-US" dirty="0"/>
          </a:p>
        </p:txBody>
      </p:sp>
      <p:sp>
        <p:nvSpPr>
          <p:cNvPr id="4" name="Slide Number Placeholder 3"/>
          <p:cNvSpPr>
            <a:spLocks noGrp="1"/>
          </p:cNvSpPr>
          <p:nvPr>
            <p:ph type="sldNum" sz="quarter" idx="12"/>
          </p:nvPr>
        </p:nvSpPr>
        <p:spPr/>
        <p:txBody>
          <a:bodyPr/>
          <a:lstStyle/>
          <a:p>
            <a:fld id="{B799A415-C8EE-487F-B9EF-C88786E5BD7D}" type="slidenum">
              <a:rPr lang="en-US" smtClean="0"/>
              <a:pPr/>
              <a:t>8</a:t>
            </a:fld>
            <a:endParaRPr lang="en-US" dirty="0"/>
          </a:p>
        </p:txBody>
      </p:sp>
      <p:graphicFrame>
        <p:nvGraphicFramePr>
          <p:cNvPr id="5" name="Content Placeholder 4"/>
          <p:cNvGraphicFramePr>
            <a:graphicFrameLocks noGrp="1"/>
          </p:cNvGraphicFramePr>
          <p:nvPr>
            <p:ph idx="4294967295"/>
          </p:nvPr>
        </p:nvGraphicFramePr>
        <p:xfrm>
          <a:off x="0" y="1371600"/>
          <a:ext cx="8915400" cy="5211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mtClean="0"/>
              <a:t>Integrated Systems Planning</a:t>
            </a:r>
            <a:endParaRPr lang="en-US" dirty="0"/>
          </a:p>
        </p:txBody>
      </p:sp>
      <p:pic>
        <p:nvPicPr>
          <p:cNvPr id="4" name="Content Placeholder 3" descr="ICM Sample Corridor.jpg"/>
          <p:cNvPicPr>
            <a:picLocks noGrp="1" noChangeAspect="1"/>
          </p:cNvPicPr>
          <p:nvPr>
            <p:ph idx="4294967295"/>
          </p:nvPr>
        </p:nvPicPr>
        <p:blipFill>
          <a:blip r:embed="rId3" cstate="print"/>
          <a:stretch>
            <a:fillRect/>
          </a:stretch>
        </p:blipFill>
        <p:spPr>
          <a:xfrm>
            <a:off x="742725" y="1528762"/>
            <a:ext cx="7658326" cy="4216197"/>
          </a:xfrm>
        </p:spPr>
      </p:pic>
    </p:spTree>
  </p:cSld>
  <p:clrMapOvr>
    <a:masterClrMapping/>
  </p:clrMapOvr>
  <p:transition>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5320</TotalTime>
  <Words>1990</Words>
  <Application>Microsoft Office PowerPoint</Application>
  <PresentationFormat>On-screen Show (4:3)</PresentationFormat>
  <Paragraphs>373</Paragraphs>
  <Slides>32</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Foundry</vt:lpstr>
      <vt:lpstr>Acrobat Document</vt:lpstr>
      <vt:lpstr>Integrated Systems Planning</vt:lpstr>
      <vt:lpstr>Presentation Summary</vt:lpstr>
      <vt:lpstr>Introduction</vt:lpstr>
      <vt:lpstr>ITS – Integrated Corridor Management</vt:lpstr>
      <vt:lpstr>ITS – ICM Pilot Projects</vt:lpstr>
      <vt:lpstr>Asset Management</vt:lpstr>
      <vt:lpstr>Contemporary Network Theory</vt:lpstr>
      <vt:lpstr>Combined Components</vt:lpstr>
      <vt:lpstr>Integrated Systems Planning</vt:lpstr>
      <vt:lpstr>System Analysis</vt:lpstr>
      <vt:lpstr>Bus Route Ridership</vt:lpstr>
      <vt:lpstr>Bus Route Ridership</vt:lpstr>
      <vt:lpstr>Bus Stops</vt:lpstr>
      <vt:lpstr>Bus Stops</vt:lpstr>
      <vt:lpstr>Bus Stops</vt:lpstr>
      <vt:lpstr>Tri-Rail Ridership</vt:lpstr>
      <vt:lpstr>Tri-Rail Ridership</vt:lpstr>
      <vt:lpstr>V/C Ratio</vt:lpstr>
      <vt:lpstr>V/C Ratio</vt:lpstr>
      <vt:lpstr>Composite Map </vt:lpstr>
      <vt:lpstr>I-95 Corridor Area</vt:lpstr>
      <vt:lpstr>HAUL</vt:lpstr>
      <vt:lpstr>HAUL Goals &amp; Objectives &amp; Rating</vt:lpstr>
      <vt:lpstr>HAUL Goal – Mobility and Safety</vt:lpstr>
      <vt:lpstr>HAUL Goal – Community Livability</vt:lpstr>
      <vt:lpstr>HAUL Goal – Economic Growth</vt:lpstr>
      <vt:lpstr>HAUL Goal – Sustainability &amp; GHG</vt:lpstr>
      <vt:lpstr>HAUL Ranking Matrix</vt:lpstr>
      <vt:lpstr>HAUL Priority</vt:lpstr>
      <vt:lpstr>Interstate 95 HAUL Ranking</vt:lpstr>
      <vt:lpstr>Next Steps Multimodal Assets</vt:lpstr>
      <vt:lpstr>Thank You!</vt:lpstr>
    </vt:vector>
  </TitlesOfParts>
  <Company>RSANDH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leisterb</dc:creator>
  <cp:lastModifiedBy>David Stroud</cp:lastModifiedBy>
  <cp:revision>475</cp:revision>
  <dcterms:created xsi:type="dcterms:W3CDTF">2009-07-29T12:27:18Z</dcterms:created>
  <dcterms:modified xsi:type="dcterms:W3CDTF">2011-05-05T18:39:20Z</dcterms:modified>
</cp:coreProperties>
</file>