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6"/>
  </p:notesMasterIdLst>
  <p:sldIdLst>
    <p:sldId id="286" r:id="rId2"/>
    <p:sldId id="298" r:id="rId3"/>
    <p:sldId id="257" r:id="rId4"/>
    <p:sldId id="318" r:id="rId5"/>
    <p:sldId id="284" r:id="rId6"/>
    <p:sldId id="287" r:id="rId7"/>
    <p:sldId id="289" r:id="rId8"/>
    <p:sldId id="312" r:id="rId9"/>
    <p:sldId id="306" r:id="rId10"/>
    <p:sldId id="303" r:id="rId11"/>
    <p:sldId id="301" r:id="rId12"/>
    <p:sldId id="299" r:id="rId13"/>
    <p:sldId id="311" r:id="rId14"/>
    <p:sldId id="316" r:id="rId15"/>
    <p:sldId id="305" r:id="rId16"/>
    <p:sldId id="304" r:id="rId17"/>
    <p:sldId id="317" r:id="rId18"/>
    <p:sldId id="308" r:id="rId19"/>
    <p:sldId id="319" r:id="rId20"/>
    <p:sldId id="309" r:id="rId21"/>
    <p:sldId id="310" r:id="rId22"/>
    <p:sldId id="313" r:id="rId23"/>
    <p:sldId id="320" r:id="rId24"/>
    <p:sldId id="32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84" d="100"/>
          <a:sy n="84" d="100"/>
        </p:scale>
        <p:origin x="-8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pers\SmallAreaForecast\data_smallareaforecast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pers\SmallAreaForecast\data_smallareaforecast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pers\SmallAreaForecast\data_smallareaforecast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pers\SmallAreaForecast\FRTC_ModelCompar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pers\SmallAreaForecast\FRTC_ModelCompar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pers\SmallAreaForecast\data_smallareaforecast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pers\SmallAreaForecast\DataGathering_SmallAreaForecastPap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5"/>
  <c:chart>
    <c:plotArea>
      <c:layout/>
      <c:barChart>
        <c:barDir val="col"/>
        <c:grouping val="clustered"/>
        <c:ser>
          <c:idx val="0"/>
          <c:order val="0"/>
          <c:tx>
            <c:strRef>
              <c:f>density!$D$8</c:f>
              <c:strCache>
                <c:ptCount val="1"/>
                <c:pt idx="0">
                  <c:v>Population per Acre</c:v>
                </c:pt>
              </c:strCache>
            </c:strRef>
          </c:tx>
          <c:cat>
            <c:strRef>
              <c:f>density!$C$9:$C$13</c:f>
              <c:strCache>
                <c:ptCount val="5"/>
                <c:pt idx="0">
                  <c:v>University</c:v>
                </c:pt>
                <c:pt idx="1">
                  <c:v>Hospital- Low Income</c:v>
                </c:pt>
                <c:pt idx="2">
                  <c:v>Edge of Suburbia </c:v>
                </c:pt>
                <c:pt idx="3">
                  <c:v>Wealthy Shopping</c:v>
                </c:pt>
                <c:pt idx="4">
                  <c:v>Denver Region </c:v>
                </c:pt>
              </c:strCache>
            </c:strRef>
          </c:cat>
          <c:val>
            <c:numRef>
              <c:f>density!$D$9:$D$13</c:f>
              <c:numCache>
                <c:formatCode>General</c:formatCode>
                <c:ptCount val="5"/>
                <c:pt idx="0">
                  <c:v>12.64959</c:v>
                </c:pt>
                <c:pt idx="1">
                  <c:v>6.3273809999999902</c:v>
                </c:pt>
                <c:pt idx="2">
                  <c:v>0.5</c:v>
                </c:pt>
                <c:pt idx="3">
                  <c:v>11.25816</c:v>
                </c:pt>
                <c:pt idx="4">
                  <c:v>5.3</c:v>
                </c:pt>
              </c:numCache>
            </c:numRef>
          </c:val>
        </c:ser>
        <c:ser>
          <c:idx val="1"/>
          <c:order val="1"/>
          <c:tx>
            <c:strRef>
              <c:f>density!$E$8</c:f>
              <c:strCache>
                <c:ptCount val="1"/>
                <c:pt idx="0">
                  <c:v>Employment per Acre</c:v>
                </c:pt>
              </c:strCache>
            </c:strRef>
          </c:tx>
          <c:cat>
            <c:strRef>
              <c:f>density!$C$9:$C$13</c:f>
              <c:strCache>
                <c:ptCount val="5"/>
                <c:pt idx="0">
                  <c:v>University</c:v>
                </c:pt>
                <c:pt idx="1">
                  <c:v>Hospital- Low Income</c:v>
                </c:pt>
                <c:pt idx="2">
                  <c:v>Edge of Suburbia </c:v>
                </c:pt>
                <c:pt idx="3">
                  <c:v>Wealthy Shopping</c:v>
                </c:pt>
                <c:pt idx="4">
                  <c:v>Denver Region </c:v>
                </c:pt>
              </c:strCache>
            </c:strRef>
          </c:cat>
          <c:val>
            <c:numRef>
              <c:f>density!$E$9:$E$13</c:f>
              <c:numCache>
                <c:formatCode>General</c:formatCode>
                <c:ptCount val="5"/>
                <c:pt idx="0">
                  <c:v>19.590160000000001</c:v>
                </c:pt>
                <c:pt idx="1">
                  <c:v>16.254760000000001</c:v>
                </c:pt>
                <c:pt idx="2">
                  <c:v>0</c:v>
                </c:pt>
                <c:pt idx="3">
                  <c:v>21.753710000000002</c:v>
                </c:pt>
                <c:pt idx="4">
                  <c:v>11.5</c:v>
                </c:pt>
              </c:numCache>
            </c:numRef>
          </c:val>
        </c:ser>
        <c:axId val="105387904"/>
        <c:axId val="105389440"/>
      </c:barChart>
      <c:catAx>
        <c:axId val="105387904"/>
        <c:scaling>
          <c:orientation val="minMax"/>
        </c:scaling>
        <c:axPos val="b"/>
        <c:tickLblPos val="nextTo"/>
        <c:crossAx val="105389440"/>
        <c:crosses val="autoZero"/>
        <c:auto val="1"/>
        <c:lblAlgn val="ctr"/>
        <c:lblOffset val="100"/>
      </c:catAx>
      <c:valAx>
        <c:axId val="105389440"/>
        <c:scaling>
          <c:orientation val="minMax"/>
        </c:scaling>
        <c:axPos val="l"/>
        <c:majorGridlines/>
        <c:numFmt formatCode="General" sourceLinked="1"/>
        <c:tickLblPos val="nextTo"/>
        <c:crossAx val="1053879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>
          <a:latin typeface="Calibri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5"/>
  <c:chart>
    <c:plotArea>
      <c:layout/>
      <c:barChart>
        <c:barDir val="col"/>
        <c:grouping val="clustered"/>
        <c:ser>
          <c:idx val="0"/>
          <c:order val="0"/>
          <c:tx>
            <c:strRef>
              <c:f>walktranitshare!$E$9</c:f>
              <c:strCache>
                <c:ptCount val="1"/>
                <c:pt idx="0">
                  <c:v>Walk Share</c:v>
                </c:pt>
              </c:strCache>
            </c:strRef>
          </c:tx>
          <c:cat>
            <c:strRef>
              <c:f>walktranitshare!$D$10:$D$14</c:f>
              <c:strCache>
                <c:ptCount val="5"/>
                <c:pt idx="0">
                  <c:v>University </c:v>
                </c:pt>
                <c:pt idx="1">
                  <c:v>Hospital - Low Income </c:v>
                </c:pt>
                <c:pt idx="2">
                  <c:v>Edge of Suburbia </c:v>
                </c:pt>
                <c:pt idx="3">
                  <c:v>Wealthy Urban Shopping</c:v>
                </c:pt>
                <c:pt idx="4">
                  <c:v>Denver Region</c:v>
                </c:pt>
              </c:strCache>
            </c:strRef>
          </c:cat>
          <c:val>
            <c:numRef>
              <c:f>walktranitshare!$E$10:$E$14</c:f>
              <c:numCache>
                <c:formatCode>0%</c:formatCode>
                <c:ptCount val="5"/>
                <c:pt idx="0">
                  <c:v>0.31000000000000033</c:v>
                </c:pt>
                <c:pt idx="1">
                  <c:v>9.0000000000000024E-2</c:v>
                </c:pt>
                <c:pt idx="2">
                  <c:v>3.0000000000000002E-2</c:v>
                </c:pt>
                <c:pt idx="3">
                  <c:v>0.12000000000000002</c:v>
                </c:pt>
                <c:pt idx="4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walktranitshare!$F$9</c:f>
              <c:strCache>
                <c:ptCount val="1"/>
                <c:pt idx="0">
                  <c:v>Transit Share</c:v>
                </c:pt>
              </c:strCache>
            </c:strRef>
          </c:tx>
          <c:cat>
            <c:strRef>
              <c:f>walktranitshare!$D$10:$D$14</c:f>
              <c:strCache>
                <c:ptCount val="5"/>
                <c:pt idx="0">
                  <c:v>University </c:v>
                </c:pt>
                <c:pt idx="1">
                  <c:v>Hospital - Low Income </c:v>
                </c:pt>
                <c:pt idx="2">
                  <c:v>Edge of Suburbia </c:v>
                </c:pt>
                <c:pt idx="3">
                  <c:v>Wealthy Urban Shopping</c:v>
                </c:pt>
                <c:pt idx="4">
                  <c:v>Denver Region</c:v>
                </c:pt>
              </c:strCache>
            </c:strRef>
          </c:cat>
          <c:val>
            <c:numRef>
              <c:f>walktranitshare!$F$10:$F$14</c:f>
              <c:numCache>
                <c:formatCode>0%</c:formatCode>
                <c:ptCount val="5"/>
                <c:pt idx="0">
                  <c:v>8.0000000000000043E-2</c:v>
                </c:pt>
                <c:pt idx="1">
                  <c:v>4.0000000000000022E-2</c:v>
                </c:pt>
                <c:pt idx="2">
                  <c:v>0</c:v>
                </c:pt>
                <c:pt idx="3">
                  <c:v>4.0000000000000022E-2</c:v>
                </c:pt>
                <c:pt idx="4">
                  <c:v>2.0000000000000011E-2</c:v>
                </c:pt>
              </c:numCache>
            </c:numRef>
          </c:val>
        </c:ser>
        <c:axId val="105729408"/>
        <c:axId val="105751680"/>
      </c:barChart>
      <c:catAx>
        <c:axId val="105729408"/>
        <c:scaling>
          <c:orientation val="minMax"/>
        </c:scaling>
        <c:axPos val="b"/>
        <c:tickLblPos val="nextTo"/>
        <c:crossAx val="105751680"/>
        <c:crosses val="autoZero"/>
        <c:auto val="1"/>
        <c:lblAlgn val="ctr"/>
        <c:lblOffset val="100"/>
      </c:catAx>
      <c:valAx>
        <c:axId val="105751680"/>
        <c:scaling>
          <c:orientation val="minMax"/>
        </c:scaling>
        <c:axPos val="l"/>
        <c:majorGridlines/>
        <c:numFmt formatCode="0%" sourceLinked="1"/>
        <c:tickLblPos val="nextTo"/>
        <c:crossAx val="1057294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>
          <a:latin typeface="Calibri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0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'VMt per capita'!$D$4</c:f>
              <c:strCache>
                <c:ptCount val="1"/>
                <c:pt idx="0">
                  <c:v>VMT per Capita</c:v>
                </c:pt>
              </c:strCache>
            </c:strRef>
          </c:tx>
          <c:cat>
            <c:strRef>
              <c:f>'VMt per capita'!$C$5:$C$9</c:f>
              <c:strCache>
                <c:ptCount val="5"/>
                <c:pt idx="0">
                  <c:v>University </c:v>
                </c:pt>
                <c:pt idx="1">
                  <c:v>Hospital – Low Income </c:v>
                </c:pt>
                <c:pt idx="2">
                  <c:v>Edge of Suburbia </c:v>
                </c:pt>
                <c:pt idx="3">
                  <c:v>Wealthy Urban Shopping</c:v>
                </c:pt>
                <c:pt idx="4">
                  <c:v>Denver Region</c:v>
                </c:pt>
              </c:strCache>
            </c:strRef>
          </c:cat>
          <c:val>
            <c:numRef>
              <c:f>'VMt per capita'!$D$5:$D$9</c:f>
              <c:numCache>
                <c:formatCode>General</c:formatCode>
                <c:ptCount val="5"/>
                <c:pt idx="0">
                  <c:v>6.2</c:v>
                </c:pt>
                <c:pt idx="1">
                  <c:v>9.9</c:v>
                </c:pt>
                <c:pt idx="2">
                  <c:v>26.2</c:v>
                </c:pt>
                <c:pt idx="3">
                  <c:v>12.2</c:v>
                </c:pt>
                <c:pt idx="4">
                  <c:v>17.899999999999999</c:v>
                </c:pt>
              </c:numCache>
            </c:numRef>
          </c:val>
        </c:ser>
        <c:axId val="105808640"/>
        <c:axId val="105810176"/>
      </c:barChart>
      <c:catAx>
        <c:axId val="105808640"/>
        <c:scaling>
          <c:orientation val="minMax"/>
        </c:scaling>
        <c:axPos val="b"/>
        <c:tickLblPos val="nextTo"/>
        <c:crossAx val="105810176"/>
        <c:crosses val="autoZero"/>
        <c:auto val="1"/>
        <c:lblAlgn val="ctr"/>
        <c:lblOffset val="100"/>
      </c:catAx>
      <c:valAx>
        <c:axId val="105810176"/>
        <c:scaling>
          <c:orientation val="minMax"/>
        </c:scaling>
        <c:axPos val="l"/>
        <c:majorGridlines/>
        <c:numFmt formatCode="General" sourceLinked="1"/>
        <c:tickLblPos val="nextTo"/>
        <c:crossAx val="10580864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Calibri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3"/>
  <c:chart>
    <c:plotArea>
      <c:layout/>
      <c:barChart>
        <c:barDir val="col"/>
        <c:grouping val="clustered"/>
        <c:ser>
          <c:idx val="0"/>
          <c:order val="0"/>
          <c:tx>
            <c:strRef>
              <c:f>Sheet1!$D$4</c:f>
              <c:strCache>
                <c:ptCount val="1"/>
                <c:pt idx="0">
                  <c:v>Observed CBD Fringe</c:v>
                </c:pt>
              </c:strCache>
            </c:strRef>
          </c:tx>
          <c:errBars>
            <c:errBarType val="both"/>
            <c:errValType val="cust"/>
            <c:plus>
              <c:numRef>
                <c:f>Sheet1!$E$8:$J$8</c:f>
                <c:numCache>
                  <c:formatCode>General</c:formatCode>
                  <c:ptCount val="6"/>
                  <c:pt idx="0">
                    <c:v>3.6606643207797804E-3</c:v>
                  </c:pt>
                  <c:pt idx="1">
                    <c:v>1.7183501601033709E-2</c:v>
                  </c:pt>
                  <c:pt idx="2">
                    <c:v>3.4641016151377609E-3</c:v>
                  </c:pt>
                  <c:pt idx="3">
                    <c:v>3.4641016151377609E-3</c:v>
                  </c:pt>
                  <c:pt idx="4">
                    <c:v>1.6101947934108077E-2</c:v>
                  </c:pt>
                  <c:pt idx="5">
                    <c:v>9.9635700064147521E-3</c:v>
                  </c:pt>
                </c:numCache>
              </c:numRef>
            </c:plus>
            <c:minus>
              <c:numRef>
                <c:f>Sheet1!$E$8:$J$8</c:f>
                <c:numCache>
                  <c:formatCode>General</c:formatCode>
                  <c:ptCount val="6"/>
                  <c:pt idx="0">
                    <c:v>3.6606643207797804E-3</c:v>
                  </c:pt>
                  <c:pt idx="1">
                    <c:v>1.7183501601033709E-2</c:v>
                  </c:pt>
                  <c:pt idx="2">
                    <c:v>3.4641016151377609E-3</c:v>
                  </c:pt>
                  <c:pt idx="3">
                    <c:v>3.4641016151377609E-3</c:v>
                  </c:pt>
                  <c:pt idx="4">
                    <c:v>1.6101947934108077E-2</c:v>
                  </c:pt>
                  <c:pt idx="5">
                    <c:v>9.9635700064147521E-3</c:v>
                  </c:pt>
                </c:numCache>
              </c:numRef>
            </c:minus>
          </c:errBars>
          <c:cat>
            <c:strRef>
              <c:f>Sheet1!$E$3:$J$3</c:f>
              <c:strCache>
                <c:ptCount val="6"/>
                <c:pt idx="0">
                  <c:v>Bike</c:v>
                </c:pt>
                <c:pt idx="1">
                  <c:v>Drive Alone</c:v>
                </c:pt>
                <c:pt idx="2">
                  <c:v>Transit</c:v>
                </c:pt>
                <c:pt idx="3">
                  <c:v>SchoolBus</c:v>
                </c:pt>
                <c:pt idx="4">
                  <c:v>Shared Ride</c:v>
                </c:pt>
                <c:pt idx="5">
                  <c:v>Walk</c:v>
                </c:pt>
              </c:strCache>
            </c:strRef>
          </c:cat>
          <c:val>
            <c:numRef>
              <c:f>Sheet1!$E$4:$J$4</c:f>
              <c:numCache>
                <c:formatCode>0%</c:formatCode>
                <c:ptCount val="6"/>
                <c:pt idx="0">
                  <c:v>1.0470420042208472E-2</c:v>
                </c:pt>
                <c:pt idx="1">
                  <c:v>0.44911158009394786</c:v>
                </c:pt>
                <c:pt idx="2">
                  <c:v>6.0000000000000032E-2</c:v>
                </c:pt>
                <c:pt idx="3">
                  <c:v>1.151882360950373E-2</c:v>
                </c:pt>
                <c:pt idx="4">
                  <c:v>0.29000000000000031</c:v>
                </c:pt>
                <c:pt idx="5">
                  <c:v>0.17841922527061074</c:v>
                </c:pt>
              </c:numCache>
            </c:numRef>
          </c:val>
        </c:ser>
        <c:ser>
          <c:idx val="1"/>
          <c:order val="1"/>
          <c:tx>
            <c:strRef>
              <c:f>Sheet1!$D$6</c:f>
              <c:strCache>
                <c:ptCount val="1"/>
                <c:pt idx="0">
                  <c:v>Modeled CBD Fringe</c:v>
                </c:pt>
              </c:strCache>
            </c:strRef>
          </c:tx>
          <c:cat>
            <c:strRef>
              <c:f>Sheet1!$E$3:$J$3</c:f>
              <c:strCache>
                <c:ptCount val="6"/>
                <c:pt idx="0">
                  <c:v>Bike</c:v>
                </c:pt>
                <c:pt idx="1">
                  <c:v>Drive Alone</c:v>
                </c:pt>
                <c:pt idx="2">
                  <c:v>Transit</c:v>
                </c:pt>
                <c:pt idx="3">
                  <c:v>SchoolBus</c:v>
                </c:pt>
                <c:pt idx="4">
                  <c:v>Shared Ride</c:v>
                </c:pt>
                <c:pt idx="5">
                  <c:v>Walk</c:v>
                </c:pt>
              </c:strCache>
            </c:strRef>
          </c:cat>
          <c:val>
            <c:numRef>
              <c:f>Sheet1!$E$6:$J$6</c:f>
              <c:numCache>
                <c:formatCode>0%</c:formatCode>
                <c:ptCount val="6"/>
                <c:pt idx="0">
                  <c:v>1.1180383164995925E-2</c:v>
                </c:pt>
                <c:pt idx="1">
                  <c:v>0.47495783669060682</c:v>
                </c:pt>
                <c:pt idx="2">
                  <c:v>8.6581645221807446E-2</c:v>
                </c:pt>
                <c:pt idx="3">
                  <c:v>5.4764927706505559E-3</c:v>
                </c:pt>
                <c:pt idx="4">
                  <c:v>0.20852362092816118</c:v>
                </c:pt>
                <c:pt idx="5">
                  <c:v>0.21328002122377818</c:v>
                </c:pt>
              </c:numCache>
            </c:numRef>
          </c:val>
        </c:ser>
        <c:axId val="105827712"/>
        <c:axId val="107086976"/>
      </c:barChart>
      <c:catAx>
        <c:axId val="105827712"/>
        <c:scaling>
          <c:orientation val="minMax"/>
        </c:scaling>
        <c:axPos val="b"/>
        <c:tickLblPos val="nextTo"/>
        <c:crossAx val="107086976"/>
        <c:crosses val="autoZero"/>
        <c:auto val="1"/>
        <c:lblAlgn val="ctr"/>
        <c:lblOffset val="100"/>
      </c:catAx>
      <c:valAx>
        <c:axId val="107086976"/>
        <c:scaling>
          <c:orientation val="minMax"/>
          <c:max val="0.60000000000000064"/>
        </c:scaling>
        <c:axPos val="l"/>
        <c:majorGridlines/>
        <c:numFmt formatCode="0%" sourceLinked="1"/>
        <c:tickLblPos val="nextTo"/>
        <c:crossAx val="1058277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>
          <a:latin typeface="Calibri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3"/>
  <c:chart>
    <c:plotArea>
      <c:layout/>
      <c:barChart>
        <c:barDir val="col"/>
        <c:grouping val="clustered"/>
        <c:ser>
          <c:idx val="0"/>
          <c:order val="0"/>
          <c:tx>
            <c:strRef>
              <c:f>Sheet1!$D$7</c:f>
              <c:strCache>
                <c:ptCount val="1"/>
                <c:pt idx="0">
                  <c:v>Observed Wealthy Urban Shopping</c:v>
                </c:pt>
              </c:strCache>
            </c:strRef>
          </c:tx>
          <c:errBars>
            <c:errBarType val="both"/>
            <c:errValType val="cust"/>
            <c:plus>
              <c:numRef>
                <c:f>Sheet1!$E$5:$J$5</c:f>
                <c:numCache>
                  <c:formatCode>General</c:formatCode>
                  <c:ptCount val="6"/>
                  <c:pt idx="0">
                    <c:v>3.0634578280834615E-3</c:v>
                  </c:pt>
                  <c:pt idx="1">
                    <c:v>1.4970090008232687E-2</c:v>
                  </c:pt>
                  <c:pt idx="2">
                    <c:v>7.1475140099015637E-3</c:v>
                  </c:pt>
                  <c:pt idx="3">
                    <c:v>3.2114689616196544E-3</c:v>
                  </c:pt>
                  <c:pt idx="4">
                    <c:v>1.3656632937455912E-2</c:v>
                  </c:pt>
                  <c:pt idx="5">
                    <c:v>1.1522890157269186E-2</c:v>
                  </c:pt>
                </c:numCache>
              </c:numRef>
            </c:plus>
            <c:minus>
              <c:numRef>
                <c:f>Sheet1!$E$5:$J$5</c:f>
                <c:numCache>
                  <c:formatCode>General</c:formatCode>
                  <c:ptCount val="6"/>
                  <c:pt idx="0">
                    <c:v>3.0634578280834615E-3</c:v>
                  </c:pt>
                  <c:pt idx="1">
                    <c:v>1.4970090008232687E-2</c:v>
                  </c:pt>
                  <c:pt idx="2">
                    <c:v>7.1475140099015637E-3</c:v>
                  </c:pt>
                  <c:pt idx="3">
                    <c:v>3.2114689616196544E-3</c:v>
                  </c:pt>
                  <c:pt idx="4">
                    <c:v>1.3656632937455912E-2</c:v>
                  </c:pt>
                  <c:pt idx="5">
                    <c:v>1.1522890157269186E-2</c:v>
                  </c:pt>
                </c:numCache>
              </c:numRef>
            </c:minus>
          </c:errBars>
          <c:cat>
            <c:strRef>
              <c:f>Sheet1!$E$3:$J$3</c:f>
              <c:strCache>
                <c:ptCount val="6"/>
                <c:pt idx="0">
                  <c:v>Bike</c:v>
                </c:pt>
                <c:pt idx="1">
                  <c:v>Drive Alone</c:v>
                </c:pt>
                <c:pt idx="2">
                  <c:v>Transit</c:v>
                </c:pt>
                <c:pt idx="3">
                  <c:v>SchoolBus</c:v>
                </c:pt>
                <c:pt idx="4">
                  <c:v>Shared Ride</c:v>
                </c:pt>
                <c:pt idx="5">
                  <c:v>Walk</c:v>
                </c:pt>
              </c:strCache>
            </c:strRef>
          </c:cat>
          <c:val>
            <c:numRef>
              <c:f>Sheet1!$E$7:$J$7</c:f>
              <c:numCache>
                <c:formatCode>0%</c:formatCode>
                <c:ptCount val="6"/>
                <c:pt idx="0">
                  <c:v>1.1180383164995925E-2</c:v>
                </c:pt>
                <c:pt idx="1">
                  <c:v>0.58000000000000007</c:v>
                </c:pt>
                <c:pt idx="2">
                  <c:v>1.0000000000000005E-2</c:v>
                </c:pt>
                <c:pt idx="3">
                  <c:v>1.0000000000000005E-2</c:v>
                </c:pt>
                <c:pt idx="4">
                  <c:v>0.31000000000000033</c:v>
                </c:pt>
                <c:pt idx="5">
                  <c:v>9.0000000000000024E-2</c:v>
                </c:pt>
              </c:numCache>
            </c:numRef>
          </c:val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Modeling Wealthy Urban Shopping</c:v>
                </c:pt>
              </c:strCache>
            </c:strRef>
          </c:tx>
          <c:cat>
            <c:strRef>
              <c:f>Sheet1!$E$3:$J$3</c:f>
              <c:strCache>
                <c:ptCount val="6"/>
                <c:pt idx="0">
                  <c:v>Bike</c:v>
                </c:pt>
                <c:pt idx="1">
                  <c:v>Drive Alone</c:v>
                </c:pt>
                <c:pt idx="2">
                  <c:v>Transit</c:v>
                </c:pt>
                <c:pt idx="3">
                  <c:v>SchoolBus</c:v>
                </c:pt>
                <c:pt idx="4">
                  <c:v>Shared Ride</c:v>
                </c:pt>
                <c:pt idx="5">
                  <c:v>Walk</c:v>
                </c:pt>
              </c:strCache>
            </c:strRef>
          </c:cat>
          <c:val>
            <c:numRef>
              <c:f>Sheet1!$E$9:$J$9</c:f>
              <c:numCache>
                <c:formatCode>0%</c:formatCode>
                <c:ptCount val="6"/>
                <c:pt idx="0">
                  <c:v>1.0000000000000005E-2</c:v>
                </c:pt>
                <c:pt idx="1">
                  <c:v>0.54207228915662586</c:v>
                </c:pt>
                <c:pt idx="2">
                  <c:v>4.0000000000000022E-2</c:v>
                </c:pt>
                <c:pt idx="3">
                  <c:v>9.4457831325301198E-3</c:v>
                </c:pt>
                <c:pt idx="4">
                  <c:v>0.2756626506024098</c:v>
                </c:pt>
                <c:pt idx="5">
                  <c:v>0.11861847389558233</c:v>
                </c:pt>
              </c:numCache>
            </c:numRef>
          </c:val>
        </c:ser>
        <c:axId val="107227008"/>
        <c:axId val="107228544"/>
      </c:barChart>
      <c:catAx>
        <c:axId val="107227008"/>
        <c:scaling>
          <c:orientation val="minMax"/>
        </c:scaling>
        <c:axPos val="b"/>
        <c:tickLblPos val="nextTo"/>
        <c:crossAx val="107228544"/>
        <c:crosses val="autoZero"/>
        <c:auto val="1"/>
        <c:lblAlgn val="ctr"/>
        <c:lblOffset val="100"/>
      </c:catAx>
      <c:valAx>
        <c:axId val="107228544"/>
        <c:scaling>
          <c:orientation val="minMax"/>
          <c:max val="0.60000000000000064"/>
        </c:scaling>
        <c:axPos val="l"/>
        <c:majorGridlines/>
        <c:numFmt formatCode="0%" sourceLinked="1"/>
        <c:tickLblPos val="nextTo"/>
        <c:crossAx val="1072270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>
          <a:latin typeface="Calibri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5"/>
  <c:chart>
    <c:plotArea>
      <c:layout/>
      <c:barChart>
        <c:barDir val="col"/>
        <c:grouping val="clustered"/>
        <c:ser>
          <c:idx val="0"/>
          <c:order val="0"/>
          <c:tx>
            <c:strRef>
              <c:f>Sheet4!$P$8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Sheet4!$O$9:$O$13</c:f>
              <c:strCache>
                <c:ptCount val="5"/>
                <c:pt idx="0">
                  <c:v>University </c:v>
                </c:pt>
                <c:pt idx="1">
                  <c:v>Hospital – Low Income </c:v>
                </c:pt>
                <c:pt idx="2">
                  <c:v>Suburban </c:v>
                </c:pt>
                <c:pt idx="3">
                  <c:v>Wealthy Urban Shopping </c:v>
                </c:pt>
                <c:pt idx="4">
                  <c:v>Region </c:v>
                </c:pt>
              </c:strCache>
            </c:strRef>
          </c:cat>
          <c:val>
            <c:numRef>
              <c:f>Sheet4!$P$9:$P$13</c:f>
              <c:numCache>
                <c:formatCode>0%</c:formatCode>
                <c:ptCount val="5"/>
                <c:pt idx="0">
                  <c:v>8.0000000000000029E-2</c:v>
                </c:pt>
                <c:pt idx="1">
                  <c:v>4.0000000000000015E-2</c:v>
                </c:pt>
                <c:pt idx="2">
                  <c:v>0</c:v>
                </c:pt>
                <c:pt idx="3">
                  <c:v>4.0000000000000015E-2</c:v>
                </c:pt>
                <c:pt idx="4">
                  <c:v>2.0000000000000007E-2</c:v>
                </c:pt>
              </c:numCache>
            </c:numRef>
          </c:val>
        </c:ser>
        <c:ser>
          <c:idx val="1"/>
          <c:order val="1"/>
          <c:tx>
            <c:strRef>
              <c:f>Sheet4!$Q$8</c:f>
              <c:strCache>
                <c:ptCount val="1"/>
                <c:pt idx="0">
                  <c:v>2035</c:v>
                </c:pt>
              </c:strCache>
            </c:strRef>
          </c:tx>
          <c:cat>
            <c:strRef>
              <c:f>Sheet4!$O$9:$O$13</c:f>
              <c:strCache>
                <c:ptCount val="5"/>
                <c:pt idx="0">
                  <c:v>University </c:v>
                </c:pt>
                <c:pt idx="1">
                  <c:v>Hospital – Low Income </c:v>
                </c:pt>
                <c:pt idx="2">
                  <c:v>Suburban </c:v>
                </c:pt>
                <c:pt idx="3">
                  <c:v>Wealthy Urban Shopping </c:v>
                </c:pt>
                <c:pt idx="4">
                  <c:v>Region </c:v>
                </c:pt>
              </c:strCache>
            </c:strRef>
          </c:cat>
          <c:val>
            <c:numRef>
              <c:f>Sheet4!$Q$9:$Q$13</c:f>
              <c:numCache>
                <c:formatCode>0%</c:formatCode>
                <c:ptCount val="5"/>
                <c:pt idx="0">
                  <c:v>9.0000000000000024E-2</c:v>
                </c:pt>
                <c:pt idx="1">
                  <c:v>6.0000000000000019E-2</c:v>
                </c:pt>
                <c:pt idx="2">
                  <c:v>2.0000000000000007E-2</c:v>
                </c:pt>
                <c:pt idx="3">
                  <c:v>0.05</c:v>
                </c:pt>
                <c:pt idx="4">
                  <c:v>3.0000000000000002E-2</c:v>
                </c:pt>
              </c:numCache>
            </c:numRef>
          </c:val>
        </c:ser>
        <c:axId val="107244928"/>
        <c:axId val="107275392"/>
      </c:barChart>
      <c:catAx>
        <c:axId val="107244928"/>
        <c:scaling>
          <c:orientation val="minMax"/>
        </c:scaling>
        <c:axPos val="b"/>
        <c:tickLblPos val="nextTo"/>
        <c:crossAx val="107275392"/>
        <c:crosses val="autoZero"/>
        <c:auto val="1"/>
        <c:lblAlgn val="ctr"/>
        <c:lblOffset val="100"/>
      </c:catAx>
      <c:valAx>
        <c:axId val="107275392"/>
        <c:scaling>
          <c:orientation val="minMax"/>
        </c:scaling>
        <c:axPos val="l"/>
        <c:majorGridlines/>
        <c:numFmt formatCode="0%" sourceLinked="1"/>
        <c:tickLblPos val="nextTo"/>
        <c:crossAx val="1072449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0"/>
  <c:chart>
    <c:plotArea>
      <c:layout>
        <c:manualLayout>
          <c:layoutTarget val="inner"/>
          <c:xMode val="edge"/>
          <c:yMode val="edge"/>
          <c:x val="7.817852865479194E-2"/>
          <c:y val="3.4947506561679831E-2"/>
          <c:w val="0.78193499477613837"/>
          <c:h val="0.70430811927197612"/>
        </c:manualLayout>
      </c:layout>
      <c:barChart>
        <c:barDir val="col"/>
        <c:grouping val="clustered"/>
        <c:ser>
          <c:idx val="0"/>
          <c:order val="0"/>
          <c:tx>
            <c:strRef>
              <c:f>'VMT2035'!$E$97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'VMT2035'!$D$98:$D$102</c:f>
              <c:strCache>
                <c:ptCount val="5"/>
                <c:pt idx="0">
                  <c:v>University</c:v>
                </c:pt>
                <c:pt idx="1">
                  <c:v>Hospital-Low Income</c:v>
                </c:pt>
                <c:pt idx="2">
                  <c:v>Suburban</c:v>
                </c:pt>
                <c:pt idx="3">
                  <c:v>Wealthy Urban Shopping</c:v>
                </c:pt>
                <c:pt idx="4">
                  <c:v>Region</c:v>
                </c:pt>
              </c:strCache>
            </c:strRef>
          </c:cat>
          <c:val>
            <c:numRef>
              <c:f>'VMT2035'!$E$98:$E$102</c:f>
              <c:numCache>
                <c:formatCode>General</c:formatCode>
                <c:ptCount val="5"/>
                <c:pt idx="0">
                  <c:v>6.2</c:v>
                </c:pt>
                <c:pt idx="1">
                  <c:v>9.9</c:v>
                </c:pt>
                <c:pt idx="2">
                  <c:v>26.2</c:v>
                </c:pt>
                <c:pt idx="3">
                  <c:v>12.2</c:v>
                </c:pt>
                <c:pt idx="4" formatCode="0.0">
                  <c:v>17.899999999999999</c:v>
                </c:pt>
              </c:numCache>
            </c:numRef>
          </c:val>
        </c:ser>
        <c:ser>
          <c:idx val="1"/>
          <c:order val="1"/>
          <c:tx>
            <c:strRef>
              <c:f>'VMT2035'!$F$97</c:f>
              <c:strCache>
                <c:ptCount val="1"/>
                <c:pt idx="0">
                  <c:v>2035</c:v>
                </c:pt>
              </c:strCache>
            </c:strRef>
          </c:tx>
          <c:cat>
            <c:strRef>
              <c:f>'VMT2035'!$D$98:$D$102</c:f>
              <c:strCache>
                <c:ptCount val="5"/>
                <c:pt idx="0">
                  <c:v>University</c:v>
                </c:pt>
                <c:pt idx="1">
                  <c:v>Hospital-Low Income</c:v>
                </c:pt>
                <c:pt idx="2">
                  <c:v>Suburban</c:v>
                </c:pt>
                <c:pt idx="3">
                  <c:v>Wealthy Urban Shopping</c:v>
                </c:pt>
                <c:pt idx="4">
                  <c:v>Region</c:v>
                </c:pt>
              </c:strCache>
            </c:strRef>
          </c:cat>
          <c:val>
            <c:numRef>
              <c:f>'VMT2035'!$F$98:$F$102</c:f>
              <c:numCache>
                <c:formatCode>General</c:formatCode>
                <c:ptCount val="5"/>
                <c:pt idx="0">
                  <c:v>5.6</c:v>
                </c:pt>
                <c:pt idx="1">
                  <c:v>8.2000000000000011</c:v>
                </c:pt>
                <c:pt idx="2">
                  <c:v>14.8</c:v>
                </c:pt>
                <c:pt idx="3">
                  <c:v>11.7</c:v>
                </c:pt>
                <c:pt idx="4" formatCode="0.0">
                  <c:v>17.3</c:v>
                </c:pt>
              </c:numCache>
            </c:numRef>
          </c:val>
        </c:ser>
        <c:axId val="107062784"/>
        <c:axId val="107064320"/>
      </c:barChart>
      <c:catAx>
        <c:axId val="107062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7064320"/>
        <c:crosses val="autoZero"/>
        <c:auto val="1"/>
        <c:lblAlgn val="ctr"/>
        <c:lblOffset val="100"/>
      </c:catAx>
      <c:valAx>
        <c:axId val="107064320"/>
        <c:scaling>
          <c:orientation val="minMax"/>
        </c:scaling>
        <c:axPos val="l"/>
        <c:majorGridlines/>
        <c:numFmt formatCode="General" sourceLinked="1"/>
        <c:tickLblPos val="nextTo"/>
        <c:crossAx val="1070627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>
          <a:latin typeface="Calibri" pitchFamily="34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6C7BE-6847-4A04-B7C7-D52B9368D793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C835E-A1AF-4546-8E32-6E72C9EFF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areas where people have less cars they walk and take transit more. Wealthier</a:t>
            </a:r>
            <a:r>
              <a:rPr lang="en-US" baseline="0" dirty="0" smtClean="0"/>
              <a:t> in less accessible areas walk and take transit less.  Poorer people in more accessible areas walk and take </a:t>
            </a:r>
            <a:r>
              <a:rPr lang="en-US" baseline="0" dirty="0" err="1" smtClean="0"/>
              <a:t>transi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tmore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zoomed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 STORY REALISTIC?</a:t>
            </a:r>
            <a:r>
              <a:rPr lang="en-US" baseline="0" dirty="0" smtClean="0"/>
              <a:t> </a:t>
            </a:r>
            <a:r>
              <a:rPr lang="en-US" dirty="0" smtClean="0"/>
              <a:t>Not perfect; indicates areas for</a:t>
            </a:r>
            <a:r>
              <a:rPr lang="en-US" baseline="0" dirty="0" smtClean="0"/>
              <a:t> improvement; but relatively good; comparative great; absolute okay; transit/walk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shared ride;  captures differences between places;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 too much transit / walk not enough shared ride; but </a:t>
            </a:r>
            <a:r>
              <a:rPr lang="en-US" dirty="0" err="1" smtClean="0"/>
              <a:t>captruign</a:t>
            </a:r>
            <a:r>
              <a:rPr lang="en-US" baseline="0" dirty="0" smtClean="0"/>
              <a:t> the difference as compared to East Colfax.  More Driving Alone; Less Walk; transit/SR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hospital area is adding a lot of jobs and more employment.  Light rail will expand.  North suburban place will grow a ton. Do all of them? Urban centers targeted for development;  why central ones are still showing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Walk and transit shares will increase as the city </a:t>
            </a:r>
            <a:r>
              <a:rPr lang="en-US" dirty="0" err="1" smtClean="0"/>
              <a:t>densifies</a:t>
            </a:r>
            <a:r>
              <a:rPr lang="en-US" dirty="0" smtClean="0"/>
              <a:t> and transit expands.  Give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greatest</a:t>
            </a:r>
            <a:r>
              <a:rPr lang="en-US" baseline="0" dirty="0" smtClean="0"/>
              <a:t> change is happening the areas of greatest change.  Especially along the edges.  Scale?!; we could dive deeper. Land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models</a:t>
            </a:r>
            <a:r>
              <a:rPr lang="en-US" baseline="0" dirty="0" smtClean="0"/>
              <a:t> wrong.  Not so wrong as to not be useful.  Sufficiently accurate to be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VMT</a:t>
            </a:r>
            <a:r>
              <a:rPr lang="en-US" baseline="0" dirty="0" smtClean="0"/>
              <a:t> needs you need more help.  Multi-modal potential means you have the most chance to reduce VMT, most helpable. </a:t>
            </a:r>
            <a:r>
              <a:rPr lang="en-US" dirty="0" smtClean="0"/>
              <a:t>Reasonable</a:t>
            </a:r>
            <a:r>
              <a:rPr lang="en-US" baseline="0" dirty="0" smtClean="0"/>
              <a:t> results; struck us; hard to sum up why; professional opinion-knowledge of area and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 bike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-this</a:t>
            </a:r>
            <a:r>
              <a:rPr lang="en-US" baseline="0" dirty="0" smtClean="0"/>
              <a:t> topic is coming up all the time urban center, </a:t>
            </a:r>
            <a:r>
              <a:rPr lang="en-US" baseline="0" dirty="0" err="1" smtClean="0"/>
              <a:t>tod</a:t>
            </a:r>
            <a:r>
              <a:rPr lang="en-US" baseline="0" dirty="0" smtClean="0"/>
              <a:t>, metro vision implementation, </a:t>
            </a:r>
            <a:r>
              <a:rPr lang="en-US" baseline="0" dirty="0" err="1" smtClean="0"/>
              <a:t>aq</a:t>
            </a:r>
            <a:r>
              <a:rPr lang="en-US" baseline="0" dirty="0" smtClean="0"/>
              <a:t>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Regional</a:t>
            </a:r>
            <a:r>
              <a:rPr lang="en-US" baseline="0" dirty="0" smtClean="0"/>
              <a:t> averages in the past were okay to show; small areas less confidence.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Absolute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relative numbers.  </a:t>
            </a:r>
            <a:r>
              <a:rPr lang="en-US" dirty="0" smtClean="0"/>
              <a:t>Does it depict a rational relationship in terms of what the planning literature has </a:t>
            </a:r>
            <a:r>
              <a:rPr lang="en-US" dirty="0" err="1" smtClean="0"/>
              <a:t>estabilished</a:t>
            </a:r>
            <a:r>
              <a:rPr lang="en-US" dirty="0" smtClean="0"/>
              <a:t> are relationships between density and transit use? Input-output- planner’s perspective- what we put in get out – does it make sense?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Does it tell a 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People near the center of the city</a:t>
            </a:r>
            <a:r>
              <a:rPr lang="en-US" baseline="0" dirty="0" smtClean="0"/>
              <a:t> drive less due to congestion, transit </a:t>
            </a:r>
            <a:r>
              <a:rPr lang="en-US" baseline="0" dirty="0" err="1" smtClean="0"/>
              <a:t>availabiltiy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walkability</a:t>
            </a:r>
            <a:r>
              <a:rPr lang="en-US" baseline="0" dirty="0" smtClean="0"/>
              <a:t>,  general accessibility and income effects.  T</a:t>
            </a:r>
            <a:endParaRPr lang="en-US" dirty="0" smtClean="0"/>
          </a:p>
          <a:p>
            <a:r>
              <a:rPr lang="en-US" dirty="0" smtClean="0"/>
              <a:t>Aggregate story is working pretty</a:t>
            </a:r>
            <a:r>
              <a:rPr lang="en-US" baseline="0" dirty="0" smtClean="0"/>
              <a:t> well.  But what about any particular small area?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ways to slice; 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Redevelopment</a:t>
            </a:r>
            <a:r>
              <a:rPr lang="en-US" baseline="0" dirty="0" smtClean="0"/>
              <a:t> in hospital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Wealthier</a:t>
            </a:r>
            <a:r>
              <a:rPr lang="en-US" baseline="0" dirty="0" smtClean="0"/>
              <a:t> people in less accessible areas have more cars.  Poorer people in more accessible areas have less cars.</a:t>
            </a:r>
          </a:p>
          <a:p>
            <a:r>
              <a:rPr lang="en-US" baseline="0" dirty="0" smtClean="0"/>
              <a:t>Not perfect; order maybe not magnitude; validation; leave in the same order; this small area thing helps with calibration validation; synthetic pop;  compare to census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835E-A1AF-4546-8E32-6E72C9EFF49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77EBAA8-69A6-42DE-92EE-7C7EEEDB14D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AFC379-F024-40A9-8731-BC2FB2028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7EBAA8-69A6-42DE-92EE-7C7EEEDB14D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FC379-F024-40A9-8731-BC2FB2028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7EBAA8-69A6-42DE-92EE-7C7EEEDB14D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FC379-F024-40A9-8731-BC2FB2028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7EBAA8-69A6-42DE-92EE-7C7EEEDB14D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FC379-F024-40A9-8731-BC2FB2028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77EBAA8-69A6-42DE-92EE-7C7EEEDB14D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AFC379-F024-40A9-8731-BC2FB2028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7EBAA8-69A6-42DE-92EE-7C7EEEDB14D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AFC379-F024-40A9-8731-BC2FB2028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7EBAA8-69A6-42DE-92EE-7C7EEEDB14D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AFC379-F024-40A9-8731-BC2FB2028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7EBAA8-69A6-42DE-92EE-7C7EEEDB14D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FC379-F024-40A9-8731-BC2FB2028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7EBAA8-69A6-42DE-92EE-7C7EEEDB14D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FC379-F024-40A9-8731-BC2FB2028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77EBAA8-69A6-42DE-92EE-7C7EEEDB14D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AFC379-F024-40A9-8731-BC2FB2028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77EBAA8-69A6-42DE-92EE-7C7EEEDB14D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AFC379-F024-40A9-8731-BC2FB2028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77EBAA8-69A6-42DE-92EE-7C7EEEDB14D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1AFC379-F024-40A9-8731-BC2FB2028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Evaluating Small-Scale Results of Activity-Based Models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8" name="Picture 4" descr="http://www.freewallpepper.com/wp-content/uploads/2008/12/bxp26288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3877491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625798"/>
            <a:ext cx="41148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Suzanne Childress</a:t>
            </a:r>
          </a:p>
          <a:p>
            <a:r>
              <a:rPr lang="en-US" sz="3200" dirty="0" smtClean="0">
                <a:latin typeface="Calibri" pitchFamily="34" charset="0"/>
              </a:rPr>
              <a:t>Erik Sabina</a:t>
            </a:r>
          </a:p>
          <a:p>
            <a:r>
              <a:rPr lang="en-US" sz="3200" dirty="0" smtClean="0">
                <a:latin typeface="Calibri" pitchFamily="34" charset="0"/>
              </a:rPr>
              <a:t>Robert Spotts</a:t>
            </a:r>
          </a:p>
          <a:p>
            <a:endParaRPr lang="en-US" sz="3200" dirty="0" smtClean="0">
              <a:latin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</a:rPr>
              <a:t>Denver Regional Council of Governments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15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Transportation Planning Applications Conference</a:t>
            </a:r>
          </a:p>
          <a:p>
            <a:pPr algn="ctr"/>
            <a:r>
              <a:rPr lang="en-US" sz="2000" dirty="0" smtClean="0">
                <a:latin typeface="Calibri" pitchFamily="34" charset="0"/>
              </a:rPr>
              <a:t>Reno </a:t>
            </a:r>
          </a:p>
          <a:p>
            <a:pPr algn="ctr"/>
            <a:r>
              <a:rPr lang="en-US" sz="2000" dirty="0" smtClean="0">
                <a:latin typeface="Calibri" pitchFamily="34" charset="0"/>
              </a:rPr>
              <a:t>May 2011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the scene:</a:t>
            </a:r>
            <a:br>
              <a:rPr lang="en-US" dirty="0" smtClean="0"/>
            </a:br>
            <a:r>
              <a:rPr lang="en-US" dirty="0" smtClean="0"/>
              <a:t>2010 Small Area Characteristics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381000" y="1676400"/>
          <a:ext cx="8305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action begins:</a:t>
            </a:r>
            <a:br>
              <a:rPr lang="en-US" dirty="0" smtClean="0"/>
            </a:br>
            <a:r>
              <a:rPr lang="en-US" dirty="0" smtClean="0"/>
              <a:t>Auto Ownership Story</a:t>
            </a:r>
            <a:endParaRPr lang="en-US" dirty="0"/>
          </a:p>
        </p:txBody>
      </p:sp>
      <p:pic>
        <p:nvPicPr>
          <p:cNvPr id="31750" name="Picture 6" descr="C:\Documents and Settings\schildress\Local Settings\Temporary Internet Files\Content.IE5\ECJD3UZP\MC9004348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-228600"/>
            <a:ext cx="1828800" cy="1828800"/>
          </a:xfrm>
          <a:prstGeom prst="rect">
            <a:avLst/>
          </a:prstGeom>
          <a:noFill/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09600" y="2133600"/>
          <a:ext cx="8001000" cy="3167804"/>
        </p:xfrm>
        <a:graphic>
          <a:graphicData uri="http://schemas.openxmlformats.org/drawingml/2006/table">
            <a:tbl>
              <a:tblPr/>
              <a:tblGrid>
                <a:gridCol w="2667000"/>
                <a:gridCol w="2667000"/>
                <a:gridCol w="2667000"/>
              </a:tblGrid>
              <a:tr h="533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Description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D0D0D"/>
                          </a:solidFill>
                          <a:latin typeface="Calibri"/>
                        </a:rPr>
                        <a:t> Share of 0 car Households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D0D0D"/>
                          </a:solidFill>
                          <a:latin typeface="Calibri"/>
                        </a:rPr>
                        <a:t> Share of 3 + Car Households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376"/>
                    </a:solidFill>
                  </a:tcPr>
                </a:tc>
              </a:tr>
              <a:tr h="33751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6"/>
                    </a:solidFill>
                  </a:tcPr>
                </a:tc>
              </a:tr>
              <a:tr h="6655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- Low Income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</a:tr>
              <a:tr h="55517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Edge of Suburbia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</a:tr>
              <a:tr h="55517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Wealthy Urban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Shopping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6"/>
                    </a:solidFill>
                  </a:tcPr>
                </a:tc>
              </a:tr>
              <a:tr h="4447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Denver Region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Story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VMT Story- The Denouement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this story fiction?:</a:t>
            </a:r>
            <a:br>
              <a:rPr lang="en-US" dirty="0" smtClean="0"/>
            </a:br>
            <a:r>
              <a:rPr lang="en-US" dirty="0" smtClean="0"/>
              <a:t>Observed Versus Modeled Areas</a:t>
            </a:r>
            <a:endParaRPr lang="en-US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938" t="15152" r="9758" b="30972"/>
          <a:stretch>
            <a:fillRect/>
          </a:stretch>
        </p:blipFill>
        <p:spPr bwMode="auto">
          <a:xfrm>
            <a:off x="1447800" y="1600200"/>
            <a:ext cx="63793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295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Observed Vs Modeled Trips By Mode</a:t>
            </a:r>
            <a:br>
              <a:rPr lang="en-US" sz="3200" dirty="0" smtClean="0"/>
            </a:br>
            <a:r>
              <a:rPr lang="en-US" sz="3200" dirty="0" smtClean="0"/>
              <a:t>CBD Fringe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001000" cy="361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447800" y="5562600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1104 Observed Trips For Households in the Area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Observed Vs Modeled Trips By Mode</a:t>
            </a:r>
            <a:br>
              <a:rPr lang="en-US" sz="3200" dirty="0" smtClean="0"/>
            </a:br>
            <a:r>
              <a:rPr lang="en-US" sz="3200" dirty="0" smtClean="0"/>
              <a:t>Wealthy Urban Shopping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8153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752600" y="5486400"/>
            <a:ext cx="48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832 Observed Trips For Households in the Area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complex story:</a:t>
            </a:r>
            <a:br>
              <a:rPr lang="en-US" dirty="0" smtClean="0"/>
            </a:br>
            <a:r>
              <a:rPr lang="en-US" dirty="0" smtClean="0"/>
              <a:t>Across Time and Space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6900" t="7401" r="8462" b="8268"/>
          <a:stretch>
            <a:fillRect/>
          </a:stretch>
        </p:blipFill>
        <p:spPr bwMode="auto">
          <a:xfrm>
            <a:off x="1295400" y="1524000"/>
            <a:ext cx="630938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Shifts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99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844800"/>
              </a:tblGrid>
              <a:tr h="7681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Description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Change in Population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Change in Employment</a:t>
                      </a:r>
                    </a:p>
                  </a:txBody>
                  <a:tcPr marL="9525" marR="9525" marT="9525" marB="0" anchor="b"/>
                </a:tc>
              </a:tr>
              <a:tr h="4600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</a:tr>
              <a:tr h="7681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- Low Income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188%</a:t>
                      </a:r>
                    </a:p>
                  </a:txBody>
                  <a:tcPr marL="9525" marR="9525" marT="9525" marB="0" anchor="b"/>
                </a:tc>
              </a:tr>
              <a:tr h="7681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Edge of Suburbia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N/A </a:t>
                      </a:r>
                    </a:p>
                  </a:txBody>
                  <a:tcPr marL="9525" marR="9525" marT="9525" marB="0" anchor="b"/>
                </a:tc>
              </a:tr>
              <a:tr h="7681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Wealthy Urban Shopping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</a:tr>
              <a:tr h="4600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Denver Region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Shifts</a:t>
            </a:r>
            <a:endParaRPr lang="en-US" dirty="0"/>
          </a:p>
        </p:txBody>
      </p:sp>
      <p:pic>
        <p:nvPicPr>
          <p:cNvPr id="4" name="Picture 2" descr="E:\papers\SmallAreaForecast\fastracksSystem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88126" y="1646238"/>
            <a:ext cx="3767747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Denver </a:t>
            </a:r>
            <a:endParaRPr lang="en-US" dirty="0"/>
          </a:p>
        </p:txBody>
      </p:sp>
      <p:pic>
        <p:nvPicPr>
          <p:cNvPr id="4" name="Picture 2" descr="E:\papers\SmallAreaForecast\fastracksSystemMa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1524000"/>
            <a:ext cx="4191000" cy="503439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00600" y="1447800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2010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Pop 2.9m</a:t>
            </a:r>
          </a:p>
          <a:p>
            <a:pPr lvl="1"/>
            <a:r>
              <a:rPr lang="en-US" sz="2800" dirty="0" err="1" smtClean="0">
                <a:latin typeface="Calibri" pitchFamily="34" charset="0"/>
              </a:rPr>
              <a:t>Emp</a:t>
            </a:r>
            <a:r>
              <a:rPr lang="en-US" sz="2800" dirty="0" smtClean="0">
                <a:latin typeface="Calibri" pitchFamily="34" charset="0"/>
              </a:rPr>
              <a:t> 1.6m</a:t>
            </a:r>
          </a:p>
          <a:p>
            <a:r>
              <a:rPr lang="en-US" sz="2800" b="1" dirty="0" smtClean="0">
                <a:latin typeface="Calibri" pitchFamily="34" charset="0"/>
              </a:rPr>
              <a:t>2035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Pop 4.5m</a:t>
            </a:r>
          </a:p>
          <a:p>
            <a:pPr lvl="1"/>
            <a:r>
              <a:rPr lang="en-US" sz="2800" dirty="0" err="1" smtClean="0">
                <a:latin typeface="Calibri" pitchFamily="34" charset="0"/>
              </a:rPr>
              <a:t>Emp</a:t>
            </a:r>
            <a:r>
              <a:rPr lang="en-US" sz="2800" dirty="0" smtClean="0">
                <a:latin typeface="Calibri" pitchFamily="34" charset="0"/>
              </a:rPr>
              <a:t> 2.6m</a:t>
            </a:r>
          </a:p>
          <a:p>
            <a:r>
              <a:rPr lang="en-US" sz="2800" b="1" dirty="0" smtClean="0">
                <a:latin typeface="Calibri" pitchFamily="34" charset="0"/>
              </a:rPr>
              <a:t>Planning Goals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Urban Centers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Urban Growth Boundary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New regional light rail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Transit Oriented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 Share over time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85800" y="1752600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VMT per capita over time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85800" y="1600200"/>
          <a:ext cx="7848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area analysis </a:t>
            </a:r>
            <a:br>
              <a:rPr lang="en-US" dirty="0" smtClean="0"/>
            </a:br>
            <a:r>
              <a:rPr lang="en-US" dirty="0" smtClean="0"/>
              <a:t>with ABM is useful (non-fiction?).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6"/>
            <a:ext cx="84582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latin typeface="Calibri" pitchFamily="34" charset="0"/>
              </a:rPr>
              <a:t>Points out areas of weakness in the model</a:t>
            </a:r>
          </a:p>
          <a:p>
            <a:pPr>
              <a:buNone/>
            </a:pPr>
            <a:endParaRPr lang="en-US" sz="3500" dirty="0" smtClean="0">
              <a:latin typeface="Calibri" pitchFamily="34" charset="0"/>
            </a:endParaRPr>
          </a:p>
          <a:p>
            <a:r>
              <a:rPr lang="en-US" sz="3500" dirty="0" smtClean="0">
                <a:latin typeface="Calibri" pitchFamily="34" charset="0"/>
              </a:rPr>
              <a:t>Tells a story across time, </a:t>
            </a:r>
          </a:p>
          <a:p>
            <a:pPr>
              <a:buNone/>
            </a:pPr>
            <a:r>
              <a:rPr lang="en-US" sz="3500" dirty="0" smtClean="0">
                <a:latin typeface="Calibri" pitchFamily="34" charset="0"/>
              </a:rPr>
              <a:t>  	space, and types of people.</a:t>
            </a:r>
          </a:p>
          <a:p>
            <a:pPr>
              <a:buNone/>
            </a:pPr>
            <a:endParaRPr lang="en-US" sz="3500" dirty="0" smtClean="0">
              <a:latin typeface="Calibri" pitchFamily="34" charset="0"/>
            </a:endParaRPr>
          </a:p>
          <a:p>
            <a:r>
              <a:rPr lang="en-US" sz="3500" dirty="0" smtClean="0">
                <a:latin typeface="Calibri" pitchFamily="34" charset="0"/>
              </a:rPr>
              <a:t>Guides planners and </a:t>
            </a:r>
          </a:p>
          <a:p>
            <a:pPr>
              <a:buNone/>
            </a:pPr>
            <a:r>
              <a:rPr lang="en-US" sz="3500" dirty="0" smtClean="0">
                <a:latin typeface="Calibri" pitchFamily="34" charset="0"/>
              </a:rPr>
              <a:t>   decision-makers</a:t>
            </a:r>
          </a:p>
          <a:p>
            <a:pPr>
              <a:buNone/>
            </a:pPr>
            <a:endParaRPr lang="en-US" sz="3500" dirty="0" smtClean="0">
              <a:latin typeface="Calibri" pitchFamily="34" charset="0"/>
            </a:endParaRPr>
          </a:p>
          <a:p>
            <a:r>
              <a:rPr lang="en-US" sz="3500" dirty="0" smtClean="0">
                <a:latin typeface="Calibri" pitchFamily="34" charset="0"/>
              </a:rPr>
              <a:t>Observed and modeled</a:t>
            </a:r>
          </a:p>
          <a:p>
            <a:pPr>
              <a:buNone/>
            </a:pPr>
            <a:r>
              <a:rPr lang="en-US" sz="3500" dirty="0" smtClean="0">
                <a:latin typeface="Calibri" pitchFamily="34" charset="0"/>
              </a:rPr>
              <a:t>	results in the same ballpark</a:t>
            </a:r>
          </a:p>
          <a:p>
            <a:pPr>
              <a:buNone/>
            </a:pPr>
            <a:endParaRPr lang="en-US" sz="3600" dirty="0" smtClean="0">
              <a:latin typeface="Calibri" pitchFamily="34" charset="0"/>
            </a:endParaRPr>
          </a:p>
          <a:p>
            <a:endParaRPr lang="en-US" sz="3600" dirty="0">
              <a:latin typeface="Calibri" pitchFamily="34" charset="0"/>
            </a:endParaRPr>
          </a:p>
        </p:txBody>
      </p:sp>
      <p:pic>
        <p:nvPicPr>
          <p:cNvPr id="4" name="Picture 4" descr="C:\Documents and Settings\schildress\Local Settings\Temporary Internet Files\Content.IE5\OI48LHU5\MC9004394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14600"/>
            <a:ext cx="2770051" cy="3622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TIP Criteria </a:t>
            </a:r>
            <a:br>
              <a:rPr lang="en-US" dirty="0" smtClean="0"/>
            </a:br>
            <a:r>
              <a:rPr lang="en-US" dirty="0" smtClean="0"/>
              <a:t>Urban Center/TOD Evaluation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62000" y="1676400"/>
          <a:ext cx="3831719" cy="4956645"/>
        </p:xfrm>
        <a:graphic>
          <a:graphicData uri="http://schemas.openxmlformats.org/presentationml/2006/ole">
            <p:oleObj spid="_x0000_s41986" name="Acrobat Document" r:id="rId4" imgW="4896000" imgH="7603200" progId="AcroExch.Document.7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1371600"/>
            <a:ext cx="4724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>
                <a:latin typeface="Calibri" pitchFamily="34" charset="0"/>
              </a:rPr>
              <a:t>Current VMT per Capita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3429000"/>
            <a:ext cx="350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Multi-modal potential-</a:t>
            </a:r>
          </a:p>
          <a:p>
            <a:r>
              <a:rPr lang="en-US" sz="2800" dirty="0" smtClean="0">
                <a:latin typeface="Calibri" pitchFamily="34" charset="0"/>
              </a:rPr>
              <a:t>Reduction in single occupancy vehicle percentage  </a:t>
            </a:r>
          </a:p>
          <a:p>
            <a:r>
              <a:rPr lang="en-US" sz="2800" dirty="0" smtClean="0">
                <a:latin typeface="Calibri" pitchFamily="34" charset="0"/>
              </a:rPr>
              <a:t>(2035-2010)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Bike and Pedestrian Project Evaluation</a:t>
            </a:r>
            <a:endParaRPr lang="en-US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ph idx="1"/>
          </p:nvPr>
        </p:nvGraphicFramePr>
        <p:xfrm>
          <a:off x="609600" y="1676400"/>
          <a:ext cx="3651250" cy="4724400"/>
        </p:xfrm>
        <a:graphic>
          <a:graphicData uri="http://schemas.openxmlformats.org/presentationml/2006/ole">
            <p:oleObj spid="_x0000_s43010" name="Acrobat Document" r:id="rId4" imgW="5829300" imgH="7543800" progId="AcroExch.Document.7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343400" y="16764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User Base- </a:t>
            </a:r>
          </a:p>
          <a:p>
            <a:r>
              <a:rPr lang="en-US" sz="2800" dirty="0" smtClean="0">
                <a:latin typeface="Calibri" pitchFamily="34" charset="0"/>
              </a:rPr>
              <a:t>Trips X-Y origins and destinations in 1.5 mile buffer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3886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Cost Effectiveness- </a:t>
            </a:r>
          </a:p>
          <a:p>
            <a:r>
              <a:rPr lang="en-US" sz="2800" dirty="0" smtClean="0">
                <a:latin typeface="Calibri" pitchFamily="34" charset="0"/>
              </a:rPr>
              <a:t>Cost per Person Mile Traveled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small areas in Denver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Long-term planning goals 2010 to 2035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sz="2800" dirty="0" smtClean="0">
                <a:latin typeface="Calibri" pitchFamily="34" charset="0"/>
              </a:rPr>
              <a:t>10% VMT per capita reduction 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	10% single occupancy vehicle mode share reduction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	50% of new housing/75% of new jobs in urban center</a:t>
            </a:r>
            <a:r>
              <a:rPr lang="en-US" dirty="0" smtClean="0">
                <a:latin typeface="Calibri" pitchFamily="34" charset="0"/>
              </a:rPr>
              <a:t>s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		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Transportation </a:t>
            </a:r>
            <a:r>
              <a:rPr lang="en-US" smtClean="0">
                <a:latin typeface="Calibri" pitchFamily="34" charset="0"/>
              </a:rPr>
              <a:t>Improvement </a:t>
            </a:r>
            <a:r>
              <a:rPr lang="en-US" smtClean="0">
                <a:latin typeface="Calibri" pitchFamily="34" charset="0"/>
              </a:rPr>
              <a:t>Program </a:t>
            </a:r>
            <a:r>
              <a:rPr lang="en-US" dirty="0" smtClean="0">
                <a:latin typeface="Calibri" pitchFamily="34" charset="0"/>
              </a:rPr>
              <a:t>(TIP) Fund Allocation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	</a:t>
            </a:r>
            <a:r>
              <a:rPr lang="en-US" sz="2000" dirty="0" smtClean="0">
                <a:latin typeface="Calibri" pitchFamily="34" charset="0"/>
              </a:rPr>
              <a:t>-Planning Funds for Transit-Oriented 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		Developments And Urban Centers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		-Bicycle-Pedestrian Project 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		Funds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</p:txBody>
      </p:sp>
      <p:pic>
        <p:nvPicPr>
          <p:cNvPr id="56322" name="Picture 2" descr="C:\Documents and Settings\schildress\Local Settings\Temporary Internet Files\Content.IE5\I9HMBDKE\MP90044390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0"/>
            <a:ext cx="2590800" cy="172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activity-based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305800" cy="48307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Calibri" pitchFamily="34" charset="0"/>
              </a:rPr>
              <a:t>Disaggregation allows for greater control and summarization (can slice and dice)</a:t>
            </a:r>
          </a:p>
          <a:p>
            <a:pPr>
              <a:buNone/>
            </a:pPr>
            <a:endParaRPr lang="en-US" sz="3600" dirty="0" smtClean="0">
              <a:latin typeface="Calibri" pitchFamily="34" charset="0"/>
            </a:endParaRPr>
          </a:p>
          <a:p>
            <a:r>
              <a:rPr lang="en-US" sz="3600" dirty="0" smtClean="0">
                <a:latin typeface="Calibri" pitchFamily="34" charset="0"/>
              </a:rPr>
              <a:t>More variables =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 more sensitivity</a:t>
            </a:r>
          </a:p>
          <a:p>
            <a:pPr>
              <a:buNone/>
            </a:pPr>
            <a:endParaRPr lang="en-US" sz="3600" dirty="0" smtClean="0">
              <a:latin typeface="Calibri" pitchFamily="34" charset="0"/>
            </a:endParaRPr>
          </a:p>
          <a:p>
            <a:pPr>
              <a:buNone/>
            </a:pPr>
            <a:endParaRPr lang="en-US" sz="3600" dirty="0" smtClean="0">
              <a:latin typeface="Calibri" pitchFamily="34" charset="0"/>
            </a:endParaRPr>
          </a:p>
          <a:p>
            <a:r>
              <a:rPr lang="en-US" sz="3600" dirty="0" smtClean="0">
                <a:latin typeface="Calibri" pitchFamily="34" charset="0"/>
              </a:rPr>
              <a:t>Tracking households and people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 with unique characteristics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4" name="Picture 7" descr="image001"/>
          <p:cNvPicPr>
            <a:picLocks noChangeAspect="1" noChangeArrowheads="1"/>
          </p:cNvPicPr>
          <p:nvPr/>
        </p:nvPicPr>
        <p:blipFill>
          <a:blip r:embed="rId2" cstate="print"/>
          <a:srcRect l="26600" t="15368" r="16835" b="20631"/>
          <a:stretch>
            <a:fillRect/>
          </a:stretch>
        </p:blipFill>
        <p:spPr bwMode="auto">
          <a:xfrm>
            <a:off x="5638800" y="2743200"/>
            <a:ext cx="2610852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models are wrong.  </a:t>
            </a:r>
            <a:br>
              <a:rPr lang="en-US" dirty="0" smtClean="0"/>
            </a:br>
            <a:r>
              <a:rPr lang="en-US" dirty="0" smtClean="0"/>
              <a:t>Some models are useful.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In what ways is  Denver’s activity-based model useful at depicting travel behavior on a small geography?</a:t>
            </a:r>
          </a:p>
          <a:p>
            <a:pPr>
              <a:buNone/>
            </a:pPr>
            <a:endParaRPr lang="en-US" sz="3600" dirty="0" smtClean="0">
              <a:latin typeface="Calibri" pitchFamily="34" charset="0"/>
            </a:endParaRPr>
          </a:p>
          <a:p>
            <a:pPr>
              <a:buNone/>
            </a:pPr>
            <a:endParaRPr lang="en-US" sz="3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In what ways is it not useful?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3536"/>
            <a:ext cx="8001000" cy="813264"/>
          </a:xfrm>
        </p:spPr>
        <p:txBody>
          <a:bodyPr>
            <a:normAutofit/>
          </a:bodyPr>
          <a:lstStyle/>
          <a:p>
            <a:r>
              <a:rPr lang="en-US" dirty="0" smtClean="0"/>
              <a:t>Useful Models Tell Stories.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30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The input variables cause outputs consistent with research and logic.</a:t>
            </a:r>
          </a:p>
          <a:p>
            <a:endParaRPr lang="en-US" sz="3200" dirty="0" smtClean="0">
              <a:latin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</a:rPr>
              <a:t>Match reality in the base year </a:t>
            </a:r>
          </a:p>
          <a:p>
            <a:r>
              <a:rPr lang="en-US" sz="3200" dirty="0" smtClean="0">
                <a:latin typeface="Calibri" pitchFamily="34" charset="0"/>
              </a:rPr>
              <a:t>(makes for a believable story)</a:t>
            </a:r>
          </a:p>
          <a:p>
            <a:endParaRPr lang="en-US" sz="3200" dirty="0" smtClean="0">
              <a:latin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</a:rPr>
              <a:t>Tell a story across time</a:t>
            </a:r>
            <a:r>
              <a:rPr lang="en-US" sz="3200" dirty="0" smtClean="0"/>
              <a:t>, </a:t>
            </a:r>
            <a:r>
              <a:rPr lang="en-US" sz="3200" dirty="0" smtClean="0">
                <a:latin typeface="Calibri" pitchFamily="34" charset="0"/>
              </a:rPr>
              <a:t>space</a:t>
            </a:r>
            <a:r>
              <a:rPr lang="en-US" sz="3200" dirty="0" smtClean="0"/>
              <a:t>,</a:t>
            </a:r>
          </a:p>
          <a:p>
            <a:r>
              <a:rPr lang="en-US" sz="3200" dirty="0" smtClean="0">
                <a:latin typeface="Calibri" pitchFamily="34" charset="0"/>
              </a:rPr>
              <a:t>and types of people.</a:t>
            </a:r>
          </a:p>
        </p:txBody>
      </p:sp>
      <p:pic>
        <p:nvPicPr>
          <p:cNvPr id="6" name="Picture 4" descr="C:\Documents and Settings\schildress\Local Settings\Temporary Internet Files\Content.IE5\OI48LHU5\MC9004394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802" y="2895600"/>
            <a:ext cx="2626650" cy="343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Across Space</a:t>
            </a:r>
            <a:endParaRPr lang="en-US" dirty="0"/>
          </a:p>
        </p:txBody>
      </p:sp>
      <p:pic>
        <p:nvPicPr>
          <p:cNvPr id="4" name="Picture 2" descr="E:\papers\SmallAreaForecast\VMTPerCapitaByZone2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664" t="-1017"/>
          <a:stretch>
            <a:fillRect/>
          </a:stretch>
        </p:blipFill>
        <p:spPr bwMode="auto">
          <a:xfrm>
            <a:off x="1524001" y="1491094"/>
            <a:ext cx="5867400" cy="502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Areas </a:t>
            </a:r>
            <a:br>
              <a:rPr lang="en-US" dirty="0" smtClean="0"/>
            </a:br>
            <a:r>
              <a:rPr lang="en-US" dirty="0" smtClean="0"/>
              <a:t>Story Across Space</a:t>
            </a:r>
            <a:endParaRPr lang="en-US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900" t="7401" r="8462" b="8268"/>
          <a:stretch>
            <a:fillRect/>
          </a:stretch>
        </p:blipFill>
        <p:spPr bwMode="auto">
          <a:xfrm>
            <a:off x="1219200" y="1524000"/>
            <a:ext cx="630938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Introducing the characters:</a:t>
            </a:r>
            <a:br>
              <a:rPr lang="en-US" dirty="0" smtClean="0"/>
            </a:br>
            <a:r>
              <a:rPr lang="en-US" dirty="0" smtClean="0"/>
              <a:t>2010 Small Area Demographics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8001000" cy="3395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438400"/>
                <a:gridCol w="2667000"/>
              </a:tblGrid>
              <a:tr h="57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Household Income (2000$)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Household Children</a:t>
                      </a:r>
                    </a:p>
                  </a:txBody>
                  <a:tcPr marL="9525" marR="9525" marT="9525" marB="0" anchor="b"/>
                </a:tc>
              </a:tr>
              <a:tr h="4727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University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</a:tr>
              <a:tr h="3978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Low Income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</a:tr>
              <a:tr h="4727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Edge of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Suburbia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</a:tr>
              <a:tr h="4727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Wealthy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Urban  Shopping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</a:tr>
              <a:tr h="4727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Denver Region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69,000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4" descr="C:\Documents and Settings\schildress\Local Settings\Temporary Internet Files\Content.IE5\OI48LHU5\MC9004394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858000"/>
            <a:ext cx="1524000" cy="1992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23666</TotalTime>
  <Words>888</Words>
  <Application>Microsoft Office PowerPoint</Application>
  <PresentationFormat>On-screen Show (4:3)</PresentationFormat>
  <Paragraphs>206</Paragraphs>
  <Slides>24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Foundry</vt:lpstr>
      <vt:lpstr>Acrobat Document</vt:lpstr>
      <vt:lpstr>Evaluating Small-Scale Results of Activity-Based Models </vt:lpstr>
      <vt:lpstr>Denver </vt:lpstr>
      <vt:lpstr>Why small areas in Denver?</vt:lpstr>
      <vt:lpstr>Why activity-based models</vt:lpstr>
      <vt:lpstr>All models are wrong.   Some models are useful.</vt:lpstr>
      <vt:lpstr>Useful Models Tell Stories.</vt:lpstr>
      <vt:lpstr>Story Across Space</vt:lpstr>
      <vt:lpstr>Small Areas  Story Across Space</vt:lpstr>
      <vt:lpstr>Introducing the characters: 2010 Small Area Demographics</vt:lpstr>
      <vt:lpstr>Setting the scene: 2010 Small Area Characteristics</vt:lpstr>
      <vt:lpstr>The action begins: Auto Ownership Story</vt:lpstr>
      <vt:lpstr>Mode Story</vt:lpstr>
      <vt:lpstr>VMT Story- The Denouement</vt:lpstr>
      <vt:lpstr>Is this story fiction?: Observed Versus Modeled Areas</vt:lpstr>
      <vt:lpstr>Observed Vs Modeled Trips By Mode CBD Fringe   </vt:lpstr>
      <vt:lpstr>Observed Vs Modeled Trips By Mode Wealthy Urban Shopping   </vt:lpstr>
      <vt:lpstr>More complex story: Across Time and Space</vt:lpstr>
      <vt:lpstr>Demographic Shifts</vt:lpstr>
      <vt:lpstr>Transportation Shifts</vt:lpstr>
      <vt:lpstr>Transit Share over time</vt:lpstr>
      <vt:lpstr>VMT per capita over time</vt:lpstr>
      <vt:lpstr>Small area analysis  with ABM is useful (non-fiction?).</vt:lpstr>
      <vt:lpstr>TIP Criteria  Urban Center/TOD Evaluation </vt:lpstr>
      <vt:lpstr>Bike and Pedestrian Project Evaluation</vt:lpstr>
    </vt:vector>
  </TitlesOfParts>
  <Company>DRCOG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Childress</dc:creator>
  <cp:lastModifiedBy>schildress</cp:lastModifiedBy>
  <cp:revision>1104</cp:revision>
  <dcterms:created xsi:type="dcterms:W3CDTF">2011-03-29T15:27:23Z</dcterms:created>
  <dcterms:modified xsi:type="dcterms:W3CDTF">2011-05-06T22:45:15Z</dcterms:modified>
</cp:coreProperties>
</file>