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384" r:id="rId4"/>
    <p:sldId id="380" r:id="rId5"/>
    <p:sldId id="263" r:id="rId6"/>
    <p:sldId id="264" r:id="rId7"/>
    <p:sldId id="285" r:id="rId8"/>
    <p:sldId id="284" r:id="rId9"/>
    <p:sldId id="383" r:id="rId10"/>
    <p:sldId id="382" r:id="rId11"/>
    <p:sldId id="286" r:id="rId12"/>
    <p:sldId id="266" r:id="rId13"/>
    <p:sldId id="269" r:id="rId14"/>
    <p:sldId id="270" r:id="rId15"/>
    <p:sldId id="271" r:id="rId16"/>
    <p:sldId id="290" r:id="rId17"/>
    <p:sldId id="295" r:id="rId18"/>
    <p:sldId id="297" r:id="rId19"/>
    <p:sldId id="287" r:id="rId20"/>
    <p:sldId id="281" r:id="rId21"/>
    <p:sldId id="359" r:id="rId22"/>
    <p:sldId id="385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115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9" tIns="43695" rIns="87389" bIns="4369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16" y="1"/>
            <a:ext cx="2972115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9" tIns="43695" rIns="87389" bIns="436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8BF9BB04-156C-47A1-8A39-5024F154C0BF}" type="datetimeFigureOut">
              <a:rPr lang="en-US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1"/>
            <a:ext cx="2972115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9" tIns="43695" rIns="87389" bIns="4369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16" y="8831261"/>
            <a:ext cx="2972115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89" tIns="43695" rIns="87389" bIns="436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892202C2-AF9D-415D-BDED-628C63AFD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316" y="1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E7EE56-4A57-40B9-853A-60A3E512F89D}" type="datetimeFigureOut">
              <a:rPr lang="en-US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5" y="4416430"/>
            <a:ext cx="5485772" cy="418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62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316" y="8829662"/>
            <a:ext cx="2972115" cy="4651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89DD023-AF81-4554-B708-164A7754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r>
              <a:rPr lang="en-US" baseline="0" dirty="0" smtClean="0"/>
              <a:t> of decision support – talk about maintenance protocol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DD023-AF81-4554-B708-164A7754E2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the stage 2 </a:t>
            </a:r>
            <a:r>
              <a:rPr lang="en-US" dirty="0" err="1" smtClean="0"/>
              <a:t>mpos</a:t>
            </a:r>
            <a:r>
              <a:rPr lang="en-US" dirty="0" smtClean="0"/>
              <a:t> 12</a:t>
            </a:r>
            <a:r>
              <a:rPr lang="en-US" baseline="0" dirty="0" smtClean="0"/>
              <a:t> counties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DD023-AF81-4554-B708-164A7754E2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 agencies</a:t>
            </a:r>
            <a:r>
              <a:rPr lang="en-US" baseline="0" dirty="0" smtClean="0"/>
              <a:t> use  example ICI, TIP ranking – Web use interactive GIS TAZ to project info </a:t>
            </a:r>
            <a:r>
              <a:rPr lang="en-US" baseline="0" dirty="0" smtClean="0"/>
              <a:t>ADT protocol don’t upset the apple card – deal with privacy and security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DD023-AF81-4554-B708-164A7754E2E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Do not upset the apple card – establishes protocol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C1A774-7D4D-4C4C-965F-E11EAFE900B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Two way street for desk top and one-way street for web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0B93E-D2FC-4A08-98A3-4C289A086848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2ED1-27C6-4E40-BF36-17AD4F5909E9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0BC5D-41BA-4721-9450-148EB5FC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67A-0254-4B0E-8F3D-C900010F5117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91D71-5348-4A22-96E0-A3D5EE88F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7B1A-81E5-44A8-BE1B-2826DA279D64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85EA-F9F9-4FAB-87ED-A8BFAC7D8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DF0D-7D65-442B-8FBF-E10AE90FCA2D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3F43-29DE-4843-9C81-1D5515A01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5F46-FA55-4DFA-9333-E1AD904548C0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BBDC-8CBE-46C6-805C-E28276ADC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2220-78E3-468E-8F4C-EE0987C76954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64C0-2ADC-4FE0-8DD1-20DB86465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55C0-AE52-406D-BB5C-D1EB87F09AB5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B024-3CC5-4230-A956-F5E4DBBC4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4C77-38FF-44A9-BA59-F6A5C86EB1EE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23B1-1D2E-42BB-8142-50FAD34F6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5E73-88BB-4A61-BB3A-A1243C7069BB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E1C4-A423-4E8C-85DC-CDFB39FC2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3BE1-C4C9-42D6-9E38-25B9547FE5E5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CCFA-4C4C-49A4-A42E-984662728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C8AB-3722-458E-B35A-171693207AE5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61CC-A990-4260-B702-D01954CC5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B488AB-D8F4-4C8D-A07F-4971DB185DB3}" type="datetime1">
              <a:rPr lang="en-US" smtClean="0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7A813A-2A8A-448C-82A8-307B95045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78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8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379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81201"/>
            <a:ext cx="7924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Developing a Regional GIS Enterprise &amp; Decision Support Tool for Transportation Planning – TELUDE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Felix Nwoko, Durham-Chapel Hill-Carrboro (DCHC) MPO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TRB Planning Applications Conference Reno, Nevada.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Model Boundary</a:t>
            </a:r>
            <a:endParaRPr lang="en-US" dirty="0"/>
          </a:p>
        </p:txBody>
      </p:sp>
      <p:pic>
        <p:nvPicPr>
          <p:cNvPr id="4" name="Content Placeholder 3" descr="DCHC-CAMPO Full Boundaries Landsc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553200" cy="50638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-Region Boundary Map -- TRM Extents -- 02 19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29936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ELUDE-ConceptualOverview1"/>
          <p:cNvPicPr>
            <a:picLocks noChangeAspect="1" noChangeArrowheads="1"/>
          </p:cNvPicPr>
          <p:nvPr/>
        </p:nvPicPr>
        <p:blipFill>
          <a:blip r:embed="rId3" cstate="print"/>
          <a:srcRect t="5316"/>
          <a:stretch>
            <a:fillRect/>
          </a:stretch>
        </p:blipFill>
        <p:spPr bwMode="auto">
          <a:xfrm>
            <a:off x="268288" y="1371600"/>
            <a:ext cx="86471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TELUDE Conceptual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ELUDE-ConceptualOverview1"/>
          <p:cNvPicPr>
            <a:picLocks noChangeAspect="1" noChangeArrowheads="1"/>
          </p:cNvPicPr>
          <p:nvPr/>
        </p:nvPicPr>
        <p:blipFill>
          <a:blip r:embed="rId3" cstate="print"/>
          <a:srcRect t="5316"/>
          <a:stretch>
            <a:fillRect/>
          </a:stretch>
        </p:blipFill>
        <p:spPr bwMode="auto">
          <a:xfrm>
            <a:off x="268288" y="1371600"/>
            <a:ext cx="86471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TELUDE Conceptual Model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867400" y="3733800"/>
            <a:ext cx="2590800" cy="914400"/>
          </a:xfrm>
          <a:prstGeom prst="wedgeEllipseCallout">
            <a:avLst>
              <a:gd name="adj1" fmla="val -54805"/>
              <a:gd name="adj2" fmla="val -69549"/>
            </a:avLst>
          </a:prstGeom>
          <a:solidFill>
            <a:srgbClr val="FFC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dobe Garamond Pro Bold" pitchFamily="18" charset="0"/>
              </a:rPr>
              <a:t>Part 1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dobe Garamond Pro Bold" pitchFamily="18" charset="0"/>
              </a:rPr>
              <a:t>Data  Warehouse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LUDE-ConceptualOverview1"/>
          <p:cNvPicPr>
            <a:picLocks noChangeAspect="1" noChangeArrowheads="1"/>
          </p:cNvPicPr>
          <p:nvPr/>
        </p:nvPicPr>
        <p:blipFill>
          <a:blip r:embed="rId2" cstate="print"/>
          <a:srcRect t="5316"/>
          <a:stretch>
            <a:fillRect/>
          </a:stretch>
        </p:blipFill>
        <p:spPr bwMode="auto">
          <a:xfrm>
            <a:off x="268288" y="1371600"/>
            <a:ext cx="86471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TELUDE Conceptual Model</a:t>
            </a: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6991350" y="1858963"/>
            <a:ext cx="2165350" cy="2116137"/>
            <a:chOff x="4404" y="1171"/>
            <a:chExt cx="1364" cy="1333"/>
          </a:xfrm>
        </p:grpSpPr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4416" y="1728"/>
              <a:ext cx="1344" cy="768"/>
            </a:xfrm>
            <a:prstGeom prst="wedgeEllipseCallout">
              <a:avLst>
                <a:gd name="adj1" fmla="val -103819"/>
                <a:gd name="adj2" fmla="val -124264"/>
              </a:avLst>
            </a:prstGeom>
            <a:solidFill>
              <a:srgbClr val="FFC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>
                <a:latin typeface="Adobe Garamond Pro Bold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416" y="1728"/>
              <a:ext cx="1344" cy="768"/>
            </a:xfrm>
            <a:prstGeom prst="wedgeEllipseCallout">
              <a:avLst>
                <a:gd name="adj1" fmla="val -47263"/>
                <a:gd name="adj2" fmla="val -121188"/>
              </a:avLst>
            </a:prstGeom>
            <a:solidFill>
              <a:srgbClr val="FFC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chemeClr val="bg2"/>
                  </a:solidFill>
                  <a:latin typeface="Adobe Garamond Pro Bold" pitchFamily="18" charset="0"/>
                </a:rPr>
                <a:t>Part 2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2"/>
                  </a:solidFill>
                  <a:latin typeface="Adobe Garamond Pro Bold" pitchFamily="18" charset="0"/>
                </a:rPr>
                <a:t>Web Based Tools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ELUDE-ConceptualOverview1"/>
          <p:cNvPicPr>
            <a:picLocks noChangeAspect="1" noChangeArrowheads="1"/>
          </p:cNvPicPr>
          <p:nvPr/>
        </p:nvPicPr>
        <p:blipFill>
          <a:blip r:embed="rId3" cstate="print"/>
          <a:srcRect t="5316"/>
          <a:stretch>
            <a:fillRect/>
          </a:stretch>
        </p:blipFill>
        <p:spPr bwMode="auto">
          <a:xfrm>
            <a:off x="268288" y="1276350"/>
            <a:ext cx="86471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TELUDE Conceptual Model</a:t>
            </a:r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2286000" y="2406650"/>
            <a:ext cx="2322513" cy="2317750"/>
            <a:chOff x="1344" y="1036"/>
            <a:chExt cx="1463" cy="1460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1344" y="1056"/>
              <a:ext cx="1440" cy="912"/>
            </a:xfrm>
            <a:prstGeom prst="wedgeEllipseCallout">
              <a:avLst>
                <a:gd name="adj1" fmla="val 60491"/>
                <a:gd name="adj2" fmla="val -50102"/>
              </a:avLst>
            </a:prstGeom>
            <a:solidFill>
              <a:srgbClr val="FFC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>
                <a:latin typeface="Adobe Garamond Pro Bold"/>
              </a:endParaRPr>
            </a:p>
          </p:txBody>
        </p:sp>
        <p:sp>
          <p:nvSpPr>
            <p:cNvPr id="14342" name="AutoShape 5"/>
            <p:cNvSpPr>
              <a:spLocks noChangeArrowheads="1"/>
            </p:cNvSpPr>
            <p:nvPr/>
          </p:nvSpPr>
          <p:spPr bwMode="auto">
            <a:xfrm>
              <a:off x="1344" y="1056"/>
              <a:ext cx="1440" cy="912"/>
            </a:xfrm>
            <a:prstGeom prst="wedgeEllipseCallout">
              <a:avLst>
                <a:gd name="adj1" fmla="val 130000"/>
                <a:gd name="adj2" fmla="val -51139"/>
              </a:avLst>
            </a:prstGeom>
            <a:solidFill>
              <a:srgbClr val="FFC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>
                <a:latin typeface="Adobe Garamond Pro Bold"/>
              </a:endParaRPr>
            </a:p>
          </p:txBody>
        </p:sp>
        <p:sp>
          <p:nvSpPr>
            <p:cNvPr id="14343" name="AutoShape 5"/>
            <p:cNvSpPr>
              <a:spLocks noChangeArrowheads="1"/>
            </p:cNvSpPr>
            <p:nvPr/>
          </p:nvSpPr>
          <p:spPr bwMode="auto">
            <a:xfrm>
              <a:off x="1344" y="1056"/>
              <a:ext cx="1440" cy="912"/>
            </a:xfrm>
            <a:prstGeom prst="wedgeEllipseCallout">
              <a:avLst>
                <a:gd name="adj1" fmla="val 94259"/>
                <a:gd name="adj2" fmla="val -50620"/>
              </a:avLst>
            </a:prstGeom>
            <a:solidFill>
              <a:srgbClr val="FFC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dirty="0">
                <a:latin typeface="Adobe Garamond Pro Bold"/>
              </a:endParaRPr>
            </a:p>
          </p:txBody>
        </p:sp>
        <p:pic>
          <p:nvPicPr>
            <p:cNvPr id="14344" name="AutoShap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4" y="1036"/>
              <a:ext cx="1463" cy="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8"/>
            <p:cNvSpPr txBox="1">
              <a:spLocks noChangeArrowheads="1"/>
            </p:cNvSpPr>
            <p:nvPr/>
          </p:nvSpPr>
          <p:spPr bwMode="auto">
            <a:xfrm>
              <a:off x="1574" y="1104"/>
              <a:ext cx="1018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dobe Garamond Pro Bold"/>
                </a:rPr>
                <a:t>Part 3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  <a:latin typeface="Adobe Garamond Pro Bold"/>
                </a:rPr>
                <a:t>Desktop Tool for GIS Automation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TELUDE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Employment Geocoder.</a:t>
            </a:r>
          </a:p>
          <a:p>
            <a:pPr>
              <a:defRPr/>
            </a:pPr>
            <a:r>
              <a:rPr lang="en-US" dirty="0" smtClean="0"/>
              <a:t>Travel model inputs.</a:t>
            </a:r>
          </a:p>
          <a:p>
            <a:pPr>
              <a:defRPr/>
            </a:pPr>
            <a:r>
              <a:rPr lang="en-US" dirty="0" smtClean="0"/>
              <a:t>Transportation Plan.</a:t>
            </a:r>
          </a:p>
          <a:p>
            <a:pPr>
              <a:defRPr/>
            </a:pPr>
            <a:r>
              <a:rPr lang="en-US" dirty="0" smtClean="0"/>
              <a:t>Congestion Management process.</a:t>
            </a:r>
          </a:p>
          <a:p>
            <a:pPr>
              <a:defRPr/>
            </a:pPr>
            <a:r>
              <a:rPr lang="en-US" dirty="0" smtClean="0"/>
              <a:t>Environmental Justice.</a:t>
            </a:r>
          </a:p>
          <a:p>
            <a:pPr>
              <a:defRPr/>
            </a:pPr>
            <a:r>
              <a:rPr lang="en-US" dirty="0" smtClean="0"/>
              <a:t>Project ranking and prioritization.</a:t>
            </a:r>
          </a:p>
          <a:p>
            <a:pPr>
              <a:defRPr/>
            </a:pPr>
            <a:r>
              <a:rPr lang="en-US" dirty="0" smtClean="0"/>
              <a:t>Data monitoring, surveillance of change &amp; maintenance.</a:t>
            </a:r>
          </a:p>
          <a:p>
            <a:pPr>
              <a:defRPr/>
            </a:pPr>
            <a:r>
              <a:rPr lang="en-US" dirty="0" smtClean="0"/>
              <a:t>Integration of system planning and NEPA</a:t>
            </a:r>
          </a:p>
          <a:p>
            <a:pPr>
              <a:defRPr/>
            </a:pPr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TELUDE </a:t>
            </a:r>
            <a:endParaRPr lang="en-US" dirty="0"/>
          </a:p>
        </p:txBody>
      </p:sp>
      <p:pic>
        <p:nvPicPr>
          <p:cNvPr id="4" name="Content Placeholder 3" descr="Identi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8114676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TELUDE</a:t>
            </a:r>
            <a:endParaRPr lang="en-US" dirty="0"/>
          </a:p>
        </p:txBody>
      </p:sp>
      <p:pic>
        <p:nvPicPr>
          <p:cNvPr id="4" name="Content Placeholder 3" descr="Spatial 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799" y="1524000"/>
            <a:ext cx="8951239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TELUDE Applications</a:t>
            </a:r>
            <a:endParaRPr lang="en-US" dirty="0"/>
          </a:p>
        </p:txBody>
      </p:sp>
      <p:pic>
        <p:nvPicPr>
          <p:cNvPr id="23555" name="Content Placeholder 3" descr="ESRI UC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90638"/>
            <a:ext cx="7391400" cy="55451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Consultants</a:t>
            </a:r>
          </a:p>
          <a:p>
            <a:pPr lvl="1">
              <a:defRPr/>
            </a:pPr>
            <a:r>
              <a:rPr lang="en-US" dirty="0" smtClean="0"/>
              <a:t>PB America</a:t>
            </a:r>
          </a:p>
          <a:p>
            <a:pPr lvl="1">
              <a:defRPr/>
            </a:pPr>
            <a:r>
              <a:rPr lang="en-US" dirty="0" smtClean="0"/>
              <a:t>Geonetics</a:t>
            </a:r>
          </a:p>
          <a:p>
            <a:pPr>
              <a:defRPr/>
            </a:pPr>
            <a:r>
              <a:rPr lang="en-US" dirty="0" smtClean="0"/>
              <a:t>MPO Staff</a:t>
            </a:r>
          </a:p>
          <a:p>
            <a:pPr lvl="1">
              <a:defRPr/>
            </a:pPr>
            <a:r>
              <a:rPr lang="en-US" dirty="0" smtClean="0"/>
              <a:t>Leta Huntsinger, Technical Team Leader</a:t>
            </a:r>
          </a:p>
          <a:p>
            <a:pPr lvl="1">
              <a:defRPr/>
            </a:pPr>
            <a:r>
              <a:rPr lang="en-US" dirty="0" smtClean="0"/>
              <a:t>Gurmeet Virk</a:t>
            </a:r>
          </a:p>
          <a:p>
            <a:pPr lvl="1">
              <a:defRPr/>
            </a:pPr>
            <a:r>
              <a:rPr lang="en-US" dirty="0" smtClean="0"/>
              <a:t>Rakesh Malhotra</a:t>
            </a:r>
          </a:p>
          <a:p>
            <a:pPr lvl="1">
              <a:defRPr/>
            </a:pPr>
            <a:r>
              <a:rPr lang="en-US" dirty="0" smtClean="0"/>
              <a:t>Jeremy Raw (Geocoder) now with FHWA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 Employment </a:t>
            </a:r>
            <a:r>
              <a:rPr lang="en-US" sz="5400" dirty="0" err="1" smtClean="0"/>
              <a:t>Geocoder</a:t>
            </a:r>
            <a:r>
              <a:rPr lang="en-US" sz="5400" dirty="0" smtClean="0"/>
              <a:t> </a:t>
            </a:r>
            <a:r>
              <a:rPr lang="en-US" sz="5400" dirty="0" smtClean="0"/>
              <a:t>Application</a:t>
            </a:r>
            <a:br>
              <a:rPr lang="en-US" sz="5400" dirty="0" smtClean="0"/>
            </a:br>
            <a:r>
              <a:rPr lang="en-US" sz="5400" dirty="0" smtClean="0"/>
              <a:t>in </a:t>
            </a:r>
            <a:br>
              <a:rPr lang="en-US" sz="5400" dirty="0" smtClean="0"/>
            </a:br>
            <a:r>
              <a:rPr lang="en-US" sz="5400" dirty="0" smtClean="0"/>
              <a:t>TELUDE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take a quick ride through </a:t>
            </a:r>
            <a:r>
              <a:rPr lang="en-US" dirty="0" smtClean="0"/>
              <a:t>one of TELUDE </a:t>
            </a:r>
            <a:r>
              <a:rPr lang="en-US" dirty="0" err="1" smtClean="0"/>
              <a:t>aaplications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Thanks. </a:t>
            </a:r>
          </a:p>
          <a:p>
            <a:endParaRPr lang="en-US" dirty="0" smtClean="0"/>
          </a:p>
          <a:p>
            <a:r>
              <a:rPr lang="en-US" dirty="0" smtClean="0"/>
              <a:t>Hope I have taken the time to write a short letter.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“…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ain’t</a:t>
            </a:r>
            <a:r>
              <a:rPr lang="en-US" dirty="0" smtClean="0"/>
              <a:t> planning, show me the picture not data albatross…”</a:t>
            </a:r>
          </a:p>
          <a:p>
            <a:endParaRPr lang="en-US" dirty="0" smtClean="0"/>
          </a:p>
          <a:p>
            <a:r>
              <a:rPr lang="en-US" dirty="0" smtClean="0"/>
              <a:t>“I spent enormous time to write this long letter because I don’t have the time to write a short one”   Mark Twain.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What is TELUDE</a:t>
            </a:r>
          </a:p>
          <a:p>
            <a:r>
              <a:rPr lang="en-US" dirty="0" smtClean="0"/>
              <a:t>Rationale and impetus for TELUDE</a:t>
            </a:r>
          </a:p>
          <a:p>
            <a:r>
              <a:rPr lang="en-US" dirty="0" smtClean="0"/>
              <a:t>Features of TELUDE</a:t>
            </a:r>
          </a:p>
          <a:p>
            <a:r>
              <a:rPr lang="en-US" dirty="0" smtClean="0"/>
              <a:t>MPO &amp; transportation planning </a:t>
            </a:r>
            <a:r>
              <a:rPr lang="en-US" dirty="0" smtClean="0"/>
              <a:t>a</a:t>
            </a:r>
            <a:r>
              <a:rPr lang="en-US" dirty="0" smtClean="0"/>
              <a:t>pplications</a:t>
            </a:r>
            <a:endParaRPr lang="en-US" dirty="0" smtClean="0"/>
          </a:p>
          <a:p>
            <a:r>
              <a:rPr lang="en-US" dirty="0" smtClean="0"/>
              <a:t>Live Demonstration of one application –employment geocoder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Introduction/Purpose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153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Develop </a:t>
            </a:r>
            <a:r>
              <a:rPr lang="en-US" dirty="0"/>
              <a:t>an integrated geospatial data management </a:t>
            </a:r>
            <a:r>
              <a:rPr lang="en-US" dirty="0" smtClean="0"/>
              <a:t>system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Develop </a:t>
            </a:r>
            <a:r>
              <a:rPr lang="en-US" dirty="0"/>
              <a:t>GIS automation tools to integrate MPO data for transportation </a:t>
            </a:r>
            <a:r>
              <a:rPr lang="en-US" dirty="0" smtClean="0"/>
              <a:t>planning.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Enable data sharing among MPO </a:t>
            </a:r>
            <a:r>
              <a:rPr lang="en-US" dirty="0" smtClean="0"/>
              <a:t>partners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TELUDE – multi-year $750,000 GIS enterprise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TELUDE?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Transportation Environmental and Land-Use Data Enterprise = </a:t>
            </a:r>
            <a:r>
              <a:rPr lang="en-US" dirty="0" smtClean="0"/>
              <a:t>TELUDE</a:t>
            </a:r>
          </a:p>
          <a:p>
            <a:pPr eaLnBrk="1" hangingPunct="1">
              <a:defRPr/>
            </a:pPr>
            <a:r>
              <a:rPr lang="en-US" dirty="0" smtClean="0"/>
              <a:t>Centralized repository for enterprise data</a:t>
            </a:r>
          </a:p>
          <a:p>
            <a:pPr eaLnBrk="1" hangingPunct="1">
              <a:defRPr/>
            </a:pPr>
            <a:r>
              <a:rPr lang="en-US" dirty="0" smtClean="0"/>
              <a:t>Decision support for transportation planning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Three parts of TELUDE</a:t>
            </a:r>
          </a:p>
          <a:p>
            <a:pPr lvl="1" eaLnBrk="1" hangingPunct="1">
              <a:defRPr/>
            </a:pPr>
            <a:r>
              <a:rPr lang="en-US" dirty="0"/>
              <a:t>Data </a:t>
            </a:r>
            <a:r>
              <a:rPr lang="en-US" dirty="0" smtClean="0"/>
              <a:t>warehouse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Web based tools </a:t>
            </a:r>
          </a:p>
          <a:p>
            <a:pPr lvl="1" eaLnBrk="1" hangingPunct="1">
              <a:defRPr/>
            </a:pPr>
            <a:r>
              <a:rPr lang="en-US" dirty="0"/>
              <a:t>Desktop tools for data </a:t>
            </a:r>
            <a:r>
              <a:rPr lang="en-US" dirty="0" smtClean="0"/>
              <a:t>automation</a:t>
            </a:r>
          </a:p>
          <a:p>
            <a:pPr lvl="1" eaLnBrk="1" hangingPunct="1">
              <a:defRPr/>
            </a:pPr>
            <a:r>
              <a:rPr lang="en-US" dirty="0" smtClean="0"/>
              <a:t>Maintenance strategy and protocol</a:t>
            </a:r>
            <a:endParaRPr lang="en-US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79E1C4-A423-4E8C-85DC-CDFB39FC2FE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Impetus &amp; Rationale for TELUDE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Organizational and technical challenges in obtaining data for  myriad of multidisciplinary geospatial data for MPO planning functions.</a:t>
            </a:r>
          </a:p>
          <a:p>
            <a:pPr lvl="1">
              <a:defRPr/>
            </a:pPr>
            <a:r>
              <a:rPr lang="en-US" dirty="0" smtClean="0"/>
              <a:t>Travel model </a:t>
            </a:r>
          </a:p>
          <a:p>
            <a:pPr lvl="1">
              <a:defRPr/>
            </a:pPr>
            <a:r>
              <a:rPr lang="en-US" dirty="0" smtClean="0"/>
              <a:t>MPO UrbanSim Land Use Integration Model</a:t>
            </a:r>
          </a:p>
          <a:p>
            <a:pPr lvl="1">
              <a:defRPr/>
            </a:pPr>
            <a:r>
              <a:rPr lang="en-US" dirty="0" smtClean="0"/>
              <a:t>NEPA/Project planning (Purpose &amp; Need)</a:t>
            </a:r>
          </a:p>
          <a:p>
            <a:pPr lvl="1">
              <a:defRPr/>
            </a:pPr>
            <a:r>
              <a:rPr lang="en-US" dirty="0" smtClean="0"/>
              <a:t>Project prioritization</a:t>
            </a:r>
          </a:p>
          <a:p>
            <a:pPr lvl="1">
              <a:defRPr/>
            </a:pPr>
            <a:r>
              <a:rPr lang="en-US" dirty="0" smtClean="0"/>
              <a:t>Transportation plan</a:t>
            </a:r>
          </a:p>
          <a:p>
            <a:pPr lvl="1">
              <a:defRPr/>
            </a:pPr>
            <a:r>
              <a:rPr lang="en-US" dirty="0" smtClean="0"/>
              <a:t>Congestion Management Process</a:t>
            </a:r>
          </a:p>
          <a:p>
            <a:pPr lvl="1">
              <a:defRPr/>
            </a:pPr>
            <a:r>
              <a:rPr lang="en-US" dirty="0" smtClean="0"/>
              <a:t>Etc.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Impetus &amp; Rationale for TELUDE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that MPO collects is voluminous and sometimes inaccurate and not timely.</a:t>
            </a:r>
          </a:p>
          <a:p>
            <a:pPr>
              <a:defRPr/>
            </a:pPr>
            <a:r>
              <a:rPr lang="en-US" dirty="0" smtClean="0"/>
              <a:t>MPO is primary consumer of data and not a primary </a:t>
            </a:r>
            <a:r>
              <a:rPr lang="en-US" dirty="0" smtClean="0"/>
              <a:t>producer (e.g. tax assessor’s data).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MPO must comb through member agencies’ GIS to find different pieces of information.</a:t>
            </a:r>
          </a:p>
          <a:p>
            <a:pPr>
              <a:defRPr/>
            </a:pPr>
            <a:r>
              <a:rPr lang="en-US" dirty="0" smtClean="0"/>
              <a:t>MPO agencies lack organization of data sources.</a:t>
            </a:r>
          </a:p>
          <a:p>
            <a:pPr>
              <a:defRPr/>
            </a:pPr>
            <a:r>
              <a:rPr lang="en-US" dirty="0" smtClean="0"/>
              <a:t>Many data sources are duplicated.</a:t>
            </a:r>
          </a:p>
          <a:p>
            <a:pPr>
              <a:defRPr/>
            </a:pPr>
            <a:r>
              <a:rPr lang="en-US" dirty="0" smtClean="0"/>
              <a:t>No authoritative sources for some data.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Impetus &amp; Rationale for TELUDE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MPO boundary ≠ Model boundary ≠ air quality non-attainment area ≠ scenario boundary.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 attitude of “Data is King”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C3F43-29DE-4843-9C81-1D5515A01D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26037</TotalTime>
  <Words>520</Words>
  <Application>Microsoft Office PowerPoint</Application>
  <PresentationFormat>On-screen Show (4:3)</PresentationFormat>
  <Paragraphs>127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Stream</vt:lpstr>
      <vt:lpstr> Developing a Regional GIS Enterprise &amp; Decision Support Tool for Transportation Planning – TELUDE  Felix Nwoko, Durham-Chapel Hill-Carrboro (DCHC) MPO    13th TRB Planning Applications Conference Reno, Nevada.  </vt:lpstr>
      <vt:lpstr>Acknowledgment</vt:lpstr>
      <vt:lpstr>Show me the Picture</vt:lpstr>
      <vt:lpstr>Presentation Overview</vt:lpstr>
      <vt:lpstr>Introduction/Purpose</vt:lpstr>
      <vt:lpstr>What is TELUDE?</vt:lpstr>
      <vt:lpstr>Impetus &amp; Rationale for TELUDE</vt:lpstr>
      <vt:lpstr>Impetus &amp; Rationale for TELUDE Cont’d</vt:lpstr>
      <vt:lpstr>Impetus &amp; Rationale for TELUDE Cont’d</vt:lpstr>
      <vt:lpstr>Travel Model Boundary</vt:lpstr>
      <vt:lpstr>Slide 11</vt:lpstr>
      <vt:lpstr>TELUDE Conceptual Model</vt:lpstr>
      <vt:lpstr>TELUDE Conceptual Model</vt:lpstr>
      <vt:lpstr>TELUDE Conceptual Model</vt:lpstr>
      <vt:lpstr>TELUDE Conceptual Model</vt:lpstr>
      <vt:lpstr>TELUDE Applications</vt:lpstr>
      <vt:lpstr>Features of TELUDE </vt:lpstr>
      <vt:lpstr>Features of TELUDE</vt:lpstr>
      <vt:lpstr>TELUDE Applications</vt:lpstr>
      <vt:lpstr> Employment Geocoder Application in  TELUDE</vt:lpstr>
      <vt:lpstr>Live Demonstration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TELUDE</dc:title>
  <dc:creator>Rachel Arulraj</dc:creator>
  <cp:lastModifiedBy>FelixN</cp:lastModifiedBy>
  <cp:revision>1782</cp:revision>
  <dcterms:created xsi:type="dcterms:W3CDTF">2008-11-19T14:23:49Z</dcterms:created>
  <dcterms:modified xsi:type="dcterms:W3CDTF">2011-05-09T22:39:15Z</dcterms:modified>
</cp:coreProperties>
</file>