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notesMasterIdLst>
    <p:notesMasterId r:id="rId26"/>
  </p:notesMasterIdLst>
  <p:handoutMasterIdLst>
    <p:handoutMasterId r:id="rId27"/>
  </p:handoutMasterIdLst>
  <p:sldIdLst>
    <p:sldId id="256" r:id="rId2"/>
    <p:sldId id="257" r:id="rId3"/>
    <p:sldId id="265" r:id="rId4"/>
    <p:sldId id="266" r:id="rId5"/>
    <p:sldId id="267" r:id="rId6"/>
    <p:sldId id="278" r:id="rId7"/>
    <p:sldId id="268" r:id="rId8"/>
    <p:sldId id="258" r:id="rId9"/>
    <p:sldId id="260" r:id="rId10"/>
    <p:sldId id="261" r:id="rId11"/>
    <p:sldId id="259" r:id="rId12"/>
    <p:sldId id="269" r:id="rId13"/>
    <p:sldId id="270" r:id="rId14"/>
    <p:sldId id="271" r:id="rId15"/>
    <p:sldId id="279" r:id="rId16"/>
    <p:sldId id="284" r:id="rId17"/>
    <p:sldId id="273" r:id="rId18"/>
    <p:sldId id="274" r:id="rId19"/>
    <p:sldId id="275" r:id="rId20"/>
    <p:sldId id="276" r:id="rId21"/>
    <p:sldId id="277" r:id="rId22"/>
    <p:sldId id="283" r:id="rId23"/>
    <p:sldId id="280" r:id="rId24"/>
    <p:sldId id="282" r:id="rId25"/>
  </p:sldIdLst>
  <p:sldSz cx="9144000" cy="6858000" type="screen4x3"/>
  <p:notesSz cx="7112000" cy="939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28"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scatterChart>
        <c:scatterStyle val="smoothMarker"/>
        <c:ser>
          <c:idx val="1"/>
          <c:order val="1"/>
          <c:marker>
            <c:symbol val="none"/>
          </c:marker>
          <c:xVal>
            <c:numRef>
              <c:f>Sheet1!$C$1:$C$89</c:f>
              <c:numCache>
                <c:formatCode>General</c:formatCode>
                <c:ptCount val="89"/>
                <c:pt idx="0">
                  <c:v>0</c:v>
                </c:pt>
                <c:pt idx="1">
                  <c:v>1.0000000000000019E-2</c:v>
                </c:pt>
                <c:pt idx="2">
                  <c:v>2.0000000000000035E-2</c:v>
                </c:pt>
                <c:pt idx="3">
                  <c:v>3.0000000000000054E-2</c:v>
                </c:pt>
                <c:pt idx="4">
                  <c:v>4.000000000000007E-2</c:v>
                </c:pt>
                <c:pt idx="5">
                  <c:v>5.0000000000000079E-2</c:v>
                </c:pt>
                <c:pt idx="6">
                  <c:v>6.0000000000000095E-2</c:v>
                </c:pt>
                <c:pt idx="7">
                  <c:v>7.0000000000000034E-2</c:v>
                </c:pt>
                <c:pt idx="8">
                  <c:v>8.000000000000014E-2</c:v>
                </c:pt>
                <c:pt idx="9">
                  <c:v>9.0000000000000066E-2</c:v>
                </c:pt>
                <c:pt idx="10">
                  <c:v>0.10000000000000003</c:v>
                </c:pt>
                <c:pt idx="11">
                  <c:v>0.1100000000000001</c:v>
                </c:pt>
                <c:pt idx="12">
                  <c:v>0.12000000000000002</c:v>
                </c:pt>
                <c:pt idx="13">
                  <c:v>0.13</c:v>
                </c:pt>
                <c:pt idx="14">
                  <c:v>0.14000000000000001</c:v>
                </c:pt>
                <c:pt idx="15">
                  <c:v>0.15000000000000024</c:v>
                </c:pt>
                <c:pt idx="16">
                  <c:v>0.16000000000000023</c:v>
                </c:pt>
                <c:pt idx="17">
                  <c:v>0.17</c:v>
                </c:pt>
                <c:pt idx="18">
                  <c:v>0.18000000000000024</c:v>
                </c:pt>
                <c:pt idx="19">
                  <c:v>0.19000000000000022</c:v>
                </c:pt>
                <c:pt idx="20">
                  <c:v>0.2</c:v>
                </c:pt>
                <c:pt idx="21">
                  <c:v>0.21000000000000021</c:v>
                </c:pt>
                <c:pt idx="22">
                  <c:v>0.22000000000000022</c:v>
                </c:pt>
                <c:pt idx="23">
                  <c:v>0.23</c:v>
                </c:pt>
                <c:pt idx="24">
                  <c:v>0.24000000000000021</c:v>
                </c:pt>
                <c:pt idx="25">
                  <c:v>0.25</c:v>
                </c:pt>
                <c:pt idx="26">
                  <c:v>0.26</c:v>
                </c:pt>
                <c:pt idx="27">
                  <c:v>0.27</c:v>
                </c:pt>
                <c:pt idx="28">
                  <c:v>0.28000000000000008</c:v>
                </c:pt>
                <c:pt idx="29">
                  <c:v>0.29000000000000031</c:v>
                </c:pt>
                <c:pt idx="30">
                  <c:v>0.30000000000000032</c:v>
                </c:pt>
                <c:pt idx="31">
                  <c:v>0.31000000000000044</c:v>
                </c:pt>
                <c:pt idx="32">
                  <c:v>0.32000000000000051</c:v>
                </c:pt>
                <c:pt idx="33">
                  <c:v>0.33000000000000057</c:v>
                </c:pt>
                <c:pt idx="34">
                  <c:v>0.34000000000000052</c:v>
                </c:pt>
                <c:pt idx="35">
                  <c:v>0.35000000000000031</c:v>
                </c:pt>
                <c:pt idx="36">
                  <c:v>0.36000000000000032</c:v>
                </c:pt>
                <c:pt idx="37">
                  <c:v>0.37000000000000038</c:v>
                </c:pt>
                <c:pt idx="38">
                  <c:v>0.3800000000000005</c:v>
                </c:pt>
                <c:pt idx="39">
                  <c:v>0.39000000000000051</c:v>
                </c:pt>
                <c:pt idx="40">
                  <c:v>0.4</c:v>
                </c:pt>
                <c:pt idx="41">
                  <c:v>0.41000000000000031</c:v>
                </c:pt>
                <c:pt idx="42">
                  <c:v>0.42000000000000032</c:v>
                </c:pt>
                <c:pt idx="43">
                  <c:v>0.43000000000000038</c:v>
                </c:pt>
                <c:pt idx="44">
                  <c:v>0.44000000000000039</c:v>
                </c:pt>
                <c:pt idx="45">
                  <c:v>0.45</c:v>
                </c:pt>
                <c:pt idx="46">
                  <c:v>0.46</c:v>
                </c:pt>
                <c:pt idx="47">
                  <c:v>0.47000000000000008</c:v>
                </c:pt>
                <c:pt idx="48">
                  <c:v>0.48000000000000032</c:v>
                </c:pt>
                <c:pt idx="49">
                  <c:v>0.49000000000000032</c:v>
                </c:pt>
                <c:pt idx="50">
                  <c:v>0.5</c:v>
                </c:pt>
                <c:pt idx="51">
                  <c:v>0.51</c:v>
                </c:pt>
                <c:pt idx="52">
                  <c:v>0.52</c:v>
                </c:pt>
                <c:pt idx="53">
                  <c:v>0.53</c:v>
                </c:pt>
                <c:pt idx="54">
                  <c:v>0.54</c:v>
                </c:pt>
                <c:pt idx="55">
                  <c:v>0.55000000000000004</c:v>
                </c:pt>
                <c:pt idx="56">
                  <c:v>0.56000000000000005</c:v>
                </c:pt>
                <c:pt idx="57">
                  <c:v>0.57000000000000062</c:v>
                </c:pt>
                <c:pt idx="58">
                  <c:v>0.58000000000000063</c:v>
                </c:pt>
                <c:pt idx="59">
                  <c:v>0.59000000000000064</c:v>
                </c:pt>
                <c:pt idx="60">
                  <c:v>0.60000000000000064</c:v>
                </c:pt>
                <c:pt idx="61">
                  <c:v>0.61000000000000065</c:v>
                </c:pt>
                <c:pt idx="62">
                  <c:v>0.62000000000000088</c:v>
                </c:pt>
                <c:pt idx="63">
                  <c:v>0.630000000000001</c:v>
                </c:pt>
                <c:pt idx="64">
                  <c:v>0.64000000000000101</c:v>
                </c:pt>
                <c:pt idx="65">
                  <c:v>0.65000000000000113</c:v>
                </c:pt>
                <c:pt idx="66">
                  <c:v>0.66000000000000114</c:v>
                </c:pt>
                <c:pt idx="67">
                  <c:v>0.67000000000000115</c:v>
                </c:pt>
                <c:pt idx="68">
                  <c:v>0.68000000000000105</c:v>
                </c:pt>
                <c:pt idx="69">
                  <c:v>0.69000000000000128</c:v>
                </c:pt>
                <c:pt idx="70">
                  <c:v>0.70000000000000062</c:v>
                </c:pt>
                <c:pt idx="71">
                  <c:v>0.71000000000000063</c:v>
                </c:pt>
                <c:pt idx="72">
                  <c:v>0.72000000000000064</c:v>
                </c:pt>
                <c:pt idx="73">
                  <c:v>0.73000000000000065</c:v>
                </c:pt>
                <c:pt idx="74">
                  <c:v>0.74000000000000088</c:v>
                </c:pt>
                <c:pt idx="75">
                  <c:v>0.750000000000001</c:v>
                </c:pt>
                <c:pt idx="76">
                  <c:v>0.76000000000000101</c:v>
                </c:pt>
                <c:pt idx="77">
                  <c:v>0.77000000000000013</c:v>
                </c:pt>
                <c:pt idx="78">
                  <c:v>0.78</c:v>
                </c:pt>
                <c:pt idx="79">
                  <c:v>0.79</c:v>
                </c:pt>
                <c:pt idx="80">
                  <c:v>0.8</c:v>
                </c:pt>
                <c:pt idx="81">
                  <c:v>0.81</c:v>
                </c:pt>
                <c:pt idx="82">
                  <c:v>0.82000000000000062</c:v>
                </c:pt>
                <c:pt idx="83">
                  <c:v>0.83000000000000063</c:v>
                </c:pt>
                <c:pt idx="84">
                  <c:v>0.87000000000000099</c:v>
                </c:pt>
                <c:pt idx="85">
                  <c:v>0.91</c:v>
                </c:pt>
                <c:pt idx="86">
                  <c:v>0.95000000000000062</c:v>
                </c:pt>
                <c:pt idx="87">
                  <c:v>0.9900000000000001</c:v>
                </c:pt>
                <c:pt idx="88">
                  <c:v>1</c:v>
                </c:pt>
              </c:numCache>
            </c:numRef>
          </c:xVal>
          <c:yVal>
            <c:numRef>
              <c:f>Sheet1!$D$1:$D$89</c:f>
              <c:numCache>
                <c:formatCode>General</c:formatCode>
                <c:ptCount val="89"/>
                <c:pt idx="0">
                  <c:v>1.4867195147343048E-5</c:v>
                </c:pt>
                <c:pt idx="1">
                  <c:v>2.4389607458933754E-5</c:v>
                </c:pt>
                <c:pt idx="2">
                  <c:v>3.9612990910320946E-5</c:v>
                </c:pt>
                <c:pt idx="3">
                  <c:v>6.36982517886714E-5</c:v>
                </c:pt>
                <c:pt idx="4">
                  <c:v>1.0140852065486788E-4</c:v>
                </c:pt>
                <c:pt idx="5">
                  <c:v>1.5983741106905544E-4</c:v>
                </c:pt>
                <c:pt idx="6">
                  <c:v>2.4942471290053617E-4</c:v>
                </c:pt>
                <c:pt idx="7">
                  <c:v>3.853519674208725E-4</c:v>
                </c:pt>
                <c:pt idx="8">
                  <c:v>5.8943067756540184E-4</c:v>
                </c:pt>
                <c:pt idx="9">
                  <c:v>8.9261657177133118E-4</c:v>
                </c:pt>
                <c:pt idx="10">
                  <c:v>1.3383022576488554E-3</c:v>
                </c:pt>
                <c:pt idx="11">
                  <c:v>1.9865547139277301E-3</c:v>
                </c:pt>
                <c:pt idx="12">
                  <c:v>2.9194692579146094E-3</c:v>
                </c:pt>
                <c:pt idx="13">
                  <c:v>4.2478027055075406E-3</c:v>
                </c:pt>
                <c:pt idx="14">
                  <c:v>6.1190193011377361E-3</c:v>
                </c:pt>
                <c:pt idx="15">
                  <c:v>8.7268269504576224E-3</c:v>
                </c:pt>
                <c:pt idx="16">
                  <c:v>1.2322191684730253E-2</c:v>
                </c:pt>
                <c:pt idx="17">
                  <c:v>1.7225689390536886E-2</c:v>
                </c:pt>
                <c:pt idx="18">
                  <c:v>2.3840882014648481E-2</c:v>
                </c:pt>
                <c:pt idx="19">
                  <c:v>3.2668190561999266E-2</c:v>
                </c:pt>
                <c:pt idx="20">
                  <c:v>4.4318484119380309E-2</c:v>
                </c:pt>
                <c:pt idx="21">
                  <c:v>5.9525324197758592E-2</c:v>
                </c:pt>
                <c:pt idx="22">
                  <c:v>7.9154515829799765E-2</c:v>
                </c:pt>
                <c:pt idx="23">
                  <c:v>0.10420934814422597</c:v>
                </c:pt>
                <c:pt idx="24">
                  <c:v>0.13582969233685616</c:v>
                </c:pt>
                <c:pt idx="25">
                  <c:v>0.17528300493568538</c:v>
                </c:pt>
                <c:pt idx="26">
                  <c:v>0.22394530294842957</c:v>
                </c:pt>
                <c:pt idx="27">
                  <c:v>0.28327037741601191</c:v>
                </c:pt>
                <c:pt idx="28">
                  <c:v>0.35474592846231429</c:v>
                </c:pt>
                <c:pt idx="29">
                  <c:v>0.43983595980427304</c:v>
                </c:pt>
                <c:pt idx="30">
                  <c:v>0.53990966513188143</c:v>
                </c:pt>
                <c:pt idx="31">
                  <c:v>0.65615814774676606</c:v>
                </c:pt>
                <c:pt idx="32">
                  <c:v>0.78950158300894158</c:v>
                </c:pt>
                <c:pt idx="33">
                  <c:v>0.94049077376886969</c:v>
                </c:pt>
                <c:pt idx="34">
                  <c:v>1.1092083467945562</c:v>
                </c:pt>
                <c:pt idx="35">
                  <c:v>1.2951759566589183</c:v>
                </c:pt>
                <c:pt idx="36">
                  <c:v>1.4972746563574459</c:v>
                </c:pt>
                <c:pt idx="37">
                  <c:v>1.7136859204780761</c:v>
                </c:pt>
                <c:pt idx="38">
                  <c:v>1.941860549832128</c:v>
                </c:pt>
                <c:pt idx="39">
                  <c:v>2.1785217703255109</c:v>
                </c:pt>
                <c:pt idx="40">
                  <c:v>2.4197072451914385</c:v>
                </c:pt>
                <c:pt idx="41">
                  <c:v>2.6608524989875488</c:v>
                </c:pt>
                <c:pt idx="42">
                  <c:v>2.8969155276148233</c:v>
                </c:pt>
                <c:pt idx="43">
                  <c:v>3.1225393336676119</c:v>
                </c:pt>
                <c:pt idx="44">
                  <c:v>3.332246028917996</c:v>
                </c:pt>
                <c:pt idx="45">
                  <c:v>3.520653267643</c:v>
                </c:pt>
                <c:pt idx="46">
                  <c:v>3.6827014030332328</c:v>
                </c:pt>
                <c:pt idx="47">
                  <c:v>3.813878154605236</c:v>
                </c:pt>
                <c:pt idx="48">
                  <c:v>3.9104269397545544</c:v>
                </c:pt>
                <c:pt idx="49">
                  <c:v>3.9695254747701174</c:v>
                </c:pt>
                <c:pt idx="50">
                  <c:v>3.9894228040143265</c:v>
                </c:pt>
                <c:pt idx="51">
                  <c:v>3.9695254747701174</c:v>
                </c:pt>
                <c:pt idx="52">
                  <c:v>3.9104269397545544</c:v>
                </c:pt>
                <c:pt idx="53">
                  <c:v>3.8138781546052356</c:v>
                </c:pt>
                <c:pt idx="54">
                  <c:v>3.6827014030332279</c:v>
                </c:pt>
                <c:pt idx="55">
                  <c:v>3.520653267643</c:v>
                </c:pt>
                <c:pt idx="56">
                  <c:v>3.3322460289179947</c:v>
                </c:pt>
                <c:pt idx="57">
                  <c:v>3.1225393336676111</c:v>
                </c:pt>
                <c:pt idx="58">
                  <c:v>2.8969155276148206</c:v>
                </c:pt>
                <c:pt idx="59">
                  <c:v>2.6608524989875488</c:v>
                </c:pt>
                <c:pt idx="60">
                  <c:v>2.4197072451914385</c:v>
                </c:pt>
                <c:pt idx="61">
                  <c:v>2.1785217703255109</c:v>
                </c:pt>
                <c:pt idx="62">
                  <c:v>1.941860549832128</c:v>
                </c:pt>
                <c:pt idx="63">
                  <c:v>1.7136859204780761</c:v>
                </c:pt>
                <c:pt idx="64">
                  <c:v>1.4972746563574448</c:v>
                </c:pt>
                <c:pt idx="65">
                  <c:v>1.295175956658918</c:v>
                </c:pt>
                <c:pt idx="66">
                  <c:v>1.1092083467945553</c:v>
                </c:pt>
                <c:pt idx="67">
                  <c:v>0.9404907737688688</c:v>
                </c:pt>
                <c:pt idx="68">
                  <c:v>0.78950158300894058</c:v>
                </c:pt>
                <c:pt idx="69">
                  <c:v>0.6561581477467654</c:v>
                </c:pt>
                <c:pt idx="70">
                  <c:v>0.53990966513188077</c:v>
                </c:pt>
                <c:pt idx="71">
                  <c:v>0.43983595980427204</c:v>
                </c:pt>
                <c:pt idx="72">
                  <c:v>0.35474592846231429</c:v>
                </c:pt>
                <c:pt idx="73">
                  <c:v>0.28327037741601191</c:v>
                </c:pt>
                <c:pt idx="74">
                  <c:v>0.22394530294842957</c:v>
                </c:pt>
                <c:pt idx="75">
                  <c:v>0.17528300493568538</c:v>
                </c:pt>
                <c:pt idx="76">
                  <c:v>0.13582969233685616</c:v>
                </c:pt>
                <c:pt idx="77">
                  <c:v>0.10420934814422597</c:v>
                </c:pt>
                <c:pt idx="78">
                  <c:v>7.9154515829799765E-2</c:v>
                </c:pt>
                <c:pt idx="79">
                  <c:v>5.9525324197758522E-2</c:v>
                </c:pt>
                <c:pt idx="80">
                  <c:v>4.4318484119380247E-2</c:v>
                </c:pt>
                <c:pt idx="81">
                  <c:v>3.2668190561999245E-2</c:v>
                </c:pt>
                <c:pt idx="82">
                  <c:v>2.3840882014648401E-2</c:v>
                </c:pt>
                <c:pt idx="83">
                  <c:v>1.7225689390536831E-2</c:v>
                </c:pt>
                <c:pt idx="84">
                  <c:v>4.2478027055075146E-3</c:v>
                </c:pt>
                <c:pt idx="85">
                  <c:v>8.9261657177133118E-4</c:v>
                </c:pt>
                <c:pt idx="86">
                  <c:v>1.5983741106905493E-4</c:v>
                </c:pt>
                <c:pt idx="87">
                  <c:v>2.4389607458933628E-5</c:v>
                </c:pt>
                <c:pt idx="88">
                  <c:v>1.4867195147343048E-5</c:v>
                </c:pt>
              </c:numCache>
            </c:numRef>
          </c:yVal>
          <c:smooth val="1"/>
        </c:ser>
        <c:ser>
          <c:idx val="0"/>
          <c:order val="0"/>
          <c:marker>
            <c:symbol val="none"/>
          </c:marker>
          <c:xVal>
            <c:numRef>
              <c:f>Sheet1!$C$1:$C$89</c:f>
              <c:numCache>
                <c:formatCode>General</c:formatCode>
                <c:ptCount val="89"/>
                <c:pt idx="0">
                  <c:v>0</c:v>
                </c:pt>
                <c:pt idx="1">
                  <c:v>1.0000000000000019E-2</c:v>
                </c:pt>
                <c:pt idx="2">
                  <c:v>2.0000000000000035E-2</c:v>
                </c:pt>
                <c:pt idx="3">
                  <c:v>3.0000000000000054E-2</c:v>
                </c:pt>
                <c:pt idx="4">
                  <c:v>4.000000000000007E-2</c:v>
                </c:pt>
                <c:pt idx="5">
                  <c:v>5.0000000000000079E-2</c:v>
                </c:pt>
                <c:pt idx="6">
                  <c:v>6.0000000000000095E-2</c:v>
                </c:pt>
                <c:pt idx="7">
                  <c:v>7.0000000000000034E-2</c:v>
                </c:pt>
                <c:pt idx="8">
                  <c:v>8.000000000000014E-2</c:v>
                </c:pt>
                <c:pt idx="9">
                  <c:v>9.0000000000000066E-2</c:v>
                </c:pt>
                <c:pt idx="10">
                  <c:v>0.10000000000000003</c:v>
                </c:pt>
                <c:pt idx="11">
                  <c:v>0.1100000000000001</c:v>
                </c:pt>
                <c:pt idx="12">
                  <c:v>0.12000000000000002</c:v>
                </c:pt>
                <c:pt idx="13">
                  <c:v>0.13</c:v>
                </c:pt>
                <c:pt idx="14">
                  <c:v>0.14000000000000001</c:v>
                </c:pt>
                <c:pt idx="15">
                  <c:v>0.15000000000000024</c:v>
                </c:pt>
                <c:pt idx="16">
                  <c:v>0.16000000000000023</c:v>
                </c:pt>
                <c:pt idx="17">
                  <c:v>0.17</c:v>
                </c:pt>
                <c:pt idx="18">
                  <c:v>0.18000000000000024</c:v>
                </c:pt>
                <c:pt idx="19">
                  <c:v>0.19000000000000022</c:v>
                </c:pt>
                <c:pt idx="20">
                  <c:v>0.2</c:v>
                </c:pt>
                <c:pt idx="21">
                  <c:v>0.21000000000000021</c:v>
                </c:pt>
                <c:pt idx="22">
                  <c:v>0.22000000000000022</c:v>
                </c:pt>
                <c:pt idx="23">
                  <c:v>0.23</c:v>
                </c:pt>
                <c:pt idx="24">
                  <c:v>0.24000000000000021</c:v>
                </c:pt>
                <c:pt idx="25">
                  <c:v>0.25</c:v>
                </c:pt>
                <c:pt idx="26">
                  <c:v>0.26</c:v>
                </c:pt>
                <c:pt idx="27">
                  <c:v>0.27</c:v>
                </c:pt>
                <c:pt idx="28">
                  <c:v>0.28000000000000008</c:v>
                </c:pt>
                <c:pt idx="29">
                  <c:v>0.29000000000000031</c:v>
                </c:pt>
                <c:pt idx="30">
                  <c:v>0.30000000000000032</c:v>
                </c:pt>
                <c:pt idx="31">
                  <c:v>0.31000000000000044</c:v>
                </c:pt>
                <c:pt idx="32">
                  <c:v>0.32000000000000051</c:v>
                </c:pt>
                <c:pt idx="33">
                  <c:v>0.33000000000000057</c:v>
                </c:pt>
                <c:pt idx="34">
                  <c:v>0.34000000000000052</c:v>
                </c:pt>
                <c:pt idx="35">
                  <c:v>0.35000000000000031</c:v>
                </c:pt>
                <c:pt idx="36">
                  <c:v>0.36000000000000032</c:v>
                </c:pt>
                <c:pt idx="37">
                  <c:v>0.37000000000000038</c:v>
                </c:pt>
                <c:pt idx="38">
                  <c:v>0.3800000000000005</c:v>
                </c:pt>
                <c:pt idx="39">
                  <c:v>0.39000000000000051</c:v>
                </c:pt>
                <c:pt idx="40">
                  <c:v>0.4</c:v>
                </c:pt>
                <c:pt idx="41">
                  <c:v>0.41000000000000031</c:v>
                </c:pt>
                <c:pt idx="42">
                  <c:v>0.42000000000000032</c:v>
                </c:pt>
                <c:pt idx="43">
                  <c:v>0.43000000000000038</c:v>
                </c:pt>
                <c:pt idx="44">
                  <c:v>0.44000000000000039</c:v>
                </c:pt>
                <c:pt idx="45">
                  <c:v>0.45</c:v>
                </c:pt>
                <c:pt idx="46">
                  <c:v>0.46</c:v>
                </c:pt>
                <c:pt idx="47">
                  <c:v>0.47000000000000008</c:v>
                </c:pt>
                <c:pt idx="48">
                  <c:v>0.48000000000000032</c:v>
                </c:pt>
                <c:pt idx="49">
                  <c:v>0.49000000000000032</c:v>
                </c:pt>
                <c:pt idx="50">
                  <c:v>0.5</c:v>
                </c:pt>
                <c:pt idx="51">
                  <c:v>0.51</c:v>
                </c:pt>
                <c:pt idx="52">
                  <c:v>0.52</c:v>
                </c:pt>
                <c:pt idx="53">
                  <c:v>0.53</c:v>
                </c:pt>
                <c:pt idx="54">
                  <c:v>0.54</c:v>
                </c:pt>
                <c:pt idx="55">
                  <c:v>0.55000000000000004</c:v>
                </c:pt>
                <c:pt idx="56">
                  <c:v>0.56000000000000005</c:v>
                </c:pt>
                <c:pt idx="57">
                  <c:v>0.57000000000000062</c:v>
                </c:pt>
                <c:pt idx="58">
                  <c:v>0.58000000000000063</c:v>
                </c:pt>
                <c:pt idx="59">
                  <c:v>0.59000000000000064</c:v>
                </c:pt>
                <c:pt idx="60">
                  <c:v>0.60000000000000064</c:v>
                </c:pt>
                <c:pt idx="61">
                  <c:v>0.61000000000000065</c:v>
                </c:pt>
                <c:pt idx="62">
                  <c:v>0.62000000000000088</c:v>
                </c:pt>
                <c:pt idx="63">
                  <c:v>0.630000000000001</c:v>
                </c:pt>
                <c:pt idx="64">
                  <c:v>0.64000000000000101</c:v>
                </c:pt>
                <c:pt idx="65">
                  <c:v>0.65000000000000113</c:v>
                </c:pt>
                <c:pt idx="66">
                  <c:v>0.66000000000000114</c:v>
                </c:pt>
                <c:pt idx="67">
                  <c:v>0.67000000000000115</c:v>
                </c:pt>
                <c:pt idx="68">
                  <c:v>0.68000000000000105</c:v>
                </c:pt>
                <c:pt idx="69">
                  <c:v>0.69000000000000128</c:v>
                </c:pt>
                <c:pt idx="70">
                  <c:v>0.70000000000000062</c:v>
                </c:pt>
                <c:pt idx="71">
                  <c:v>0.71000000000000063</c:v>
                </c:pt>
                <c:pt idx="72">
                  <c:v>0.72000000000000064</c:v>
                </c:pt>
                <c:pt idx="73">
                  <c:v>0.73000000000000065</c:v>
                </c:pt>
                <c:pt idx="74">
                  <c:v>0.74000000000000088</c:v>
                </c:pt>
                <c:pt idx="75">
                  <c:v>0.750000000000001</c:v>
                </c:pt>
                <c:pt idx="76">
                  <c:v>0.76000000000000101</c:v>
                </c:pt>
                <c:pt idx="77">
                  <c:v>0.77000000000000013</c:v>
                </c:pt>
                <c:pt idx="78">
                  <c:v>0.78</c:v>
                </c:pt>
                <c:pt idx="79">
                  <c:v>0.79</c:v>
                </c:pt>
                <c:pt idx="80">
                  <c:v>0.8</c:v>
                </c:pt>
                <c:pt idx="81">
                  <c:v>0.81</c:v>
                </c:pt>
                <c:pt idx="82">
                  <c:v>0.82000000000000062</c:v>
                </c:pt>
                <c:pt idx="83">
                  <c:v>0.83000000000000063</c:v>
                </c:pt>
                <c:pt idx="84">
                  <c:v>0.87000000000000099</c:v>
                </c:pt>
                <c:pt idx="85">
                  <c:v>0.91</c:v>
                </c:pt>
                <c:pt idx="86">
                  <c:v>0.95000000000000062</c:v>
                </c:pt>
                <c:pt idx="87">
                  <c:v>0.9900000000000001</c:v>
                </c:pt>
                <c:pt idx="88">
                  <c:v>1</c:v>
                </c:pt>
              </c:numCache>
            </c:numRef>
          </c:xVal>
          <c:yVal>
            <c:numRef>
              <c:f>Sheet1!$D$1:$D$89</c:f>
              <c:numCache>
                <c:formatCode>General</c:formatCode>
                <c:ptCount val="89"/>
                <c:pt idx="0">
                  <c:v>1.4867195147343048E-5</c:v>
                </c:pt>
                <c:pt idx="1">
                  <c:v>2.4389607458933754E-5</c:v>
                </c:pt>
                <c:pt idx="2">
                  <c:v>3.9612990910320946E-5</c:v>
                </c:pt>
                <c:pt idx="3">
                  <c:v>6.36982517886714E-5</c:v>
                </c:pt>
                <c:pt idx="4">
                  <c:v>1.0140852065486788E-4</c:v>
                </c:pt>
                <c:pt idx="5">
                  <c:v>1.5983741106905544E-4</c:v>
                </c:pt>
                <c:pt idx="6">
                  <c:v>2.4942471290053617E-4</c:v>
                </c:pt>
                <c:pt idx="7">
                  <c:v>3.853519674208725E-4</c:v>
                </c:pt>
                <c:pt idx="8">
                  <c:v>5.8943067756540184E-4</c:v>
                </c:pt>
                <c:pt idx="9">
                  <c:v>8.9261657177133118E-4</c:v>
                </c:pt>
                <c:pt idx="10">
                  <c:v>1.3383022576488554E-3</c:v>
                </c:pt>
                <c:pt idx="11">
                  <c:v>1.9865547139277301E-3</c:v>
                </c:pt>
                <c:pt idx="12">
                  <c:v>2.9194692579146094E-3</c:v>
                </c:pt>
                <c:pt idx="13">
                  <c:v>4.2478027055075406E-3</c:v>
                </c:pt>
                <c:pt idx="14">
                  <c:v>6.1190193011377361E-3</c:v>
                </c:pt>
                <c:pt idx="15">
                  <c:v>8.7268269504576224E-3</c:v>
                </c:pt>
                <c:pt idx="16">
                  <c:v>1.2322191684730253E-2</c:v>
                </c:pt>
                <c:pt idx="17">
                  <c:v>1.7225689390536886E-2</c:v>
                </c:pt>
                <c:pt idx="18">
                  <c:v>2.3840882014648481E-2</c:v>
                </c:pt>
                <c:pt idx="19">
                  <c:v>3.2668190561999266E-2</c:v>
                </c:pt>
                <c:pt idx="20">
                  <c:v>4.4318484119380309E-2</c:v>
                </c:pt>
                <c:pt idx="21">
                  <c:v>5.9525324197758592E-2</c:v>
                </c:pt>
                <c:pt idx="22">
                  <c:v>7.9154515829799765E-2</c:v>
                </c:pt>
                <c:pt idx="23">
                  <c:v>0.10420934814422597</c:v>
                </c:pt>
                <c:pt idx="24">
                  <c:v>0.13582969233685616</c:v>
                </c:pt>
                <c:pt idx="25">
                  <c:v>0.17528300493568538</c:v>
                </c:pt>
                <c:pt idx="26">
                  <c:v>0.22394530294842957</c:v>
                </c:pt>
                <c:pt idx="27">
                  <c:v>0.28327037741601191</c:v>
                </c:pt>
                <c:pt idx="28">
                  <c:v>0.35474592846231429</c:v>
                </c:pt>
                <c:pt idx="29">
                  <c:v>0.43983595980427304</c:v>
                </c:pt>
                <c:pt idx="30">
                  <c:v>0.53990966513188143</c:v>
                </c:pt>
                <c:pt idx="31">
                  <c:v>0.65615814774676606</c:v>
                </c:pt>
                <c:pt idx="32">
                  <c:v>0.78950158300894158</c:v>
                </c:pt>
                <c:pt idx="33">
                  <c:v>0.94049077376886969</c:v>
                </c:pt>
                <c:pt idx="34">
                  <c:v>1.1092083467945562</c:v>
                </c:pt>
                <c:pt idx="35">
                  <c:v>1.2951759566589183</c:v>
                </c:pt>
                <c:pt idx="36">
                  <c:v>1.4972746563574459</c:v>
                </c:pt>
                <c:pt idx="37">
                  <c:v>1.7136859204780761</c:v>
                </c:pt>
                <c:pt idx="38">
                  <c:v>1.941860549832128</c:v>
                </c:pt>
                <c:pt idx="39">
                  <c:v>2.1785217703255109</c:v>
                </c:pt>
                <c:pt idx="40">
                  <c:v>2.4197072451914385</c:v>
                </c:pt>
                <c:pt idx="41">
                  <c:v>2.6608524989875488</c:v>
                </c:pt>
                <c:pt idx="42">
                  <c:v>2.8969155276148233</c:v>
                </c:pt>
                <c:pt idx="43">
                  <c:v>3.1225393336676119</c:v>
                </c:pt>
                <c:pt idx="44">
                  <c:v>3.332246028917996</c:v>
                </c:pt>
                <c:pt idx="45">
                  <c:v>3.520653267643</c:v>
                </c:pt>
                <c:pt idx="46">
                  <c:v>3.6827014030332328</c:v>
                </c:pt>
                <c:pt idx="47">
                  <c:v>3.813878154605236</c:v>
                </c:pt>
                <c:pt idx="48">
                  <c:v>3.9104269397545544</c:v>
                </c:pt>
                <c:pt idx="49">
                  <c:v>3.9695254747701174</c:v>
                </c:pt>
                <c:pt idx="50">
                  <c:v>3.9894228040143265</c:v>
                </c:pt>
                <c:pt idx="51">
                  <c:v>3.9695254747701174</c:v>
                </c:pt>
                <c:pt idx="52">
                  <c:v>3.9104269397545544</c:v>
                </c:pt>
                <c:pt idx="53">
                  <c:v>3.8138781546052356</c:v>
                </c:pt>
                <c:pt idx="54">
                  <c:v>3.6827014030332279</c:v>
                </c:pt>
                <c:pt idx="55">
                  <c:v>3.520653267643</c:v>
                </c:pt>
                <c:pt idx="56">
                  <c:v>3.3322460289179947</c:v>
                </c:pt>
                <c:pt idx="57">
                  <c:v>3.1225393336676111</c:v>
                </c:pt>
                <c:pt idx="58">
                  <c:v>2.8969155276148206</c:v>
                </c:pt>
                <c:pt idx="59">
                  <c:v>2.6608524989875488</c:v>
                </c:pt>
                <c:pt idx="60">
                  <c:v>2.4197072451914385</c:v>
                </c:pt>
                <c:pt idx="61">
                  <c:v>2.1785217703255109</c:v>
                </c:pt>
                <c:pt idx="62">
                  <c:v>1.941860549832128</c:v>
                </c:pt>
                <c:pt idx="63">
                  <c:v>1.7136859204780761</c:v>
                </c:pt>
                <c:pt idx="64">
                  <c:v>1.4972746563574448</c:v>
                </c:pt>
                <c:pt idx="65">
                  <c:v>1.295175956658918</c:v>
                </c:pt>
                <c:pt idx="66">
                  <c:v>1.1092083467945553</c:v>
                </c:pt>
                <c:pt idx="67">
                  <c:v>0.9404907737688688</c:v>
                </c:pt>
                <c:pt idx="68">
                  <c:v>0.78950158300894058</c:v>
                </c:pt>
                <c:pt idx="69">
                  <c:v>0.6561581477467654</c:v>
                </c:pt>
                <c:pt idx="70">
                  <c:v>0.53990966513188077</c:v>
                </c:pt>
                <c:pt idx="71">
                  <c:v>0.43983595980427204</c:v>
                </c:pt>
                <c:pt idx="72">
                  <c:v>0.35474592846231429</c:v>
                </c:pt>
                <c:pt idx="73">
                  <c:v>0.28327037741601191</c:v>
                </c:pt>
                <c:pt idx="74">
                  <c:v>0.22394530294842957</c:v>
                </c:pt>
                <c:pt idx="75">
                  <c:v>0.17528300493568538</c:v>
                </c:pt>
                <c:pt idx="76">
                  <c:v>0.13582969233685616</c:v>
                </c:pt>
                <c:pt idx="77">
                  <c:v>0.10420934814422597</c:v>
                </c:pt>
                <c:pt idx="78">
                  <c:v>7.9154515829799765E-2</c:v>
                </c:pt>
                <c:pt idx="79">
                  <c:v>5.9525324197758522E-2</c:v>
                </c:pt>
                <c:pt idx="80">
                  <c:v>4.4318484119380247E-2</c:v>
                </c:pt>
                <c:pt idx="81">
                  <c:v>3.2668190561999245E-2</c:v>
                </c:pt>
                <c:pt idx="82">
                  <c:v>2.3840882014648401E-2</c:v>
                </c:pt>
                <c:pt idx="83">
                  <c:v>1.7225689390536831E-2</c:v>
                </c:pt>
                <c:pt idx="84">
                  <c:v>4.2478027055075146E-3</c:v>
                </c:pt>
                <c:pt idx="85">
                  <c:v>8.9261657177133118E-4</c:v>
                </c:pt>
                <c:pt idx="86">
                  <c:v>1.5983741106905493E-4</c:v>
                </c:pt>
                <c:pt idx="87">
                  <c:v>2.4389607458933628E-5</c:v>
                </c:pt>
                <c:pt idx="88">
                  <c:v>1.4867195147343048E-5</c:v>
                </c:pt>
              </c:numCache>
            </c:numRef>
          </c:yVal>
          <c:smooth val="1"/>
        </c:ser>
        <c:axId val="80958592"/>
        <c:axId val="80960128"/>
      </c:scatterChart>
      <c:valAx>
        <c:axId val="80958592"/>
        <c:scaling>
          <c:orientation val="minMax"/>
          <c:max val="1"/>
        </c:scaling>
        <c:axPos val="b"/>
        <c:numFmt formatCode="General" sourceLinked="1"/>
        <c:tickLblPos val="nextTo"/>
        <c:crossAx val="80960128"/>
        <c:crosses val="autoZero"/>
        <c:crossBetween val="midCat"/>
        <c:majorUnit val="0.25"/>
      </c:valAx>
      <c:valAx>
        <c:axId val="80960128"/>
        <c:scaling>
          <c:orientation val="minMax"/>
        </c:scaling>
        <c:axPos val="l"/>
        <c:majorGridlines/>
        <c:numFmt formatCode="General" sourceLinked="1"/>
        <c:majorTickMark val="none"/>
        <c:tickLblPos val="none"/>
        <c:crossAx val="80958592"/>
        <c:crosses val="autoZero"/>
        <c:crossBetween val="midCat"/>
      </c:valAx>
      <c:spPr>
        <a:ln>
          <a:solidFill>
            <a:schemeClr val="tx1"/>
          </a:solidFill>
        </a:ln>
      </c:spPr>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81867" cy="469900"/>
          </a:xfrm>
          <a:prstGeom prst="rect">
            <a:avLst/>
          </a:prstGeom>
        </p:spPr>
        <p:txBody>
          <a:bodyPr vert="horz" lIns="94339" tIns="47169" rIns="94339" bIns="47169" rtlCol="0"/>
          <a:lstStyle>
            <a:lvl1pPr algn="l">
              <a:defRPr sz="1200"/>
            </a:lvl1pPr>
          </a:lstStyle>
          <a:p>
            <a:endParaRPr lang="en-US" dirty="0"/>
          </a:p>
        </p:txBody>
      </p:sp>
      <p:sp>
        <p:nvSpPr>
          <p:cNvPr id="3" name="Date Placeholder 2"/>
          <p:cNvSpPr>
            <a:spLocks noGrp="1"/>
          </p:cNvSpPr>
          <p:nvPr>
            <p:ph type="dt" sz="quarter" idx="1"/>
          </p:nvPr>
        </p:nvSpPr>
        <p:spPr>
          <a:xfrm>
            <a:off x="4028487" y="0"/>
            <a:ext cx="3081867" cy="469900"/>
          </a:xfrm>
          <a:prstGeom prst="rect">
            <a:avLst/>
          </a:prstGeom>
        </p:spPr>
        <p:txBody>
          <a:bodyPr vert="horz" lIns="94339" tIns="47169" rIns="94339" bIns="47169" rtlCol="0"/>
          <a:lstStyle>
            <a:lvl1pPr algn="r">
              <a:defRPr sz="1200"/>
            </a:lvl1pPr>
          </a:lstStyle>
          <a:p>
            <a:fld id="{037BEB83-A125-4BCA-8B33-54BA34B07BBB}" type="datetimeFigureOut">
              <a:rPr lang="en-US" smtClean="0"/>
              <a:pPr/>
              <a:t>5/17/2011</a:t>
            </a:fld>
            <a:endParaRPr lang="en-US" dirty="0"/>
          </a:p>
        </p:txBody>
      </p:sp>
      <p:sp>
        <p:nvSpPr>
          <p:cNvPr id="4" name="Footer Placeholder 3"/>
          <p:cNvSpPr>
            <a:spLocks noGrp="1"/>
          </p:cNvSpPr>
          <p:nvPr>
            <p:ph type="ftr" sz="quarter" idx="2"/>
          </p:nvPr>
        </p:nvSpPr>
        <p:spPr>
          <a:xfrm>
            <a:off x="0" y="8926469"/>
            <a:ext cx="3081867" cy="469900"/>
          </a:xfrm>
          <a:prstGeom prst="rect">
            <a:avLst/>
          </a:prstGeom>
        </p:spPr>
        <p:txBody>
          <a:bodyPr vert="horz" lIns="94339" tIns="47169" rIns="94339" bIns="47169"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8487" y="8926469"/>
            <a:ext cx="3081867" cy="469900"/>
          </a:xfrm>
          <a:prstGeom prst="rect">
            <a:avLst/>
          </a:prstGeom>
        </p:spPr>
        <p:txBody>
          <a:bodyPr vert="horz" lIns="94339" tIns="47169" rIns="94339" bIns="47169" rtlCol="0" anchor="b"/>
          <a:lstStyle>
            <a:lvl1pPr algn="r">
              <a:defRPr sz="1200"/>
            </a:lvl1pPr>
          </a:lstStyle>
          <a:p>
            <a:fld id="{F5F74421-81BA-47B8-A883-F25C91D311CA}"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81867" cy="469900"/>
          </a:xfrm>
          <a:prstGeom prst="rect">
            <a:avLst/>
          </a:prstGeom>
        </p:spPr>
        <p:txBody>
          <a:bodyPr vert="horz" lIns="94339" tIns="47169" rIns="94339" bIns="47169" rtlCol="0"/>
          <a:lstStyle>
            <a:lvl1pPr algn="l">
              <a:defRPr sz="1200"/>
            </a:lvl1pPr>
          </a:lstStyle>
          <a:p>
            <a:endParaRPr lang="en-US" dirty="0"/>
          </a:p>
        </p:txBody>
      </p:sp>
      <p:sp>
        <p:nvSpPr>
          <p:cNvPr id="3" name="Date Placeholder 2"/>
          <p:cNvSpPr>
            <a:spLocks noGrp="1"/>
          </p:cNvSpPr>
          <p:nvPr>
            <p:ph type="dt" idx="1"/>
          </p:nvPr>
        </p:nvSpPr>
        <p:spPr>
          <a:xfrm>
            <a:off x="4028487" y="0"/>
            <a:ext cx="3081867" cy="469900"/>
          </a:xfrm>
          <a:prstGeom prst="rect">
            <a:avLst/>
          </a:prstGeom>
        </p:spPr>
        <p:txBody>
          <a:bodyPr vert="horz" lIns="94339" tIns="47169" rIns="94339" bIns="47169" rtlCol="0"/>
          <a:lstStyle>
            <a:lvl1pPr algn="r">
              <a:defRPr sz="1200"/>
            </a:lvl1pPr>
          </a:lstStyle>
          <a:p>
            <a:fld id="{D6CF3B0C-9755-49F1-9782-DF9AAB160593}" type="datetimeFigureOut">
              <a:rPr lang="en-US" smtClean="0"/>
              <a:pPr/>
              <a:t>5/17/2011</a:t>
            </a:fld>
            <a:endParaRPr lang="en-US" dirty="0"/>
          </a:p>
        </p:txBody>
      </p:sp>
      <p:sp>
        <p:nvSpPr>
          <p:cNvPr id="4" name="Slide Image Placeholder 3"/>
          <p:cNvSpPr>
            <a:spLocks noGrp="1" noRot="1" noChangeAspect="1"/>
          </p:cNvSpPr>
          <p:nvPr>
            <p:ph type="sldImg" idx="2"/>
          </p:nvPr>
        </p:nvSpPr>
        <p:spPr>
          <a:xfrm>
            <a:off x="1206500" y="704850"/>
            <a:ext cx="4699000" cy="3524250"/>
          </a:xfrm>
          <a:prstGeom prst="rect">
            <a:avLst/>
          </a:prstGeom>
          <a:noFill/>
          <a:ln w="12700">
            <a:solidFill>
              <a:prstClr val="black"/>
            </a:solidFill>
          </a:ln>
        </p:spPr>
        <p:txBody>
          <a:bodyPr vert="horz" lIns="94339" tIns="47169" rIns="94339" bIns="47169" rtlCol="0" anchor="ctr"/>
          <a:lstStyle/>
          <a:p>
            <a:endParaRPr lang="en-US" dirty="0"/>
          </a:p>
        </p:txBody>
      </p:sp>
      <p:sp>
        <p:nvSpPr>
          <p:cNvPr id="5" name="Notes Placeholder 4"/>
          <p:cNvSpPr>
            <a:spLocks noGrp="1"/>
          </p:cNvSpPr>
          <p:nvPr>
            <p:ph type="body" sz="quarter" idx="3"/>
          </p:nvPr>
        </p:nvSpPr>
        <p:spPr>
          <a:xfrm>
            <a:off x="711200" y="4464050"/>
            <a:ext cx="5689600" cy="4229100"/>
          </a:xfrm>
          <a:prstGeom prst="rect">
            <a:avLst/>
          </a:prstGeom>
        </p:spPr>
        <p:txBody>
          <a:bodyPr vert="horz" lIns="94339" tIns="47169" rIns="94339" bIns="4716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26469"/>
            <a:ext cx="3081867" cy="469900"/>
          </a:xfrm>
          <a:prstGeom prst="rect">
            <a:avLst/>
          </a:prstGeom>
        </p:spPr>
        <p:txBody>
          <a:bodyPr vert="horz" lIns="94339" tIns="47169" rIns="94339" bIns="47169"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8487" y="8926469"/>
            <a:ext cx="3081867" cy="469900"/>
          </a:xfrm>
          <a:prstGeom prst="rect">
            <a:avLst/>
          </a:prstGeom>
        </p:spPr>
        <p:txBody>
          <a:bodyPr vert="horz" lIns="94339" tIns="47169" rIns="94339" bIns="47169" rtlCol="0" anchor="b"/>
          <a:lstStyle>
            <a:lvl1pPr algn="r">
              <a:defRPr sz="1200"/>
            </a:lvl1pPr>
          </a:lstStyle>
          <a:p>
            <a:fld id="{096E2217-7335-42A0-9E0F-F37A38A0CE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Thanks, Dr. Gan! I appreciate</a:t>
            </a:r>
            <a:r>
              <a:rPr lang="en-US" baseline="0" dirty="0" smtClean="0"/>
              <a:t> the opportunity to be here to present this little piece of work that I did for Chicago Metropolitan Agency for Planning Mode Choice Model about GIS application for Transit Access Data Development. I’m introducing my co-presenter, Mary Lupa. </a:t>
            </a:r>
            <a:r>
              <a:rPr lang="en-US" baseline="0" smtClean="0"/>
              <a:t>Mary is </a:t>
            </a:r>
            <a:endParaRPr lang="en-US" dirty="0"/>
          </a:p>
        </p:txBody>
      </p:sp>
      <p:sp>
        <p:nvSpPr>
          <p:cNvPr id="4" name="Slide Number Placeholder 3"/>
          <p:cNvSpPr>
            <a:spLocks noGrp="1"/>
          </p:cNvSpPr>
          <p:nvPr>
            <p:ph type="sldNum" sz="quarter" idx="10"/>
          </p:nvPr>
        </p:nvSpPr>
        <p:spPr/>
        <p:txBody>
          <a:bodyPr/>
          <a:lstStyle/>
          <a:p>
            <a:fld id="{096E2217-7335-42A0-9E0F-F37A38A0CEFE}"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lnSpc>
                <a:spcPct val="90000"/>
              </a:lnSpc>
            </a:pPr>
            <a:r>
              <a:rPr lang="en-US" sz="1600" dirty="0" smtClean="0"/>
              <a:t>Transit path skimming for line-haul transit cost and time characteristics</a:t>
            </a:r>
          </a:p>
          <a:p>
            <a:pPr lvl="2">
              <a:lnSpc>
                <a:spcPct val="90000"/>
              </a:lnSpc>
            </a:pPr>
            <a:r>
              <a:rPr lang="en-US" sz="1600" dirty="0" smtClean="0"/>
              <a:t>Submodels that determine the costs and times associated with parking in the CBD, access to and egress from line-haul transit</a:t>
            </a:r>
          </a:p>
          <a:p>
            <a:endParaRPr lang="en-US" dirty="0"/>
          </a:p>
        </p:txBody>
      </p:sp>
      <p:sp>
        <p:nvSpPr>
          <p:cNvPr id="4" name="Slide Number Placeholder 3"/>
          <p:cNvSpPr>
            <a:spLocks noGrp="1"/>
          </p:cNvSpPr>
          <p:nvPr>
            <p:ph type="sldNum" sz="quarter" idx="10"/>
          </p:nvPr>
        </p:nvSpPr>
        <p:spPr/>
        <p:txBody>
          <a:bodyPr/>
          <a:lstStyle/>
          <a:p>
            <a:fld id="{096E2217-7335-42A0-9E0F-F37A38A0CEFE}"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099EF73-3DA1-41B9-A669-737CC5D23F79}" type="datetime1">
              <a:rPr lang="en-US" smtClean="0"/>
              <a:pPr/>
              <a:t>5/17/2011</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EDC6FD0-0D13-4AF0-A169-1AC88F0B624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93AE63-17BA-4927-8477-C07CF89A675F}" type="datetime1">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EDC6FD0-0D13-4AF0-A169-1AC88F0B624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6C2908-7BAC-41A7-993F-ACB824930932}" type="datetime1">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EDC6FD0-0D13-4AF0-A169-1AC88F0B6243}"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600200"/>
            <a:ext cx="8229600" cy="218598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fld id="{167E3E91-2F77-4189-94B4-B0D56C8344AE}" type="datetime1">
              <a:rPr lang="en-US" smtClean="0"/>
              <a:pPr/>
              <a:t>5/17/2011</a:t>
            </a:fld>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1E8A62C5-B64E-40B1-9E29-91AC8FD85949}"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790CAE-47BF-416F-A51F-A89201084B4B}" type="datetime1">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EDC6FD0-0D13-4AF0-A169-1AC88F0B6243}"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EFB1946-7AF4-4E7F-B52C-774C541C70D8}" type="datetime1">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EDC6FD0-0D13-4AF0-A169-1AC88F0B6243}"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EE4D16-0C0A-441F-B9C1-52E9AC8FE137}" type="datetime1">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EDC6FD0-0D13-4AF0-A169-1AC88F0B6243}"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DCEAB4-A124-4418-9689-1AF8403E372C}" type="datetime1">
              <a:rPr lang="en-US" smtClean="0"/>
              <a:pPr/>
              <a:t>5/17/2011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7EDC6FD0-0D13-4AF0-A169-1AC88F0B624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E4EEB45-C14E-4AA8-AF84-DC6AA7354960}" type="datetime1">
              <a:rPr lang="en-US" smtClean="0"/>
              <a:pPr/>
              <a:t>5/17/2011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EDC6FD0-0D13-4AF0-A169-1AC88F0B6243}"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48A2AAD-7729-49BD-B1C1-68E2DA6654F8}" type="datetime1">
              <a:rPr lang="en-US" smtClean="0"/>
              <a:pPr/>
              <a:t>5/17/2011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EDC6FD0-0D13-4AF0-A169-1AC88F0B624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BC87C80-E465-48A8-B968-32CC934573D3}" type="datetime1">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EDC6FD0-0D13-4AF0-A169-1AC88F0B624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CF06F3-62E4-4904-98EA-D9DED25E8816}" type="datetime1">
              <a:rPr lang="en-US" smtClean="0"/>
              <a:pPr/>
              <a:t>5/17/2011</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EDC6FD0-0D13-4AF0-A169-1AC88F0B6243}"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5B7EF32-6C64-4749-AECA-900ABFB33EF7}" type="datetime1">
              <a:rPr lang="en-US" smtClean="0"/>
              <a:pPr/>
              <a:t>5/17/2011</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EDC6FD0-0D13-4AF0-A169-1AC88F0B624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CHENYI@PBWORLD.COM" TargetMode="External"/><Relationship Id="rId2" Type="http://schemas.openxmlformats.org/officeDocument/2006/relationships/image" Target="../media/image3.png"/><Relationship Id="rId1" Type="http://schemas.openxmlformats.org/officeDocument/2006/relationships/slideLayout" Target="../slideLayouts/slideLayout9.xml"/><Relationship Id="rId4" Type="http://schemas.openxmlformats.org/officeDocument/2006/relationships/hyperlink" Target="mailto:EASHRW@PBWORLD.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smtClean="0"/>
              <a:t>GIS Application for Transit Access Data Development: </a:t>
            </a:r>
            <a:r>
              <a:rPr lang="en-US" dirty="0" smtClean="0"/>
              <a:t/>
            </a:r>
            <a:br>
              <a:rPr lang="en-US" dirty="0" smtClean="0"/>
            </a:br>
            <a:r>
              <a:rPr lang="en-US" sz="2700" dirty="0" smtClean="0"/>
              <a:t>A Case Study of the Chicago Metropolitan Agency for Planning (CMAP) Mode Choice Model</a:t>
            </a:r>
            <a:endParaRPr lang="en-US" sz="2700" dirty="0"/>
          </a:p>
        </p:txBody>
      </p:sp>
      <p:sp>
        <p:nvSpPr>
          <p:cNvPr id="3" name="Subtitle 2"/>
          <p:cNvSpPr>
            <a:spLocks noGrp="1"/>
          </p:cNvSpPr>
          <p:nvPr>
            <p:ph type="subTitle" idx="1"/>
          </p:nvPr>
        </p:nvSpPr>
        <p:spPr/>
        <p:txBody>
          <a:bodyPr>
            <a:normAutofit/>
          </a:bodyPr>
          <a:lstStyle/>
          <a:p>
            <a:r>
              <a:rPr lang="en-US" sz="2000" dirty="0" smtClean="0"/>
              <a:t>Ying Chen, AICP, PTP, Parsons Brinckerhoff</a:t>
            </a:r>
          </a:p>
          <a:p>
            <a:r>
              <a:rPr lang="en-US" sz="2000" dirty="0" smtClean="0"/>
              <a:t>Ronald Eash, PE, Parsons Brinckerhoff</a:t>
            </a:r>
          </a:p>
          <a:p>
            <a:r>
              <a:rPr lang="en-US" sz="2000" dirty="0" smtClean="0"/>
              <a:t>Mary Lupa, AICP, Parsons Brinckerhoff</a:t>
            </a:r>
          </a:p>
          <a:p>
            <a:endParaRPr lang="en-US" sz="2000" dirty="0"/>
          </a:p>
        </p:txBody>
      </p:sp>
      <p:pic>
        <p:nvPicPr>
          <p:cNvPr id="5" name="Picture 2"/>
          <p:cNvPicPr>
            <a:picLocks noChangeAspect="1" noChangeArrowheads="1"/>
          </p:cNvPicPr>
          <p:nvPr/>
        </p:nvPicPr>
        <p:blipFill>
          <a:blip r:embed="rId3"/>
          <a:srcRect/>
          <a:stretch>
            <a:fillRect/>
          </a:stretch>
        </p:blipFill>
        <p:spPr bwMode="auto">
          <a:xfrm>
            <a:off x="304800" y="6019800"/>
            <a:ext cx="2742863" cy="609675"/>
          </a:xfrm>
          <a:prstGeom prst="rect">
            <a:avLst/>
          </a:prstGeom>
          <a:noFill/>
          <a:ln w="9525">
            <a:noFill/>
            <a:miter lim="800000"/>
            <a:headEnd/>
            <a:tailEnd/>
          </a:ln>
          <a:effectLst/>
        </p:spPr>
      </p:pic>
      <p:sp>
        <p:nvSpPr>
          <p:cNvPr id="6" name="TextBox 5"/>
          <p:cNvSpPr txBox="1"/>
          <p:nvPr/>
        </p:nvSpPr>
        <p:spPr>
          <a:xfrm>
            <a:off x="3962400" y="457200"/>
            <a:ext cx="4419600" cy="461665"/>
          </a:xfrm>
          <a:prstGeom prst="rect">
            <a:avLst/>
          </a:prstGeom>
          <a:noFill/>
        </p:spPr>
        <p:txBody>
          <a:bodyPr wrap="square" rtlCol="0">
            <a:spAutoFit/>
          </a:bodyPr>
          <a:lstStyle/>
          <a:p>
            <a:pPr algn="r"/>
            <a:r>
              <a:rPr lang="en-US" sz="1200" b="1" dirty="0" smtClean="0"/>
              <a:t>13</a:t>
            </a:r>
            <a:r>
              <a:rPr lang="en-US" sz="1200" b="1" baseline="30000" dirty="0" smtClean="0"/>
              <a:t>th</a:t>
            </a:r>
            <a:r>
              <a:rPr lang="en-US" sz="1200" b="1" dirty="0" smtClean="0"/>
              <a:t> TRB Transportation Planning Application Conference  </a:t>
            </a:r>
            <a:r>
              <a:rPr lang="en-US" sz="1200" dirty="0" smtClean="0"/>
              <a:t>May 2012</a:t>
            </a:r>
            <a:endParaRPr lang="en-US" sz="1200" dirty="0"/>
          </a:p>
        </p:txBody>
      </p:sp>
      <p:sp>
        <p:nvSpPr>
          <p:cNvPr id="7" name="Slide Number Placeholder 6"/>
          <p:cNvSpPr>
            <a:spLocks noGrp="1"/>
          </p:cNvSpPr>
          <p:nvPr>
            <p:ph type="sldNum" sz="quarter" idx="12"/>
          </p:nvPr>
        </p:nvSpPr>
        <p:spPr/>
        <p:txBody>
          <a:bodyPr/>
          <a:lstStyle/>
          <a:p>
            <a:fld id="{7EDC6FD0-0D13-4AF0-A169-1AC88F0B6243}"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1"/>
            <a:ext cx="8229600" cy="2514600"/>
          </a:xfrm>
        </p:spPr>
        <p:txBody>
          <a:bodyPr>
            <a:normAutofit fontScale="92500" lnSpcReduction="20000"/>
          </a:bodyPr>
          <a:lstStyle/>
          <a:p>
            <a:r>
              <a:rPr lang="en-US" sz="2400" dirty="0" smtClean="0"/>
              <a:t>Not accurate enough to reflect the complicated socioeconomic characteristics within the Traffic Analysis Zones (TAZ)</a:t>
            </a:r>
          </a:p>
          <a:p>
            <a:pPr>
              <a:buNone/>
            </a:pPr>
            <a:endParaRPr lang="en-US" sz="2400" dirty="0" smtClean="0"/>
          </a:p>
          <a:p>
            <a:r>
              <a:rPr lang="en-US" sz="2400" dirty="0" smtClean="0"/>
              <a:t>Average distances not suitable for microsimulation</a:t>
            </a:r>
          </a:p>
          <a:p>
            <a:pPr>
              <a:buNone/>
            </a:pPr>
            <a:endParaRPr lang="en-US" sz="2400" dirty="0" smtClean="0"/>
          </a:p>
          <a:p>
            <a:r>
              <a:rPr lang="en-US" sz="2400" dirty="0" smtClean="0"/>
              <a:t>The access/egress modes have different catchment areas</a:t>
            </a:r>
            <a:endParaRPr lang="en-US" sz="2400" dirty="0"/>
          </a:p>
        </p:txBody>
      </p:sp>
      <p:sp>
        <p:nvSpPr>
          <p:cNvPr id="2" name="Title 1"/>
          <p:cNvSpPr>
            <a:spLocks noGrp="1"/>
          </p:cNvSpPr>
          <p:nvPr>
            <p:ph type="title"/>
          </p:nvPr>
        </p:nvSpPr>
        <p:spPr>
          <a:xfrm>
            <a:off x="381000" y="381000"/>
            <a:ext cx="8229600" cy="1143000"/>
          </a:xfrm>
        </p:spPr>
        <p:txBody>
          <a:bodyPr>
            <a:noAutofit/>
          </a:bodyPr>
          <a:lstStyle/>
          <a:p>
            <a:r>
              <a:rPr lang="en-US" sz="3600" b="1" dirty="0" smtClean="0"/>
              <a:t>Limitation of Traditional Distance Measures</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pPr algn="l"/>
            <a:r>
              <a:rPr lang="en-US" sz="3600" b="1" dirty="0" smtClean="0"/>
              <a:t>Distance Parameters </a:t>
            </a:r>
            <a:r>
              <a:rPr lang="en-US" sz="3600" dirty="0" smtClean="0"/>
              <a:t>used in CMAP Mode Choice Model</a:t>
            </a:r>
            <a:endParaRPr lang="en-US" sz="3600" b="1" dirty="0"/>
          </a:p>
        </p:txBody>
      </p:sp>
      <p:graphicFrame>
        <p:nvGraphicFramePr>
          <p:cNvPr id="4" name="Table 3"/>
          <p:cNvGraphicFramePr>
            <a:graphicFrameLocks noGrp="1"/>
          </p:cNvGraphicFramePr>
          <p:nvPr/>
        </p:nvGraphicFramePr>
        <p:xfrm>
          <a:off x="762000" y="1828800"/>
          <a:ext cx="6934201" cy="4122536"/>
        </p:xfrm>
        <a:graphic>
          <a:graphicData uri="http://schemas.openxmlformats.org/drawingml/2006/table">
            <a:tbl>
              <a:tblPr/>
              <a:tblGrid>
                <a:gridCol w="455760"/>
                <a:gridCol w="687241"/>
                <a:gridCol w="685800"/>
                <a:gridCol w="1447800"/>
                <a:gridCol w="2590800"/>
                <a:gridCol w="1066800"/>
              </a:tblGrid>
              <a:tr h="212403">
                <a:tc>
                  <a:txBody>
                    <a:bodyPr/>
                    <a:lstStyle/>
                    <a:p>
                      <a:pPr algn="ctr" fontAlgn="ctr"/>
                      <a:r>
                        <a:rPr lang="en-US" sz="900" b="1" i="0" u="none" strike="noStrike" dirty="0">
                          <a:latin typeface="Arial"/>
                        </a:rPr>
                        <a:t> </a:t>
                      </a:r>
                    </a:p>
                  </a:txBody>
                  <a:tcPr marL="8594" marR="8594" marT="859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latin typeface="Arial Narrow"/>
                        </a:rPr>
                        <a:t>Attribute</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latin typeface="Arial Narrow"/>
                        </a:rPr>
                        <a:t>Type</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latin typeface="Arial Narrow"/>
                        </a:rPr>
                        <a:t>Unit</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latin typeface="Arial Narrow"/>
                        </a:rPr>
                        <a:t>Description</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latin typeface="Arial Narrow"/>
                        </a:rPr>
                        <a:t>Sample Entries</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696">
                <a:tc>
                  <a:txBody>
                    <a:bodyPr/>
                    <a:lstStyle/>
                    <a:p>
                      <a:pPr algn="ctr" fontAlgn="ctr"/>
                      <a:r>
                        <a:rPr lang="en-US" sz="900" b="0" i="0" u="none" strike="noStrike" dirty="0">
                          <a:latin typeface="Arial"/>
                        </a:rPr>
                        <a:t> </a:t>
                      </a:r>
                    </a:p>
                  </a:txBody>
                  <a:tcPr marL="8594" marR="8594" marT="859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Zone Number</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Integer</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Unique ID (2,233 internal zones for I-290 Study)</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1, 4, 1001, 2233</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420">
                <a:tc rowSpan="3">
                  <a:txBody>
                    <a:bodyPr/>
                    <a:lstStyle/>
                    <a:p>
                      <a:pPr algn="ctr" fontAlgn="ctr"/>
                      <a:r>
                        <a:rPr lang="en-US" sz="1200" b="1" i="0" u="none" strike="noStrike" dirty="0">
                          <a:latin typeface="Arial"/>
                        </a:rPr>
                        <a:t>Commuter Rail</a:t>
                      </a:r>
                    </a:p>
                  </a:txBody>
                  <a:tcPr marL="8594" marR="8594" marT="859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RR PAR 1</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Real</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RR PAR 1: Mean Distance to Commuter Rail Stations (20 Mile Buffer)</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100" b="0" i="0" u="none" strike="noStrike">
                          <a:latin typeface="Arial Narrow"/>
                        </a:rPr>
                        <a:t>.85, 2.05, 11.92 - no zeros</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3282">
                <a:tc vMerge="1">
                  <a:txBody>
                    <a:bodyPr/>
                    <a:lstStyle/>
                    <a:p>
                      <a:endParaRPr lang="en-US"/>
                    </a:p>
                  </a:txBody>
                  <a:tcPr/>
                </a:tc>
                <a:tc>
                  <a:txBody>
                    <a:bodyPr/>
                    <a:lstStyle/>
                    <a:p>
                      <a:pPr algn="l" fontAlgn="ctr"/>
                      <a:r>
                        <a:rPr lang="en-US" sz="1100" b="0" i="0" u="none" strike="noStrike" dirty="0">
                          <a:latin typeface="Arial Narrow"/>
                        </a:rPr>
                        <a:t>RR PAR 2</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Real</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RR PAR 2: Standard Deviation of the Distance to Commuter Rail Station (20 Mile Buffer)</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.27, .3, .78</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5840">
                <a:tc vMerge="1">
                  <a:txBody>
                    <a:bodyPr/>
                    <a:lstStyle/>
                    <a:p>
                      <a:endParaRPr lang="en-US"/>
                    </a:p>
                  </a:txBody>
                  <a:tcPr/>
                </a:tc>
                <a:tc>
                  <a:txBody>
                    <a:bodyPr/>
                    <a:lstStyle/>
                    <a:p>
                      <a:pPr algn="l" fontAlgn="ctr"/>
                      <a:r>
                        <a:rPr lang="en-US" sz="1100" b="0" i="0" u="none" strike="noStrike" dirty="0">
                          <a:latin typeface="Arial Narrow"/>
                        </a:rPr>
                        <a:t>RR PAR 3</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Integer</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Flag for Normal Distribution always set to 101</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101</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7898">
                <a:tc rowSpan="3">
                  <a:txBody>
                    <a:bodyPr/>
                    <a:lstStyle/>
                    <a:p>
                      <a:pPr algn="ctr" fontAlgn="ctr"/>
                      <a:r>
                        <a:rPr lang="en-US" sz="1200" b="1" i="0" u="none" strike="noStrike" dirty="0">
                          <a:latin typeface="Arial"/>
                        </a:rPr>
                        <a:t>Bus</a:t>
                      </a:r>
                    </a:p>
                  </a:txBody>
                  <a:tcPr marL="8594" marR="8594" marT="859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BUS PAR 1</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Real</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BUS PAR 1: Minimum distance to the bus line band with a minimum of .1;  999 if there is nothing within 1.1 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.1, .2 .8, 999</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6862">
                <a:tc vMerge="1">
                  <a:txBody>
                    <a:bodyPr/>
                    <a:lstStyle/>
                    <a:p>
                      <a:endParaRPr lang="en-US"/>
                    </a:p>
                  </a:txBody>
                  <a:tcPr/>
                </a:tc>
                <a:tc>
                  <a:txBody>
                    <a:bodyPr/>
                    <a:lstStyle/>
                    <a:p>
                      <a:pPr algn="l" fontAlgn="ctr"/>
                      <a:r>
                        <a:rPr lang="en-US" sz="1100" b="0" i="0" u="none" strike="noStrike" dirty="0">
                          <a:latin typeface="Arial Narrow"/>
                        </a:rPr>
                        <a:t>BUS PAR 2</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Real</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latin typeface="Arial Narrow"/>
                        </a:rPr>
                        <a:t>BUS PAR 2: Maximum distance to the bus line band with a maximum of 1.1;  999 if there is nothing within 1.1 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.6, .8, 1.1, 999</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5135">
                <a:tc vMerge="1">
                  <a:txBody>
                    <a:bodyPr/>
                    <a:lstStyle/>
                    <a:p>
                      <a:endParaRPr lang="en-US"/>
                    </a:p>
                  </a:txBody>
                  <a:tcPr/>
                </a:tc>
                <a:tc>
                  <a:txBody>
                    <a:bodyPr/>
                    <a:lstStyle/>
                    <a:p>
                      <a:pPr algn="l" fontAlgn="ctr"/>
                      <a:r>
                        <a:rPr lang="en-US" sz="1100" b="0" i="0" u="none" strike="noStrike" dirty="0">
                          <a:latin typeface="Arial Narrow"/>
                        </a:rPr>
                        <a:t>BUS PAR 3</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Real</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Numerator and denominator are in Square miles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Ratio of area of zone with minimum band to area of zone with maximum band.  999 if there is 999 in the first two parameters</a:t>
                      </a:r>
                    </a:p>
                  </a:txBody>
                  <a:tcPr marL="8594" marR="8594" marT="85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latin typeface="Arial Narrow"/>
                        </a:rPr>
                        <a:t>.301, .033, .007, 999</a:t>
                      </a:r>
                    </a:p>
                  </a:txBody>
                  <a:tcPr marL="8594" marR="8594" marT="85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7EDC6FD0-0D13-4AF0-A169-1AC88F0B6243}"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2252472"/>
          </a:xfrm>
        </p:spPr>
        <p:txBody>
          <a:bodyPr>
            <a:normAutofit/>
          </a:bodyPr>
          <a:lstStyle/>
          <a:p>
            <a:r>
              <a:rPr lang="en-US" sz="2400" dirty="0" smtClean="0"/>
              <a:t>Normal distribution assumed</a:t>
            </a:r>
          </a:p>
          <a:p>
            <a:pPr lvl="1"/>
            <a:r>
              <a:rPr lang="en-US" sz="2000" dirty="0" smtClean="0"/>
              <a:t>Mean and standard distribution input for each zone</a:t>
            </a:r>
          </a:p>
          <a:p>
            <a:pPr lvl="1"/>
            <a:r>
              <a:rPr lang="en-US" sz="2000" dirty="0" smtClean="0"/>
              <a:t>Estimated using a one-half mile grid with distances weighted by households in grid cell</a:t>
            </a:r>
          </a:p>
          <a:p>
            <a:r>
              <a:rPr lang="en-US" sz="2400" dirty="0" smtClean="0"/>
              <a:t>Probability (y-axis) versus distance (x-axis) </a:t>
            </a:r>
          </a:p>
          <a:p>
            <a:pPr lvl="1"/>
            <a:endParaRPr lang="en-US" dirty="0"/>
          </a:p>
        </p:txBody>
      </p:sp>
      <p:sp>
        <p:nvSpPr>
          <p:cNvPr id="2" name="Title 1"/>
          <p:cNvSpPr>
            <a:spLocks noGrp="1"/>
          </p:cNvSpPr>
          <p:nvPr>
            <p:ph type="title"/>
          </p:nvPr>
        </p:nvSpPr>
        <p:spPr/>
        <p:txBody>
          <a:bodyPr>
            <a:normAutofit/>
          </a:bodyPr>
          <a:lstStyle/>
          <a:p>
            <a:r>
              <a:rPr lang="en-US" sz="3600" dirty="0" smtClean="0"/>
              <a:t>Distances to Rail Stations</a:t>
            </a:r>
            <a:endParaRPr lang="en-US" sz="3600" dirty="0"/>
          </a:p>
        </p:txBody>
      </p:sp>
      <p:graphicFrame>
        <p:nvGraphicFramePr>
          <p:cNvPr id="7" name="Chart 6"/>
          <p:cNvGraphicFramePr/>
          <p:nvPr/>
        </p:nvGraphicFramePr>
        <p:xfrm>
          <a:off x="2438400" y="3633839"/>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3810000" y="6321623"/>
            <a:ext cx="1828800" cy="307777"/>
          </a:xfrm>
          <a:prstGeom prst="rect">
            <a:avLst/>
          </a:prstGeom>
          <a:noFill/>
        </p:spPr>
        <p:txBody>
          <a:bodyPr wrap="square" rtlCol="0">
            <a:spAutoFit/>
          </a:bodyPr>
          <a:lstStyle/>
          <a:p>
            <a:r>
              <a:rPr lang="en-US" sz="1400" dirty="0" smtClean="0"/>
              <a:t>Distance to Station</a:t>
            </a:r>
            <a:endParaRPr lang="en-US" sz="1400" dirty="0"/>
          </a:p>
        </p:txBody>
      </p:sp>
      <p:sp>
        <p:nvSpPr>
          <p:cNvPr id="9" name="TextBox 8"/>
          <p:cNvSpPr txBox="1"/>
          <p:nvPr/>
        </p:nvSpPr>
        <p:spPr>
          <a:xfrm>
            <a:off x="1752600" y="4700639"/>
            <a:ext cx="685800" cy="307777"/>
          </a:xfrm>
          <a:prstGeom prst="rect">
            <a:avLst/>
          </a:prstGeom>
          <a:noFill/>
        </p:spPr>
        <p:txBody>
          <a:bodyPr wrap="square" rtlCol="0">
            <a:spAutoFit/>
          </a:bodyPr>
          <a:lstStyle/>
          <a:p>
            <a:r>
              <a:rPr lang="en-US" sz="1400" dirty="0" smtClean="0"/>
              <a:t>Prob.</a:t>
            </a:r>
            <a:endParaRPr lang="en-US" sz="1400" dirty="0"/>
          </a:p>
        </p:txBody>
      </p:sp>
      <p:pic>
        <p:nvPicPr>
          <p:cNvPr id="10" name="Picture 2"/>
          <p:cNvPicPr>
            <a:picLocks noChangeAspect="1" noChangeArrowheads="1"/>
          </p:cNvPicPr>
          <p:nvPr/>
        </p:nvPicPr>
        <p:blipFill>
          <a:blip r:embed="rId3" cstate="print"/>
          <a:srcRect/>
          <a:stretch>
            <a:fillRect/>
          </a:stretch>
        </p:blipFill>
        <p:spPr bwMode="auto">
          <a:xfrm>
            <a:off x="152400" y="6400801"/>
            <a:ext cx="1371600" cy="304875"/>
          </a:xfrm>
          <a:prstGeom prst="rect">
            <a:avLst/>
          </a:prstGeom>
          <a:noFill/>
          <a:ln w="9525">
            <a:noFill/>
            <a:miter lim="800000"/>
            <a:headEnd/>
            <a:tailEnd/>
          </a:ln>
          <a:effectLst/>
        </p:spPr>
      </p:pic>
      <p:sp>
        <p:nvSpPr>
          <p:cNvPr id="11" name="Slide Number Placeholder 10"/>
          <p:cNvSpPr>
            <a:spLocks noGrp="1"/>
          </p:cNvSpPr>
          <p:nvPr>
            <p:ph type="sldNum" sz="quarter" idx="12"/>
          </p:nvPr>
        </p:nvSpPr>
        <p:spPr/>
        <p:txBody>
          <a:bodyPr/>
          <a:lstStyle/>
          <a:p>
            <a:fld id="{7EDC6FD0-0D13-4AF0-A169-1AC88F0B6243}"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229600" cy="2590801"/>
          </a:xfrm>
        </p:spPr>
        <p:txBody>
          <a:bodyPr>
            <a:normAutofit fontScale="92500" lnSpcReduction="20000"/>
          </a:bodyPr>
          <a:lstStyle/>
          <a:p>
            <a:r>
              <a:rPr lang="en-US" sz="2600" dirty="0" smtClean="0"/>
              <a:t>Uniform probability distribution</a:t>
            </a:r>
          </a:p>
          <a:p>
            <a:pPr lvl="1"/>
            <a:r>
              <a:rPr lang="en-US" sz="2200" dirty="0" smtClean="0"/>
              <a:t>Min and max walking distance to stop</a:t>
            </a:r>
          </a:p>
          <a:p>
            <a:pPr lvl="1"/>
            <a:r>
              <a:rPr lang="en-US" sz="2200" dirty="0" smtClean="0"/>
              <a:t>Fraction of zone’s area within min walking distance (Area</a:t>
            </a:r>
            <a:r>
              <a:rPr lang="en-US" sz="2200" baseline="-25000" dirty="0" smtClean="0"/>
              <a:t>Min</a:t>
            </a:r>
            <a:r>
              <a:rPr lang="en-US" sz="2200" dirty="0" smtClean="0"/>
              <a:t>) </a:t>
            </a:r>
          </a:p>
          <a:p>
            <a:pPr lvl="1"/>
            <a:endParaRPr lang="en-US" sz="2200" dirty="0" smtClean="0"/>
          </a:p>
          <a:p>
            <a:r>
              <a:rPr lang="en-US" sz="2600" dirty="0" smtClean="0"/>
              <a:t>Probability equals area under triangle defined by walking distance divided by total area under triangle</a:t>
            </a:r>
          </a:p>
          <a:p>
            <a:pPr lvl="1"/>
            <a:endParaRPr lang="en-US" dirty="0" smtClean="0"/>
          </a:p>
        </p:txBody>
      </p:sp>
      <p:sp>
        <p:nvSpPr>
          <p:cNvPr id="2" name="Title 1"/>
          <p:cNvSpPr>
            <a:spLocks noGrp="1"/>
          </p:cNvSpPr>
          <p:nvPr>
            <p:ph type="title"/>
          </p:nvPr>
        </p:nvSpPr>
        <p:spPr/>
        <p:txBody>
          <a:bodyPr>
            <a:normAutofit/>
          </a:bodyPr>
          <a:lstStyle/>
          <a:p>
            <a:r>
              <a:rPr lang="en-US" sz="3600" dirty="0" smtClean="0"/>
              <a:t>Distances to Bus Stops</a:t>
            </a:r>
            <a:endParaRPr lang="en-US" sz="3600" dirty="0"/>
          </a:p>
        </p:txBody>
      </p:sp>
      <p:sp>
        <p:nvSpPr>
          <p:cNvPr id="10" name="Right Triangle 9"/>
          <p:cNvSpPr/>
          <p:nvPr/>
        </p:nvSpPr>
        <p:spPr>
          <a:xfrm flipH="1">
            <a:off x="2895600" y="3897868"/>
            <a:ext cx="3733800" cy="1981200"/>
          </a:xfrm>
          <a:prstGeom prst="r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4038600" y="6336268"/>
            <a:ext cx="2209800" cy="369332"/>
          </a:xfrm>
          <a:prstGeom prst="rect">
            <a:avLst/>
          </a:prstGeom>
          <a:noFill/>
        </p:spPr>
        <p:txBody>
          <a:bodyPr wrap="square" rtlCol="0">
            <a:spAutoFit/>
          </a:bodyPr>
          <a:lstStyle/>
          <a:p>
            <a:r>
              <a:rPr lang="en-US" dirty="0" smtClean="0"/>
              <a:t>Walking Distance</a:t>
            </a:r>
            <a:endParaRPr lang="en-US" dirty="0"/>
          </a:p>
        </p:txBody>
      </p:sp>
      <p:sp>
        <p:nvSpPr>
          <p:cNvPr id="12" name="TextBox 11"/>
          <p:cNvSpPr txBox="1"/>
          <p:nvPr/>
        </p:nvSpPr>
        <p:spPr>
          <a:xfrm>
            <a:off x="3962400" y="5955268"/>
            <a:ext cx="685800" cy="369332"/>
          </a:xfrm>
          <a:prstGeom prst="rect">
            <a:avLst/>
          </a:prstGeom>
          <a:noFill/>
        </p:spPr>
        <p:txBody>
          <a:bodyPr wrap="square" rtlCol="0">
            <a:spAutoFit/>
          </a:bodyPr>
          <a:lstStyle/>
          <a:p>
            <a:r>
              <a:rPr lang="en-US" dirty="0" smtClean="0"/>
              <a:t>Min</a:t>
            </a:r>
            <a:endParaRPr lang="en-US" dirty="0"/>
          </a:p>
        </p:txBody>
      </p:sp>
      <p:sp>
        <p:nvSpPr>
          <p:cNvPr id="13" name="TextBox 12"/>
          <p:cNvSpPr txBox="1"/>
          <p:nvPr/>
        </p:nvSpPr>
        <p:spPr>
          <a:xfrm>
            <a:off x="6248400" y="5955268"/>
            <a:ext cx="685800" cy="369332"/>
          </a:xfrm>
          <a:prstGeom prst="rect">
            <a:avLst/>
          </a:prstGeom>
          <a:noFill/>
        </p:spPr>
        <p:txBody>
          <a:bodyPr wrap="square" rtlCol="0">
            <a:spAutoFit/>
          </a:bodyPr>
          <a:lstStyle/>
          <a:p>
            <a:r>
              <a:rPr lang="en-US" dirty="0" smtClean="0"/>
              <a:t>Max</a:t>
            </a:r>
            <a:endParaRPr lang="en-US" dirty="0"/>
          </a:p>
        </p:txBody>
      </p:sp>
      <p:cxnSp>
        <p:nvCxnSpPr>
          <p:cNvPr id="16" name="Straight Connector 15"/>
          <p:cNvCxnSpPr/>
          <p:nvPr/>
        </p:nvCxnSpPr>
        <p:spPr>
          <a:xfrm rot="5400000">
            <a:off x="3924300" y="5524500"/>
            <a:ext cx="6858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472868" y="5528088"/>
            <a:ext cx="892335" cy="307777"/>
          </a:xfrm>
          <a:prstGeom prst="rect">
            <a:avLst/>
          </a:prstGeom>
        </p:spPr>
        <p:txBody>
          <a:bodyPr wrap="square">
            <a:spAutoFit/>
          </a:bodyPr>
          <a:lstStyle/>
          <a:p>
            <a:r>
              <a:rPr lang="en-US" sz="1400" dirty="0" smtClean="0"/>
              <a:t>Area</a:t>
            </a:r>
            <a:r>
              <a:rPr lang="en-US" sz="1200" baseline="-25000" dirty="0" smtClean="0"/>
              <a:t>Min</a:t>
            </a:r>
            <a:endParaRPr lang="en-US" sz="1200" dirty="0"/>
          </a:p>
        </p:txBody>
      </p:sp>
      <p:cxnSp>
        <p:nvCxnSpPr>
          <p:cNvPr id="19" name="Straight Connector 18"/>
          <p:cNvCxnSpPr/>
          <p:nvPr/>
        </p:nvCxnSpPr>
        <p:spPr>
          <a:xfrm rot="5400000">
            <a:off x="4648200" y="5257800"/>
            <a:ext cx="1219200"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978396" y="5952956"/>
            <a:ext cx="572656" cy="369332"/>
          </a:xfrm>
          <a:prstGeom prst="rect">
            <a:avLst/>
          </a:prstGeom>
          <a:noFill/>
        </p:spPr>
        <p:txBody>
          <a:bodyPr wrap="square" rtlCol="0">
            <a:spAutoFit/>
          </a:bodyPr>
          <a:lstStyle/>
          <a:p>
            <a:r>
              <a:rPr lang="en-US" dirty="0" smtClean="0"/>
              <a:t>WD</a:t>
            </a:r>
            <a:endParaRPr lang="en-US" dirty="0"/>
          </a:p>
        </p:txBody>
      </p:sp>
      <p:sp>
        <p:nvSpPr>
          <p:cNvPr id="23" name="TextBox 22"/>
          <p:cNvSpPr txBox="1"/>
          <p:nvPr/>
        </p:nvSpPr>
        <p:spPr>
          <a:xfrm>
            <a:off x="1219200" y="4038600"/>
            <a:ext cx="2514600" cy="1200329"/>
          </a:xfrm>
          <a:prstGeom prst="rect">
            <a:avLst/>
          </a:prstGeom>
          <a:noFill/>
        </p:spPr>
        <p:txBody>
          <a:bodyPr wrap="square" rtlCol="0">
            <a:spAutoFit/>
          </a:bodyPr>
          <a:lstStyle/>
          <a:p>
            <a:r>
              <a:rPr lang="en-US" dirty="0" smtClean="0"/>
              <a:t>Given Probability, Area</a:t>
            </a:r>
            <a:r>
              <a:rPr lang="en-US" baseline="-25000" dirty="0" smtClean="0"/>
              <a:t>min</a:t>
            </a:r>
            <a:r>
              <a:rPr lang="en-US" dirty="0" smtClean="0"/>
              <a:t>, Min, and Max can calculate WD</a:t>
            </a:r>
            <a:endParaRPr lang="en-US" dirty="0"/>
          </a:p>
        </p:txBody>
      </p:sp>
      <p:pic>
        <p:nvPicPr>
          <p:cNvPr id="14"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15" name="Slide Number Placeholder 14"/>
          <p:cNvSpPr>
            <a:spLocks noGrp="1"/>
          </p:cNvSpPr>
          <p:nvPr>
            <p:ph type="sldNum" sz="quarter" idx="12"/>
          </p:nvPr>
        </p:nvSpPr>
        <p:spPr/>
        <p:txBody>
          <a:bodyPr/>
          <a:lstStyle/>
          <a:p>
            <a:fld id="{7EDC6FD0-0D13-4AF0-A169-1AC88F0B6243}"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t>Computing </a:t>
            </a:r>
            <a:r>
              <a:rPr lang="en-US" sz="3600" b="1" dirty="0" smtClean="0"/>
              <a:t>the Mean Distance to the Rail Stations</a:t>
            </a:r>
            <a:endParaRPr lang="en-US" sz="3600" b="1" dirty="0"/>
          </a:p>
        </p:txBody>
      </p:sp>
      <p:sp>
        <p:nvSpPr>
          <p:cNvPr id="3" name="TextBox 2"/>
          <p:cNvSpPr txBox="1"/>
          <p:nvPr/>
        </p:nvSpPr>
        <p:spPr>
          <a:xfrm>
            <a:off x="609600" y="1447800"/>
            <a:ext cx="7086600" cy="1631216"/>
          </a:xfrm>
          <a:prstGeom prst="rect">
            <a:avLst/>
          </a:prstGeom>
          <a:noFill/>
        </p:spPr>
        <p:txBody>
          <a:bodyPr wrap="square" rtlCol="0">
            <a:spAutoFit/>
          </a:bodyPr>
          <a:lstStyle/>
          <a:p>
            <a:r>
              <a:rPr lang="en-US" sz="2000" dirty="0" smtClean="0"/>
              <a:t>Step 1: Develop subzones and get subzone centroids</a:t>
            </a:r>
          </a:p>
          <a:p>
            <a:endParaRPr lang="en-US" sz="2000" dirty="0" smtClean="0"/>
          </a:p>
          <a:p>
            <a:r>
              <a:rPr lang="en-US" sz="2000" dirty="0" smtClean="0"/>
              <a:t>Step 2: Develop “straight line” distance matrix from all subzone centroids to all the Metra rail stations using TransCAD “cost matrix” tool</a:t>
            </a:r>
          </a:p>
        </p:txBody>
      </p:sp>
      <p:pic>
        <p:nvPicPr>
          <p:cNvPr id="28674" name="Picture 2"/>
          <p:cNvPicPr>
            <a:picLocks noChangeAspect="1" noChangeArrowheads="1"/>
          </p:cNvPicPr>
          <p:nvPr/>
        </p:nvPicPr>
        <p:blipFill>
          <a:blip r:embed="rId2" cstate="print"/>
          <a:srcRect/>
          <a:stretch>
            <a:fillRect/>
          </a:stretch>
        </p:blipFill>
        <p:spPr bwMode="auto">
          <a:xfrm>
            <a:off x="685800" y="3352800"/>
            <a:ext cx="3048000" cy="2209800"/>
          </a:xfrm>
          <a:prstGeom prst="rect">
            <a:avLst/>
          </a:prstGeom>
          <a:noFill/>
          <a:ln w="9525">
            <a:noFill/>
            <a:miter lim="800000"/>
            <a:headEnd/>
            <a:tailEnd/>
          </a:ln>
        </p:spPr>
      </p:pic>
      <p:pic>
        <p:nvPicPr>
          <p:cNvPr id="28675" name="Picture 3"/>
          <p:cNvPicPr>
            <a:picLocks noChangeAspect="1" noChangeArrowheads="1"/>
          </p:cNvPicPr>
          <p:nvPr/>
        </p:nvPicPr>
        <p:blipFill>
          <a:blip r:embed="rId3" cstate="print"/>
          <a:srcRect/>
          <a:stretch>
            <a:fillRect/>
          </a:stretch>
        </p:blipFill>
        <p:spPr bwMode="auto">
          <a:xfrm>
            <a:off x="3886200" y="3200400"/>
            <a:ext cx="4495800" cy="3162300"/>
          </a:xfrm>
          <a:prstGeom prst="rect">
            <a:avLst/>
          </a:prstGeom>
          <a:noFill/>
          <a:ln w="9525">
            <a:noFill/>
            <a:miter lim="800000"/>
            <a:headEnd/>
            <a:tailEnd/>
          </a:ln>
        </p:spPr>
      </p:pic>
      <p:pic>
        <p:nvPicPr>
          <p:cNvPr id="8" name="Picture 2"/>
          <p:cNvPicPr>
            <a:picLocks noChangeAspect="1" noChangeArrowheads="1"/>
          </p:cNvPicPr>
          <p:nvPr/>
        </p:nvPicPr>
        <p:blipFill>
          <a:blip r:embed="rId4" cstate="print"/>
          <a:srcRect/>
          <a:stretch>
            <a:fillRect/>
          </a:stretch>
        </p:blipFill>
        <p:spPr bwMode="auto">
          <a:xfrm>
            <a:off x="152400" y="6400801"/>
            <a:ext cx="1371600" cy="304875"/>
          </a:xfrm>
          <a:prstGeom prst="rect">
            <a:avLst/>
          </a:prstGeom>
          <a:noFill/>
          <a:ln w="9525">
            <a:noFill/>
            <a:miter lim="800000"/>
            <a:headEnd/>
            <a:tailEnd/>
          </a:ln>
          <a:effectLst/>
        </p:spPr>
      </p:pic>
      <p:sp>
        <p:nvSpPr>
          <p:cNvPr id="7" name="Slide Number Placeholder 6"/>
          <p:cNvSpPr>
            <a:spLocks noGrp="1"/>
          </p:cNvSpPr>
          <p:nvPr>
            <p:ph type="sldNum" sz="quarter" idx="12"/>
          </p:nvPr>
        </p:nvSpPr>
        <p:spPr/>
        <p:txBody>
          <a:bodyPr/>
          <a:lstStyle/>
          <a:p>
            <a:fld id="{7EDC6FD0-0D13-4AF0-A169-1AC88F0B6243}"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3600" dirty="0" smtClean="0"/>
              <a:t>Computing the Mean Distance to the Rail Stations (Continued)</a:t>
            </a:r>
            <a:endParaRPr lang="en-US" sz="3600" dirty="0"/>
          </a:p>
        </p:txBody>
      </p:sp>
      <p:sp>
        <p:nvSpPr>
          <p:cNvPr id="3" name="Text Placeholder 2"/>
          <p:cNvSpPr>
            <a:spLocks noGrp="1"/>
          </p:cNvSpPr>
          <p:nvPr>
            <p:ph type="body" sz="half" idx="1"/>
          </p:nvPr>
        </p:nvSpPr>
        <p:spPr>
          <a:xfrm>
            <a:off x="381000" y="1905000"/>
            <a:ext cx="8229600" cy="3276600"/>
          </a:xfrm>
        </p:spPr>
        <p:txBody>
          <a:bodyPr>
            <a:normAutofit fontScale="70000" lnSpcReduction="20000"/>
          </a:bodyPr>
          <a:lstStyle/>
          <a:p>
            <a:pPr lvl="0"/>
            <a:r>
              <a:rPr lang="en-US" sz="3400" dirty="0" smtClean="0"/>
              <a:t>Step 3: Calculate the Mean Distance to Commuter Rail Stations (RR PAR 1)</a:t>
            </a:r>
          </a:p>
          <a:p>
            <a:pPr lvl="0">
              <a:buNone/>
            </a:pPr>
            <a:endParaRPr lang="en-US" sz="2600" dirty="0" smtClean="0"/>
          </a:p>
          <a:p>
            <a:pPr lvl="1"/>
            <a:r>
              <a:rPr lang="en-US" sz="2900" dirty="0" smtClean="0"/>
              <a:t>Weighted by the Household of the Subzones within that TAZ; For areas with zero zonal household, the mean distance will be weighted by the area (the ratio of the subzone area to the entire TAZ) </a:t>
            </a:r>
          </a:p>
          <a:p>
            <a:pPr lvl="1"/>
            <a:endParaRPr lang="en-US" sz="2900" dirty="0" smtClean="0"/>
          </a:p>
          <a:p>
            <a:pPr lvl="1"/>
            <a:r>
              <a:rPr lang="en-US" sz="2900" dirty="0" smtClean="0"/>
              <a:t>ArcGIS – Summarization Function</a:t>
            </a:r>
          </a:p>
          <a:p>
            <a:pPr lvl="1"/>
            <a:endParaRPr lang="en-US" sz="2900" dirty="0" smtClean="0"/>
          </a:p>
          <a:p>
            <a:pPr lvl="1"/>
            <a:r>
              <a:rPr lang="en-US" sz="2900" dirty="0" smtClean="0"/>
              <a:t>TransCAD – Tag Function</a:t>
            </a:r>
          </a:p>
        </p:txBody>
      </p:sp>
      <p:pic>
        <p:nvPicPr>
          <p:cNvPr id="5"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1E8A62C5-B64E-40B1-9E29-91AC8FD85949}"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525963"/>
          </a:xfrm>
        </p:spPr>
        <p:txBody>
          <a:bodyPr/>
          <a:lstStyle/>
          <a:p>
            <a:r>
              <a:rPr lang="en-US" sz="2400" dirty="0" smtClean="0"/>
              <a:t>Step 4: Calculate the Standard Deviation of the Distance to Commuter Rail Stations. (RR PAR 2)</a:t>
            </a:r>
          </a:p>
          <a:p>
            <a:pPr lvl="1"/>
            <a:endParaRPr lang="en-US" sz="1000" dirty="0" smtClean="0"/>
          </a:p>
          <a:p>
            <a:pPr lvl="1"/>
            <a:r>
              <a:rPr lang="en-US" sz="2000" dirty="0" smtClean="0"/>
              <a:t>Inter-subzone Variance </a:t>
            </a:r>
          </a:p>
          <a:p>
            <a:pPr lvl="2"/>
            <a:r>
              <a:rPr lang="en-US" sz="1800" dirty="0" smtClean="0"/>
              <a:t>The variance of the distances between subzone centroids and the station and is weighted by household</a:t>
            </a:r>
          </a:p>
          <a:p>
            <a:pPr lvl="2">
              <a:buNone/>
            </a:pPr>
            <a:endParaRPr lang="en-US" sz="1000" dirty="0" smtClean="0"/>
          </a:p>
          <a:p>
            <a:pPr lvl="1"/>
            <a:r>
              <a:rPr lang="en-US" sz="2000" dirty="0" smtClean="0"/>
              <a:t>Intra-subzone Variance</a:t>
            </a:r>
          </a:p>
          <a:p>
            <a:pPr lvl="2"/>
            <a:r>
              <a:rPr lang="en-US" sz="1800" dirty="0" smtClean="0"/>
              <a:t>The variance of the distances from household locations within a subzone to the subzone centroid</a:t>
            </a:r>
          </a:p>
          <a:p>
            <a:pPr lvl="2"/>
            <a:r>
              <a:rPr lang="en-US" sz="1800" dirty="0" smtClean="0"/>
              <a:t>Assume all the households within a subzone are uniformly distributed</a:t>
            </a:r>
          </a:p>
          <a:p>
            <a:pPr lvl="1"/>
            <a:endParaRPr lang="en-US" sz="1600" dirty="0" smtClean="0"/>
          </a:p>
          <a:p>
            <a:endParaRPr lang="en-US" sz="2400" dirty="0" smtClean="0"/>
          </a:p>
          <a:p>
            <a:endParaRPr lang="en-US" dirty="0"/>
          </a:p>
        </p:txBody>
      </p:sp>
      <p:sp>
        <p:nvSpPr>
          <p:cNvPr id="3" name="Title 2"/>
          <p:cNvSpPr>
            <a:spLocks noGrp="1"/>
          </p:cNvSpPr>
          <p:nvPr>
            <p:ph type="title"/>
          </p:nvPr>
        </p:nvSpPr>
        <p:spPr>
          <a:xfrm>
            <a:off x="457200" y="609600"/>
            <a:ext cx="8229600" cy="1143000"/>
          </a:xfrm>
        </p:spPr>
        <p:txBody>
          <a:bodyPr>
            <a:noAutofit/>
          </a:bodyPr>
          <a:lstStyle/>
          <a:p>
            <a:r>
              <a:rPr lang="en-US" sz="3600" dirty="0" smtClean="0"/>
              <a:t>Computing the Mean Distance to the Rail Stations (Continued)</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828800"/>
            <a:ext cx="8229600" cy="4525963"/>
          </a:xfrm>
        </p:spPr>
        <p:txBody>
          <a:bodyPr>
            <a:normAutofit/>
          </a:bodyPr>
          <a:lstStyle/>
          <a:p>
            <a:r>
              <a:rPr lang="en-US" sz="2400" dirty="0" smtClean="0"/>
              <a:t>Bus Route Band</a:t>
            </a:r>
          </a:p>
          <a:p>
            <a:r>
              <a:rPr lang="en-US" sz="2400" dirty="0" smtClean="0"/>
              <a:t>Minimum Distance to the Bus Route Band with a minimum of 0.1 mile</a:t>
            </a:r>
          </a:p>
          <a:p>
            <a:r>
              <a:rPr lang="en-US" sz="2400" dirty="0" smtClean="0"/>
              <a:t>Maximum Distance to the Bus Route Band with a maximum of 1.1 mile </a:t>
            </a:r>
          </a:p>
          <a:p>
            <a:r>
              <a:rPr lang="en-US" sz="2400" dirty="0" smtClean="0"/>
              <a:t>Ratio of the area of zone with minimum band to area of zone with maximum band</a:t>
            </a:r>
            <a:endParaRPr lang="en-US" sz="2400" dirty="0"/>
          </a:p>
        </p:txBody>
      </p:sp>
      <p:sp>
        <p:nvSpPr>
          <p:cNvPr id="2" name="Title 1"/>
          <p:cNvSpPr>
            <a:spLocks noGrp="1"/>
          </p:cNvSpPr>
          <p:nvPr>
            <p:ph type="title"/>
          </p:nvPr>
        </p:nvSpPr>
        <p:spPr>
          <a:xfrm>
            <a:off x="457200" y="457200"/>
            <a:ext cx="8229600" cy="1143000"/>
          </a:xfrm>
        </p:spPr>
        <p:txBody>
          <a:bodyPr>
            <a:noAutofit/>
          </a:bodyPr>
          <a:lstStyle/>
          <a:p>
            <a:pPr algn="l"/>
            <a:r>
              <a:rPr lang="en-US" sz="3600" b="1" dirty="0" smtClean="0"/>
              <a:t>Parameters to Determine the Accessibility to Bus Routes</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81201"/>
            <a:ext cx="8229600" cy="1219200"/>
          </a:xfrm>
        </p:spPr>
        <p:txBody>
          <a:bodyPr>
            <a:normAutofit/>
          </a:bodyPr>
          <a:lstStyle/>
          <a:p>
            <a:r>
              <a:rPr lang="en-US" sz="2400" dirty="0" smtClean="0"/>
              <a:t>A Line GIS Layer of Bus Routes</a:t>
            </a:r>
          </a:p>
          <a:p>
            <a:r>
              <a:rPr lang="en-US" sz="2400" dirty="0" smtClean="0"/>
              <a:t>An Area GIS Layer of TAZs</a:t>
            </a:r>
            <a:endParaRPr lang="en-US" sz="2400" dirty="0"/>
          </a:p>
        </p:txBody>
      </p:sp>
      <p:sp>
        <p:nvSpPr>
          <p:cNvPr id="2" name="Title 1"/>
          <p:cNvSpPr>
            <a:spLocks noGrp="1"/>
          </p:cNvSpPr>
          <p:nvPr>
            <p:ph type="title"/>
          </p:nvPr>
        </p:nvSpPr>
        <p:spPr>
          <a:xfrm>
            <a:off x="457200" y="457200"/>
            <a:ext cx="8229600" cy="1143000"/>
          </a:xfrm>
        </p:spPr>
        <p:txBody>
          <a:bodyPr>
            <a:normAutofit/>
          </a:bodyPr>
          <a:lstStyle/>
          <a:p>
            <a:pPr algn="l"/>
            <a:r>
              <a:rPr lang="en-US" sz="3600" b="1" dirty="0" smtClean="0"/>
              <a:t>Data Needed</a:t>
            </a:r>
            <a:endParaRPr lang="en-US" sz="3600" b="1"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382000" cy="715962"/>
          </a:xfrm>
        </p:spPr>
        <p:txBody>
          <a:bodyPr>
            <a:noAutofit/>
          </a:bodyPr>
          <a:lstStyle/>
          <a:p>
            <a:r>
              <a:rPr lang="en-US" sz="3200" dirty="0" smtClean="0"/>
              <a:t>Computing Population within the Zone that Have Access to the Bus Routes (Continued)</a:t>
            </a:r>
            <a:endParaRPr lang="en-US" sz="3200" b="1" dirty="0"/>
          </a:p>
        </p:txBody>
      </p:sp>
      <p:pic>
        <p:nvPicPr>
          <p:cNvPr id="29698" name="Picture 2"/>
          <p:cNvPicPr>
            <a:picLocks noChangeAspect="1" noChangeArrowheads="1"/>
          </p:cNvPicPr>
          <p:nvPr/>
        </p:nvPicPr>
        <p:blipFill>
          <a:blip r:embed="rId2" cstate="print"/>
          <a:srcRect/>
          <a:stretch>
            <a:fillRect/>
          </a:stretch>
        </p:blipFill>
        <p:spPr bwMode="auto">
          <a:xfrm>
            <a:off x="838200" y="2819400"/>
            <a:ext cx="2743200" cy="2980592"/>
          </a:xfrm>
          <a:prstGeom prst="rect">
            <a:avLst/>
          </a:prstGeom>
          <a:noFill/>
          <a:ln w="9525">
            <a:noFill/>
            <a:miter lim="800000"/>
            <a:headEnd/>
            <a:tailEnd/>
          </a:ln>
        </p:spPr>
      </p:pic>
      <p:pic>
        <p:nvPicPr>
          <p:cNvPr id="29699" name="Picture 3" descr="Sample of bus bands"/>
          <p:cNvPicPr>
            <a:picLocks noChangeAspect="1" noChangeArrowheads="1"/>
          </p:cNvPicPr>
          <p:nvPr/>
        </p:nvPicPr>
        <p:blipFill>
          <a:blip r:embed="rId3" cstate="print"/>
          <a:srcRect l="16193" t="16596" r="17696" b="17984"/>
          <a:stretch>
            <a:fillRect/>
          </a:stretch>
        </p:blipFill>
        <p:spPr bwMode="auto">
          <a:xfrm>
            <a:off x="3962400" y="2514600"/>
            <a:ext cx="3552586" cy="4038600"/>
          </a:xfrm>
          <a:prstGeom prst="rect">
            <a:avLst/>
          </a:prstGeom>
          <a:noFill/>
          <a:ln w="9525">
            <a:solidFill>
              <a:schemeClr val="accent1"/>
            </a:solidFill>
            <a:miter lim="800000"/>
            <a:headEnd/>
            <a:tailEnd/>
          </a:ln>
        </p:spPr>
      </p:pic>
      <p:sp>
        <p:nvSpPr>
          <p:cNvPr id="6" name="TextBox 5"/>
          <p:cNvSpPr txBox="1"/>
          <p:nvPr/>
        </p:nvSpPr>
        <p:spPr>
          <a:xfrm>
            <a:off x="685800" y="1981200"/>
            <a:ext cx="7315200" cy="830997"/>
          </a:xfrm>
          <a:prstGeom prst="rect">
            <a:avLst/>
          </a:prstGeom>
          <a:noFill/>
        </p:spPr>
        <p:txBody>
          <a:bodyPr wrap="square" rtlCol="0">
            <a:spAutoFit/>
          </a:bodyPr>
          <a:lstStyle/>
          <a:p>
            <a:r>
              <a:rPr lang="en-US" sz="2400" dirty="0" smtClean="0"/>
              <a:t>Step 1: Build Bus Route Bands Incremented by 0.1 Mile</a:t>
            </a:r>
            <a:endParaRPr lang="en-US" sz="2400" dirty="0"/>
          </a:p>
        </p:txBody>
      </p:sp>
      <p:pic>
        <p:nvPicPr>
          <p:cNvPr id="7" name="Picture 2"/>
          <p:cNvPicPr>
            <a:picLocks noChangeAspect="1" noChangeArrowheads="1"/>
          </p:cNvPicPr>
          <p:nvPr/>
        </p:nvPicPr>
        <p:blipFill>
          <a:blip r:embed="rId4" cstate="print"/>
          <a:srcRect/>
          <a:stretch>
            <a:fillRect/>
          </a:stretch>
        </p:blipFill>
        <p:spPr bwMode="auto">
          <a:xfrm>
            <a:off x="152400" y="6400801"/>
            <a:ext cx="1371600" cy="304875"/>
          </a:xfrm>
          <a:prstGeom prst="rect">
            <a:avLst/>
          </a:prstGeom>
          <a:noFill/>
          <a:ln w="9525">
            <a:noFill/>
            <a:miter lim="800000"/>
            <a:headEnd/>
            <a:tailEnd/>
          </a:ln>
          <a:effectLst/>
        </p:spPr>
      </p:pic>
      <p:sp>
        <p:nvSpPr>
          <p:cNvPr id="8" name="Slide Number Placeholder 7"/>
          <p:cNvSpPr>
            <a:spLocks noGrp="1"/>
          </p:cNvSpPr>
          <p:nvPr>
            <p:ph type="sldNum" sz="quarter" idx="12"/>
          </p:nvPr>
        </p:nvSpPr>
        <p:spPr/>
        <p:txBody>
          <a:bodyPr/>
          <a:lstStyle/>
          <a:p>
            <a:fld id="{7EDC6FD0-0D13-4AF0-A169-1AC88F0B6243}"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Overview of Chicago Metropolitan Agency for Planning mode choice model</a:t>
            </a:r>
          </a:p>
          <a:p>
            <a:r>
              <a:rPr lang="en-US" sz="2400" dirty="0" smtClean="0"/>
              <a:t>Transit access calculations in CMAP model</a:t>
            </a:r>
          </a:p>
          <a:p>
            <a:r>
              <a:rPr lang="en-US" sz="2400" dirty="0" smtClean="0"/>
              <a:t>Traditional approach</a:t>
            </a:r>
          </a:p>
          <a:p>
            <a:r>
              <a:rPr lang="en-US" sz="2400" dirty="0" smtClean="0"/>
              <a:t>Advanced transit accessibility measures</a:t>
            </a:r>
          </a:p>
          <a:p>
            <a:r>
              <a:rPr lang="en-US" sz="2400" dirty="0" smtClean="0"/>
              <a:t>Data development with GIS application</a:t>
            </a:r>
          </a:p>
          <a:p>
            <a:r>
              <a:rPr lang="en-US" sz="2400" dirty="0" smtClean="0"/>
              <a:t>Broader applications </a:t>
            </a:r>
          </a:p>
        </p:txBody>
      </p:sp>
      <p:sp>
        <p:nvSpPr>
          <p:cNvPr id="2" name="Title 1"/>
          <p:cNvSpPr>
            <a:spLocks noGrp="1"/>
          </p:cNvSpPr>
          <p:nvPr>
            <p:ph type="title"/>
          </p:nvPr>
        </p:nvSpPr>
        <p:spPr/>
        <p:txBody>
          <a:bodyPr>
            <a:normAutofit/>
          </a:bodyPr>
          <a:lstStyle/>
          <a:p>
            <a:r>
              <a:rPr lang="en-US" sz="3600" dirty="0" smtClean="0"/>
              <a:t>Presentation Outline</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cstate="print"/>
          <a:srcRect/>
          <a:stretch>
            <a:fillRect/>
          </a:stretch>
        </p:blipFill>
        <p:spPr bwMode="auto">
          <a:xfrm>
            <a:off x="381000" y="2971800"/>
            <a:ext cx="4495800" cy="1476375"/>
          </a:xfrm>
          <a:prstGeom prst="rect">
            <a:avLst/>
          </a:prstGeom>
          <a:noFill/>
          <a:ln w="9525">
            <a:noFill/>
            <a:miter lim="800000"/>
            <a:headEnd/>
            <a:tailEnd/>
          </a:ln>
        </p:spPr>
      </p:pic>
      <p:graphicFrame>
        <p:nvGraphicFramePr>
          <p:cNvPr id="4" name="Table 3"/>
          <p:cNvGraphicFramePr>
            <a:graphicFrameLocks noGrp="1"/>
          </p:cNvGraphicFramePr>
          <p:nvPr/>
        </p:nvGraphicFramePr>
        <p:xfrm>
          <a:off x="457200" y="5029200"/>
          <a:ext cx="7924800" cy="685800"/>
        </p:xfrm>
        <a:graphic>
          <a:graphicData uri="http://schemas.openxmlformats.org/drawingml/2006/table">
            <a:tbl>
              <a:tblPr>
                <a:tableStyleId>{125E5076-3810-47DD-B79F-674D7AD40C01}</a:tableStyleId>
              </a:tblPr>
              <a:tblGrid>
                <a:gridCol w="699049"/>
                <a:gridCol w="699049"/>
                <a:gridCol w="699049"/>
                <a:gridCol w="699049"/>
                <a:gridCol w="699049"/>
                <a:gridCol w="699049"/>
                <a:gridCol w="701846"/>
                <a:gridCol w="754973"/>
                <a:gridCol w="699049"/>
                <a:gridCol w="812638"/>
                <a:gridCol w="762000"/>
              </a:tblGrid>
              <a:tr h="342900">
                <a:tc>
                  <a:txBody>
                    <a:bodyPr/>
                    <a:lstStyle/>
                    <a:p>
                      <a:pPr marL="0" marR="0" algn="r">
                        <a:spcBef>
                          <a:spcPts val="0"/>
                        </a:spcBef>
                        <a:spcAft>
                          <a:spcPts val="0"/>
                        </a:spcAft>
                      </a:pPr>
                      <a:r>
                        <a:rPr lang="en-US" sz="1200" dirty="0"/>
                        <a:t>BAND1</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BAND2</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BAND3</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BAND4</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BAND5</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BAND6</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BAND7</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BAND8</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BAND9</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BAND10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BAND11</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r>
              <a:tr h="342900">
                <a:tc>
                  <a:txBody>
                    <a:bodyPr/>
                    <a:lstStyle/>
                    <a:p>
                      <a:pPr marL="0" marR="0" algn="r">
                        <a:spcBef>
                          <a:spcPts val="0"/>
                        </a:spcBef>
                        <a:spcAft>
                          <a:spcPts val="0"/>
                        </a:spcAft>
                      </a:pPr>
                      <a:r>
                        <a:rPr lang="en-US" sz="1200" dirty="0"/>
                        <a:t>0.3900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0.5677</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0.6878</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0.7738</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0.8452</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0.9147</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0.9700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1.0000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1.0000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1.0000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algn="r">
                        <a:spcBef>
                          <a:spcPts val="0"/>
                        </a:spcBef>
                        <a:spcAft>
                          <a:spcPts val="0"/>
                        </a:spcAft>
                      </a:pPr>
                      <a:r>
                        <a:rPr lang="en-US" sz="1200" dirty="0"/>
                        <a:t>1.0000</a:t>
                      </a:r>
                      <a:endParaRPr lang="en-US" sz="1200" dirty="0">
                        <a:latin typeface="Arial"/>
                        <a:ea typeface="Times New Roman"/>
                        <a:cs typeface="Times New Roman"/>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r>
            </a:tbl>
          </a:graphicData>
        </a:graphic>
      </p:graphicFrame>
      <p:sp>
        <p:nvSpPr>
          <p:cNvPr id="30723" name="Rectangle 3"/>
          <p:cNvSpPr>
            <a:spLocks noChangeArrowheads="1"/>
          </p:cNvSpPr>
          <p:nvPr/>
        </p:nvSpPr>
        <p:spPr bwMode="auto">
          <a:xfrm>
            <a:off x="381000" y="4724400"/>
            <a:ext cx="23622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i="0" u="none" strike="noStrike" cap="none" normalizeH="0" baseline="0" dirty="0" smtClean="0">
                <a:ln>
                  <a:noFill/>
                </a:ln>
                <a:solidFill>
                  <a:schemeClr val="tx1"/>
                </a:solidFill>
                <a:effectLst/>
                <a:ea typeface="Times New Roman" pitchFamily="18" charset="0"/>
              </a:rPr>
              <a:t>Zone 128 shows</a:t>
            </a:r>
            <a:r>
              <a:rPr kumimoji="0" lang="en-US" sz="1600" b="1" i="0" u="none" strike="noStrike" cap="none" normalizeH="0" baseline="0" dirty="0" smtClean="0">
                <a:ln>
                  <a:noFill/>
                </a:ln>
                <a:solidFill>
                  <a:schemeClr val="tx1"/>
                </a:solidFill>
                <a:effectLst/>
                <a:ea typeface="Times New Roman" pitchFamily="18" charset="0"/>
              </a:rPr>
              <a:t>: </a:t>
            </a:r>
            <a:endParaRPr kumimoji="0" lang="en-US" sz="160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Down Arrow 5"/>
          <p:cNvSpPr/>
          <p:nvPr/>
        </p:nvSpPr>
        <p:spPr>
          <a:xfrm>
            <a:off x="2514600" y="4495800"/>
            <a:ext cx="3048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81000" y="2057400"/>
            <a:ext cx="7772400" cy="830997"/>
          </a:xfrm>
          <a:prstGeom prst="rect">
            <a:avLst/>
          </a:prstGeom>
          <a:noFill/>
        </p:spPr>
        <p:txBody>
          <a:bodyPr wrap="square" rtlCol="0">
            <a:spAutoFit/>
          </a:bodyPr>
          <a:lstStyle/>
          <a:p>
            <a:r>
              <a:rPr lang="en-US" sz="2400" dirty="0" smtClean="0"/>
              <a:t>Step 2: Calculate the Percentage of the Area of Each Zone Covered by Each Bus Lane Band</a:t>
            </a:r>
          </a:p>
        </p:txBody>
      </p:sp>
      <p:sp>
        <p:nvSpPr>
          <p:cNvPr id="9" name="Title 1"/>
          <p:cNvSpPr>
            <a:spLocks noGrp="1"/>
          </p:cNvSpPr>
          <p:nvPr>
            <p:ph type="title"/>
          </p:nvPr>
        </p:nvSpPr>
        <p:spPr>
          <a:xfrm>
            <a:off x="457200" y="609600"/>
            <a:ext cx="8229600" cy="1143000"/>
          </a:xfrm>
        </p:spPr>
        <p:txBody>
          <a:bodyPr>
            <a:noAutofit/>
          </a:bodyPr>
          <a:lstStyle/>
          <a:p>
            <a:pPr algn="l"/>
            <a:r>
              <a:rPr lang="en-US" sz="3200" b="1" dirty="0" smtClean="0"/>
              <a:t>Computing Population within the Zones that Have Access to the Bus Routes (Continued)</a:t>
            </a:r>
            <a:endParaRPr lang="en-US" sz="3200" b="1" dirty="0"/>
          </a:p>
        </p:txBody>
      </p:sp>
      <p:pic>
        <p:nvPicPr>
          <p:cNvPr id="10" name="Picture 2"/>
          <p:cNvPicPr>
            <a:picLocks noChangeAspect="1" noChangeArrowheads="1"/>
          </p:cNvPicPr>
          <p:nvPr/>
        </p:nvPicPr>
        <p:blipFill>
          <a:blip r:embed="rId3" cstate="print"/>
          <a:srcRect/>
          <a:stretch>
            <a:fillRect/>
          </a:stretch>
        </p:blipFill>
        <p:spPr bwMode="auto">
          <a:xfrm>
            <a:off x="152400" y="6400801"/>
            <a:ext cx="1371600" cy="304875"/>
          </a:xfrm>
          <a:prstGeom prst="rect">
            <a:avLst/>
          </a:prstGeom>
          <a:noFill/>
          <a:ln w="9525">
            <a:noFill/>
            <a:miter lim="800000"/>
            <a:headEnd/>
            <a:tailEnd/>
          </a:ln>
          <a:effectLst/>
        </p:spPr>
      </p:pic>
      <p:sp>
        <p:nvSpPr>
          <p:cNvPr id="11" name="Slide Number Placeholder 10"/>
          <p:cNvSpPr>
            <a:spLocks noGrp="1"/>
          </p:cNvSpPr>
          <p:nvPr>
            <p:ph type="sldNum" sz="quarter" idx="12"/>
          </p:nvPr>
        </p:nvSpPr>
        <p:spPr/>
        <p:txBody>
          <a:bodyPr/>
          <a:lstStyle/>
          <a:p>
            <a:fld id="{7EDC6FD0-0D13-4AF0-A169-1AC88F0B6243}"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2971800"/>
            <a:ext cx="7467600" cy="2523768"/>
          </a:xfrm>
          <a:prstGeom prst="rect">
            <a:avLst/>
          </a:prstGeom>
          <a:noFill/>
        </p:spPr>
        <p:txBody>
          <a:bodyPr wrap="square" rtlCol="0">
            <a:spAutoFit/>
          </a:bodyPr>
          <a:lstStyle/>
          <a:p>
            <a:r>
              <a:rPr lang="en-US" sz="2000" dirty="0" smtClean="0"/>
              <a:t>                   Area of Zone with Minimum Band </a:t>
            </a:r>
          </a:p>
          <a:p>
            <a:r>
              <a:rPr lang="en-US" sz="2000" dirty="0" smtClean="0"/>
              <a:t>                   Area of Zone with Maximum Band</a:t>
            </a:r>
          </a:p>
          <a:p>
            <a:endParaRPr lang="en-US" sz="2000" dirty="0" smtClean="0"/>
          </a:p>
          <a:p>
            <a:r>
              <a:rPr lang="en-US" sz="2000" dirty="0" smtClean="0"/>
              <a:t>For Zone 128</a:t>
            </a:r>
          </a:p>
          <a:p>
            <a:endParaRPr lang="en-US" sz="2000" dirty="0" smtClean="0"/>
          </a:p>
          <a:p>
            <a:r>
              <a:rPr lang="en-US" sz="2000" dirty="0" smtClean="0"/>
              <a:t>Ratio (PT PAR 3) = 0.39/1</a:t>
            </a:r>
          </a:p>
          <a:p>
            <a:r>
              <a:rPr lang="en-US" sz="2000" dirty="0" smtClean="0"/>
              <a:t>                         = 0.39</a:t>
            </a:r>
          </a:p>
          <a:p>
            <a:r>
              <a:rPr lang="en-US" dirty="0" smtClean="0"/>
              <a:t>              </a:t>
            </a:r>
            <a:endParaRPr lang="en-US" dirty="0"/>
          </a:p>
        </p:txBody>
      </p:sp>
      <p:cxnSp>
        <p:nvCxnSpPr>
          <p:cNvPr id="5" name="Straight Connector 4"/>
          <p:cNvCxnSpPr/>
          <p:nvPr/>
        </p:nvCxnSpPr>
        <p:spPr>
          <a:xfrm>
            <a:off x="1828800" y="3276600"/>
            <a:ext cx="5029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09600" y="3124200"/>
            <a:ext cx="891078" cy="369332"/>
          </a:xfrm>
          <a:prstGeom prst="rect">
            <a:avLst/>
          </a:prstGeom>
          <a:noFill/>
        </p:spPr>
        <p:txBody>
          <a:bodyPr wrap="none" rtlCol="0">
            <a:spAutoFit/>
          </a:bodyPr>
          <a:lstStyle/>
          <a:p>
            <a:r>
              <a:rPr lang="en-US" dirty="0" smtClean="0"/>
              <a:t>Ratio  =</a:t>
            </a:r>
            <a:endParaRPr lang="en-US" dirty="0"/>
          </a:p>
        </p:txBody>
      </p:sp>
      <p:sp>
        <p:nvSpPr>
          <p:cNvPr id="8" name="TextBox 7"/>
          <p:cNvSpPr txBox="1"/>
          <p:nvPr/>
        </p:nvSpPr>
        <p:spPr>
          <a:xfrm>
            <a:off x="609600" y="2057400"/>
            <a:ext cx="7543800" cy="707886"/>
          </a:xfrm>
          <a:prstGeom prst="rect">
            <a:avLst/>
          </a:prstGeom>
          <a:noFill/>
        </p:spPr>
        <p:txBody>
          <a:bodyPr wrap="square" rtlCol="0">
            <a:spAutoFit/>
          </a:bodyPr>
          <a:lstStyle/>
          <a:p>
            <a:r>
              <a:rPr lang="en-US" sz="2000" dirty="0" smtClean="0"/>
              <a:t>Step 3: Calculate the Ratio of the Minimum Bus Route Coverage Area vs. the Maximum Bus Route Coverage Area</a:t>
            </a:r>
          </a:p>
        </p:txBody>
      </p:sp>
      <p:sp>
        <p:nvSpPr>
          <p:cNvPr id="10" name="Title 1"/>
          <p:cNvSpPr>
            <a:spLocks noGrp="1"/>
          </p:cNvSpPr>
          <p:nvPr>
            <p:ph type="title"/>
          </p:nvPr>
        </p:nvSpPr>
        <p:spPr>
          <a:xfrm>
            <a:off x="533400" y="533400"/>
            <a:ext cx="8229600" cy="1143000"/>
          </a:xfrm>
        </p:spPr>
        <p:txBody>
          <a:bodyPr>
            <a:noAutofit/>
          </a:bodyPr>
          <a:lstStyle/>
          <a:p>
            <a:r>
              <a:rPr lang="en-US" sz="3200" dirty="0" smtClean="0"/>
              <a:t>Computing Population within the Zones that Have Access to the Bus Routes (Continued)</a:t>
            </a:r>
            <a:endParaRPr lang="en-US" sz="3200" b="1" dirty="0"/>
          </a:p>
        </p:txBody>
      </p:sp>
      <p:pic>
        <p:nvPicPr>
          <p:cNvPr id="9"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11" name="Slide Number Placeholder 10"/>
          <p:cNvSpPr>
            <a:spLocks noGrp="1"/>
          </p:cNvSpPr>
          <p:nvPr>
            <p:ph type="sldNum" sz="quarter" idx="12"/>
          </p:nvPr>
        </p:nvSpPr>
        <p:spPr/>
        <p:txBody>
          <a:bodyPr/>
          <a:lstStyle/>
          <a:p>
            <a:fld id="{7EDC6FD0-0D13-4AF0-A169-1AC88F0B6243}"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3"/>
          </a:xfrm>
        </p:spPr>
        <p:txBody>
          <a:bodyPr>
            <a:normAutofit/>
          </a:bodyPr>
          <a:lstStyle/>
          <a:p>
            <a:r>
              <a:rPr lang="en-US" sz="2400" dirty="0" smtClean="0"/>
              <a:t>For all the TAZs with mean distance to the nearest rail stations more than 20 miles, the mean distances are set to 19.95 miles with the standard deviation set as 0.2.</a:t>
            </a:r>
          </a:p>
          <a:p>
            <a:endParaRPr lang="en-US" sz="2400" dirty="0" smtClean="0"/>
          </a:p>
          <a:p>
            <a:r>
              <a:rPr lang="en-US" sz="2400" dirty="0" smtClean="0"/>
              <a:t>For Zones that are entirely outside of the 1.1 miles band of the bus routes, all the parameters (BUS PAR1, BUS PAR2, BUS PAR3) are set to 999.</a:t>
            </a:r>
            <a:endParaRPr lang="en-US" sz="2400" dirty="0"/>
          </a:p>
        </p:txBody>
      </p:sp>
      <p:sp>
        <p:nvSpPr>
          <p:cNvPr id="3" name="Title 2"/>
          <p:cNvSpPr>
            <a:spLocks noGrp="1"/>
          </p:cNvSpPr>
          <p:nvPr>
            <p:ph type="title"/>
          </p:nvPr>
        </p:nvSpPr>
        <p:spPr/>
        <p:txBody>
          <a:bodyPr>
            <a:normAutofit/>
          </a:bodyPr>
          <a:lstStyle/>
          <a:p>
            <a:r>
              <a:rPr lang="en-US" sz="3600" dirty="0" smtClean="0"/>
              <a:t>Special Capture</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200" b="1" dirty="0" smtClean="0"/>
              <a:t>Advanced Transit Access/Egress Data </a:t>
            </a:r>
            <a:r>
              <a:rPr lang="en-US" sz="2200" dirty="0" smtClean="0"/>
              <a:t>– Integrate Spatial Distance and Zonal Socioeconomic Characteristics</a:t>
            </a:r>
          </a:p>
          <a:p>
            <a:pPr>
              <a:buNone/>
            </a:pPr>
            <a:r>
              <a:rPr lang="en-US" sz="2200" dirty="0" smtClean="0"/>
              <a:t>   </a:t>
            </a:r>
            <a:r>
              <a:rPr lang="en-US" sz="2200" b="1" dirty="0" smtClean="0">
                <a:solidFill>
                  <a:schemeClr val="accent4"/>
                </a:solidFill>
              </a:rPr>
              <a:t>More Objective, Accurate, Replicatable, and Responsive</a:t>
            </a:r>
          </a:p>
          <a:p>
            <a:pPr>
              <a:buNone/>
            </a:pPr>
            <a:endParaRPr lang="en-US" sz="2200" dirty="0" smtClean="0"/>
          </a:p>
          <a:p>
            <a:r>
              <a:rPr lang="en-US" sz="2200" b="1" dirty="0" smtClean="0"/>
              <a:t>GIS Tool </a:t>
            </a:r>
            <a:r>
              <a:rPr lang="en-US" sz="2200" dirty="0" smtClean="0"/>
              <a:t>– Powerful and Efficient in Data Development and Visualization</a:t>
            </a:r>
          </a:p>
          <a:p>
            <a:pPr>
              <a:buNone/>
            </a:pPr>
            <a:endParaRPr lang="en-US" sz="2200" dirty="0" smtClean="0"/>
          </a:p>
          <a:p>
            <a:r>
              <a:rPr lang="en-US" sz="2200" b="1" dirty="0" smtClean="0"/>
              <a:t>Application of Transit Access Database</a:t>
            </a:r>
            <a:r>
              <a:rPr lang="en-US" sz="2200" dirty="0" smtClean="0"/>
              <a:t> –Transit Modeling, Ridership Forecasting, Transit System Planning</a:t>
            </a:r>
            <a:endParaRPr lang="en-US" sz="2200" dirty="0"/>
          </a:p>
        </p:txBody>
      </p:sp>
      <p:sp>
        <p:nvSpPr>
          <p:cNvPr id="3" name="Title 2"/>
          <p:cNvSpPr>
            <a:spLocks noGrp="1"/>
          </p:cNvSpPr>
          <p:nvPr>
            <p:ph type="title"/>
          </p:nvPr>
        </p:nvSpPr>
        <p:spPr/>
        <p:txBody>
          <a:bodyPr>
            <a:normAutofit/>
          </a:bodyPr>
          <a:lstStyle/>
          <a:p>
            <a:r>
              <a:rPr lang="en-US" sz="3600" dirty="0" smtClean="0"/>
              <a:t>Conclusion</a:t>
            </a:r>
            <a:endParaRPr lang="en-US" sz="3600"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24</a:t>
            </a:fld>
            <a:endParaRPr lang="en-US" dirty="0"/>
          </a:p>
        </p:txBody>
      </p:sp>
      <p:sp>
        <p:nvSpPr>
          <p:cNvPr id="7" name="Title 3"/>
          <p:cNvSpPr txBox="1">
            <a:spLocks/>
          </p:cNvSpPr>
          <p:nvPr/>
        </p:nvSpPr>
        <p:spPr>
          <a:xfrm>
            <a:off x="685800" y="1295400"/>
            <a:ext cx="8075432" cy="562672"/>
          </a:xfrm>
          <a:prstGeom prst="rect">
            <a:avLst/>
          </a:prstGeom>
        </p:spPr>
        <p:txBody>
          <a:bodyPr vert="horz" anchor="ctr">
            <a:normAutofit/>
            <a:scene3d>
              <a:camera prst="orthographicFront"/>
              <a:lightRig rig="soft" dir="t"/>
            </a:scene3d>
            <a:sp3d prstMaterial="softEdge"/>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smtClean="0">
                <a:ln>
                  <a:noFill/>
                </a:ln>
                <a:solidFill>
                  <a:schemeClr val="accent1"/>
                </a:solidFill>
                <a:effectLst>
                  <a:outerShdw blurRad="50800" dist="25000" dir="5400000" algn="t" rotWithShape="0">
                    <a:prstClr val="black">
                      <a:alpha val="45000"/>
                    </a:prstClr>
                  </a:outerShdw>
                </a:effectLst>
                <a:uLnTx/>
                <a:uFillTx/>
                <a:latin typeface="+mj-lt"/>
                <a:ea typeface="+mj-ea"/>
                <a:cs typeface="+mj-cs"/>
              </a:rPr>
              <a:t>Questions?</a:t>
            </a:r>
            <a:endParaRPr kumimoji="0" lang="en-US" sz="3000" b="0" i="0" u="none" strike="noStrike" kern="1200" cap="none" spc="0" normalizeH="0" baseline="0" noProof="0" dirty="0">
              <a:ln>
                <a:noFill/>
              </a:ln>
              <a:solidFill>
                <a:schemeClr val="accent1"/>
              </a:solidFill>
              <a:effectLst>
                <a:outerShdw blurRad="50800" dist="25000" dir="5400000" algn="t" rotWithShape="0">
                  <a:prstClr val="black">
                    <a:alpha val="45000"/>
                  </a:prstClr>
                </a:outerShdw>
              </a:effectLst>
              <a:uLnTx/>
              <a:uFillTx/>
              <a:latin typeface="+mj-lt"/>
              <a:ea typeface="+mj-ea"/>
              <a:cs typeface="+mj-cs"/>
            </a:endParaRPr>
          </a:p>
        </p:txBody>
      </p:sp>
      <p:sp>
        <p:nvSpPr>
          <p:cNvPr id="8" name="Title 7"/>
          <p:cNvSpPr>
            <a:spLocks noGrp="1"/>
          </p:cNvSpPr>
          <p:nvPr>
            <p:ph type="title"/>
          </p:nvPr>
        </p:nvSpPr>
        <p:spPr>
          <a:xfrm>
            <a:off x="-152400" y="4953000"/>
            <a:ext cx="8075432" cy="562672"/>
          </a:xfrm>
        </p:spPr>
        <p:txBody>
          <a:bodyPr>
            <a:normAutofit/>
          </a:bodyPr>
          <a:lstStyle/>
          <a:p>
            <a:r>
              <a:rPr lang="en-US" sz="2400" dirty="0" smtClean="0"/>
              <a:t>Thank you!!!</a:t>
            </a:r>
            <a:endParaRPr lang="en-US" sz="2400" dirty="0"/>
          </a:p>
        </p:txBody>
      </p:sp>
      <p:sp>
        <p:nvSpPr>
          <p:cNvPr id="10" name="Rectangle 5"/>
          <p:cNvSpPr>
            <a:spLocks noChangeArrowheads="1"/>
          </p:cNvSpPr>
          <p:nvPr/>
        </p:nvSpPr>
        <p:spPr bwMode="auto">
          <a:xfrm>
            <a:off x="1828800" y="2590800"/>
            <a:ext cx="6477000" cy="1200150"/>
          </a:xfrm>
          <a:prstGeom prst="rect">
            <a:avLst/>
          </a:prstGeom>
          <a:noFill/>
          <a:ln w="9525">
            <a:noFill/>
            <a:miter lim="800000"/>
            <a:headEnd/>
            <a:tailEnd/>
          </a:ln>
        </p:spPr>
        <p:txBody>
          <a:bodyPr>
            <a:spAutoFit/>
          </a:bodyPr>
          <a:lstStyle/>
          <a:p>
            <a:r>
              <a:rPr lang="en-US" altLang="zh-CN" dirty="0">
                <a:latin typeface="Lucida Sans Unicode" pitchFamily="34" charset="0"/>
                <a:ea typeface="宋体" charset="-122"/>
              </a:rPr>
              <a:t>Ying Chen, AICP, PTP  --    </a:t>
            </a:r>
            <a:r>
              <a:rPr lang="en-US" altLang="zh-CN" dirty="0">
                <a:latin typeface="Lucida Sans Unicode" pitchFamily="34" charset="0"/>
                <a:ea typeface="宋体" charset="-122"/>
                <a:hlinkClick r:id="rId3"/>
              </a:rPr>
              <a:t>CHENYI@PBWORLD.COM</a:t>
            </a:r>
            <a:endParaRPr lang="en-US" altLang="zh-CN" dirty="0">
              <a:latin typeface="Lucida Sans Unicode" pitchFamily="34" charset="0"/>
              <a:ea typeface="宋体" charset="-122"/>
            </a:endParaRPr>
          </a:p>
          <a:p>
            <a:endParaRPr lang="en-US" altLang="zh-CN" dirty="0">
              <a:latin typeface="Lucida Sans Unicode" pitchFamily="34" charset="0"/>
              <a:ea typeface="宋体" charset="-122"/>
            </a:endParaRPr>
          </a:p>
          <a:p>
            <a:r>
              <a:rPr lang="en-US" altLang="zh-CN" dirty="0">
                <a:latin typeface="Lucida Sans Unicode" pitchFamily="34" charset="0"/>
                <a:ea typeface="宋体" charset="-122"/>
              </a:rPr>
              <a:t>Ronald Eash, PE          --    </a:t>
            </a:r>
            <a:r>
              <a:rPr lang="en-US" altLang="zh-CN" dirty="0">
                <a:latin typeface="Lucida Sans Unicode" pitchFamily="34" charset="0"/>
                <a:ea typeface="宋体" charset="-122"/>
                <a:hlinkClick r:id="rId4"/>
              </a:rPr>
              <a:t>EASHRW@PBWORLD.COM</a:t>
            </a:r>
            <a:endParaRPr lang="en-US" altLang="zh-CN" dirty="0">
              <a:latin typeface="Lucida Sans Unicode" pitchFamily="34" charset="0"/>
              <a:ea typeface="宋体" charset="-122"/>
            </a:endParaRPr>
          </a:p>
          <a:p>
            <a:endParaRPr lang="zh-CN" altLang="en-US" dirty="0">
              <a:latin typeface="Lucida Sans Unicode" pitchFamily="34" charset="0"/>
              <a:ea typeface="宋体"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p:txBody>
          <a:bodyPr>
            <a:normAutofit/>
          </a:bodyPr>
          <a:lstStyle/>
          <a:p>
            <a:r>
              <a:rPr lang="en-US" sz="2400" dirty="0" smtClean="0"/>
              <a:t>Originally developed in FORTRAN in the mid-1980s</a:t>
            </a:r>
            <a:endParaRPr lang="en-US" sz="2400" dirty="0"/>
          </a:p>
          <a:p>
            <a:r>
              <a:rPr lang="en-US" sz="2400" dirty="0" smtClean="0"/>
              <a:t>Updated several times over the years to take advantage of new survey data, hardware and software</a:t>
            </a:r>
            <a:endParaRPr lang="en-US" sz="2400" dirty="0"/>
          </a:p>
          <a:p>
            <a:r>
              <a:rPr lang="en-US" sz="2400" dirty="0" smtClean="0"/>
              <a:t>Current version is compatible </a:t>
            </a:r>
            <a:r>
              <a:rPr lang="en-US" sz="2400" dirty="0"/>
              <a:t>with </a:t>
            </a:r>
            <a:r>
              <a:rPr lang="en-US" sz="2400" dirty="0" smtClean="0"/>
              <a:t>EMME databanks</a:t>
            </a:r>
            <a:endParaRPr lang="en-US" sz="2400" dirty="0"/>
          </a:p>
          <a:p>
            <a:r>
              <a:rPr lang="en-US" sz="2400" dirty="0" smtClean="0"/>
              <a:t>Traditional trip based model</a:t>
            </a:r>
          </a:p>
          <a:p>
            <a:pPr lvl="1"/>
            <a:endParaRPr lang="en-US" sz="2400" dirty="0"/>
          </a:p>
        </p:txBody>
      </p:sp>
      <p:sp>
        <p:nvSpPr>
          <p:cNvPr id="2052" name="Rectangle 4"/>
          <p:cNvSpPr>
            <a:spLocks noGrp="1" noChangeArrowheads="1"/>
          </p:cNvSpPr>
          <p:nvPr>
            <p:ph type="title"/>
          </p:nvPr>
        </p:nvSpPr>
        <p:spPr/>
        <p:txBody>
          <a:bodyPr>
            <a:normAutofit/>
          </a:bodyPr>
          <a:lstStyle/>
          <a:p>
            <a:r>
              <a:rPr lang="en-US" sz="3600" dirty="0"/>
              <a:t>CMAP Mode Choice Model</a:t>
            </a:r>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a:bodyPr>
          <a:lstStyle/>
          <a:p>
            <a:pPr>
              <a:lnSpc>
                <a:spcPct val="90000"/>
              </a:lnSpc>
            </a:pPr>
            <a:r>
              <a:rPr lang="en-US" sz="2400" dirty="0" smtClean="0"/>
              <a:t>Early application of </a:t>
            </a:r>
            <a:r>
              <a:rPr lang="en-US" sz="2400" dirty="0"/>
              <a:t>microsimulation</a:t>
            </a:r>
          </a:p>
          <a:p>
            <a:pPr lvl="1">
              <a:lnSpc>
                <a:spcPct val="90000"/>
              </a:lnSpc>
            </a:pPr>
            <a:r>
              <a:rPr lang="en-US" sz="2000" dirty="0"/>
              <a:t>Simulates </a:t>
            </a:r>
            <a:r>
              <a:rPr lang="en-US" sz="2000" dirty="0" smtClean="0"/>
              <a:t>the mode </a:t>
            </a:r>
            <a:r>
              <a:rPr lang="en-US" sz="2000" dirty="0"/>
              <a:t>choices of individual travelers</a:t>
            </a:r>
          </a:p>
          <a:p>
            <a:pPr lvl="1">
              <a:lnSpc>
                <a:spcPct val="90000"/>
              </a:lnSpc>
            </a:pPr>
            <a:r>
              <a:rPr lang="en-US" sz="2000" dirty="0" smtClean="0"/>
              <a:t>Cost and time characteristics of alternative choices</a:t>
            </a:r>
          </a:p>
          <a:p>
            <a:pPr lvl="1">
              <a:lnSpc>
                <a:spcPct val="90000"/>
              </a:lnSpc>
              <a:buNone/>
            </a:pPr>
            <a:endParaRPr lang="en-US" sz="2000" dirty="0" smtClean="0"/>
          </a:p>
          <a:p>
            <a:pPr>
              <a:lnSpc>
                <a:spcPct val="90000"/>
              </a:lnSpc>
            </a:pPr>
            <a:r>
              <a:rPr lang="en-US" sz="2400" dirty="0" smtClean="0"/>
              <a:t>Monte </a:t>
            </a:r>
            <a:r>
              <a:rPr lang="en-US" sz="2400" dirty="0"/>
              <a:t>Carlo </a:t>
            </a:r>
            <a:r>
              <a:rPr lang="en-US" sz="2400" dirty="0" smtClean="0"/>
              <a:t>simulations </a:t>
            </a:r>
            <a:endParaRPr lang="en-US" sz="2400" dirty="0"/>
          </a:p>
          <a:p>
            <a:pPr lvl="1">
              <a:lnSpc>
                <a:spcPct val="90000"/>
              </a:lnSpc>
            </a:pPr>
            <a:r>
              <a:rPr lang="en-US" sz="2000" dirty="0" smtClean="0"/>
              <a:t>Mode </a:t>
            </a:r>
            <a:r>
              <a:rPr lang="en-US" sz="2000" dirty="0"/>
              <a:t>choice:  evaluate logit equation and compare mode choice probabilities against </a:t>
            </a:r>
            <a:r>
              <a:rPr lang="en-US" sz="2000" dirty="0" smtClean="0"/>
              <a:t>values randomly generated from probability distribution</a:t>
            </a:r>
            <a:endParaRPr lang="en-US" sz="2000" dirty="0"/>
          </a:p>
          <a:p>
            <a:pPr lvl="1">
              <a:lnSpc>
                <a:spcPct val="90000"/>
              </a:lnSpc>
            </a:pPr>
            <a:r>
              <a:rPr lang="en-US" sz="2000" dirty="0"/>
              <a:t>Submodels that determine the CBD parking, transit access mode, and transit egress mode </a:t>
            </a:r>
            <a:r>
              <a:rPr lang="en-US" sz="2000" dirty="0" smtClean="0"/>
              <a:t>characteristics</a:t>
            </a:r>
          </a:p>
          <a:p>
            <a:pPr lvl="1">
              <a:lnSpc>
                <a:spcPct val="90000"/>
              </a:lnSpc>
            </a:pPr>
            <a:r>
              <a:rPr lang="en-US" sz="2000" dirty="0" smtClean="0"/>
              <a:t>Traveler’s household income </a:t>
            </a:r>
            <a:r>
              <a:rPr lang="en-US" sz="2000" dirty="0"/>
              <a:t>			</a:t>
            </a:r>
          </a:p>
        </p:txBody>
      </p:sp>
      <p:sp>
        <p:nvSpPr>
          <p:cNvPr id="5122" name="Rectangle 2"/>
          <p:cNvSpPr>
            <a:spLocks noGrp="1" noChangeArrowheads="1"/>
          </p:cNvSpPr>
          <p:nvPr>
            <p:ph type="title"/>
          </p:nvPr>
        </p:nvSpPr>
        <p:spPr/>
        <p:txBody>
          <a:bodyPr>
            <a:normAutofit/>
          </a:bodyPr>
          <a:lstStyle/>
          <a:p>
            <a:r>
              <a:rPr lang="en-US" sz="4000" dirty="0"/>
              <a:t>Model </a:t>
            </a:r>
            <a:r>
              <a:rPr lang="en-US" sz="3600" dirty="0"/>
              <a:t>Characteristics</a:t>
            </a:r>
          </a:p>
        </p:txBody>
      </p:sp>
      <p:pic>
        <p:nvPicPr>
          <p:cNvPr id="6" name="Picture 2"/>
          <p:cNvPicPr>
            <a:picLocks noChangeAspect="1" noChangeArrowheads="1"/>
          </p:cNvPicPr>
          <p:nvPr/>
        </p:nvPicPr>
        <p:blipFill>
          <a:blip r:embed="rId3"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p:txBody>
          <a:bodyPr>
            <a:normAutofit/>
          </a:bodyPr>
          <a:lstStyle/>
          <a:p>
            <a:pPr>
              <a:lnSpc>
                <a:spcPct val="90000"/>
              </a:lnSpc>
            </a:pPr>
            <a:r>
              <a:rPr lang="en-US" sz="2400" dirty="0"/>
              <a:t>Estimates the additional in-vehicle time, out-of-vehicle time, and fares incurred from trip origin to line-haul transit and from line-haul transit to </a:t>
            </a:r>
            <a:r>
              <a:rPr lang="en-US" sz="2400" dirty="0" smtClean="0"/>
              <a:t>destination</a:t>
            </a:r>
          </a:p>
          <a:p>
            <a:pPr>
              <a:lnSpc>
                <a:spcPct val="90000"/>
              </a:lnSpc>
              <a:buNone/>
            </a:pPr>
            <a:endParaRPr lang="en-US" sz="2400" dirty="0"/>
          </a:p>
          <a:p>
            <a:pPr>
              <a:lnSpc>
                <a:spcPct val="90000"/>
              </a:lnSpc>
            </a:pPr>
            <a:r>
              <a:rPr lang="en-US" sz="2400" dirty="0" smtClean="0"/>
              <a:t>Least </a:t>
            </a:r>
            <a:r>
              <a:rPr lang="en-US" sz="2400" dirty="0"/>
              <a:t>costly </a:t>
            </a:r>
            <a:r>
              <a:rPr lang="en-US" sz="2400" dirty="0" smtClean="0"/>
              <a:t>(weighted time and cost) mode </a:t>
            </a:r>
            <a:r>
              <a:rPr lang="en-US" sz="2400" dirty="0"/>
              <a:t>is </a:t>
            </a:r>
            <a:r>
              <a:rPr lang="en-US" sz="2400" dirty="0" smtClean="0"/>
              <a:t>selected from four alternative access modes</a:t>
            </a:r>
          </a:p>
          <a:p>
            <a:pPr lvl="1">
              <a:lnSpc>
                <a:spcPct val="90000"/>
              </a:lnSpc>
            </a:pPr>
            <a:r>
              <a:rPr lang="en-US" sz="2000" dirty="0" smtClean="0"/>
              <a:t>Auto driver (park and ride)</a:t>
            </a:r>
          </a:p>
          <a:p>
            <a:pPr lvl="1">
              <a:lnSpc>
                <a:spcPct val="90000"/>
              </a:lnSpc>
            </a:pPr>
            <a:r>
              <a:rPr lang="en-US" sz="2000" dirty="0" smtClean="0"/>
              <a:t>Auto passenger (kiss and ride)</a:t>
            </a:r>
          </a:p>
          <a:p>
            <a:pPr lvl="1">
              <a:lnSpc>
                <a:spcPct val="90000"/>
              </a:lnSpc>
            </a:pPr>
            <a:r>
              <a:rPr lang="en-US" sz="2000" dirty="0" smtClean="0"/>
              <a:t>Bus (commuter rail station feeder bus)</a:t>
            </a:r>
          </a:p>
          <a:p>
            <a:pPr lvl="1">
              <a:lnSpc>
                <a:spcPct val="90000"/>
              </a:lnSpc>
            </a:pPr>
            <a:r>
              <a:rPr lang="en-US" sz="2000" dirty="0" smtClean="0"/>
              <a:t>Walk</a:t>
            </a:r>
            <a:endParaRPr lang="en-US" sz="2000" dirty="0"/>
          </a:p>
        </p:txBody>
      </p:sp>
      <p:sp>
        <p:nvSpPr>
          <p:cNvPr id="6146" name="Rectangle 2"/>
          <p:cNvSpPr>
            <a:spLocks noGrp="1" noChangeArrowheads="1"/>
          </p:cNvSpPr>
          <p:nvPr>
            <p:ph type="title"/>
          </p:nvPr>
        </p:nvSpPr>
        <p:spPr/>
        <p:txBody>
          <a:bodyPr>
            <a:normAutofit fontScale="90000"/>
          </a:bodyPr>
          <a:lstStyle/>
          <a:p>
            <a:r>
              <a:rPr lang="en-US" sz="4000" dirty="0"/>
              <a:t>Transit Access-Egress Submodel</a:t>
            </a:r>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457200" y="1481328"/>
            <a:ext cx="8229600" cy="4309871"/>
          </a:xfrm>
        </p:spPr>
        <p:txBody>
          <a:bodyPr>
            <a:normAutofit/>
          </a:bodyPr>
          <a:lstStyle/>
          <a:p>
            <a:r>
              <a:rPr lang="en-US" sz="2400" dirty="0" smtClean="0"/>
              <a:t>Zonal service characteristics</a:t>
            </a:r>
          </a:p>
          <a:p>
            <a:pPr lvl="1"/>
            <a:r>
              <a:rPr lang="en-US" sz="2000" dirty="0" smtClean="0"/>
              <a:t>Fares</a:t>
            </a:r>
          </a:p>
          <a:p>
            <a:pPr lvl="1"/>
            <a:r>
              <a:rPr lang="en-US" sz="2000" dirty="0" smtClean="0"/>
              <a:t>Average auto speeds and costs</a:t>
            </a:r>
          </a:p>
          <a:p>
            <a:pPr lvl="1"/>
            <a:r>
              <a:rPr lang="en-US" sz="2000" dirty="0" smtClean="0"/>
              <a:t>Rail Park/Ride availability and costs</a:t>
            </a:r>
          </a:p>
          <a:p>
            <a:pPr lvl="1"/>
            <a:r>
              <a:rPr lang="en-US" sz="2000" dirty="0" smtClean="0"/>
              <a:t>Bus headway to/from rail station</a:t>
            </a:r>
          </a:p>
          <a:p>
            <a:pPr lvl="1">
              <a:buNone/>
            </a:pPr>
            <a:endParaRPr lang="en-US" sz="2000" dirty="0" smtClean="0"/>
          </a:p>
          <a:p>
            <a:pPr lvl="0">
              <a:defRPr/>
            </a:pPr>
            <a:r>
              <a:rPr lang="en-US" sz="2400" dirty="0" smtClean="0"/>
              <a:t>Zonal demographic characteristics</a:t>
            </a:r>
          </a:p>
          <a:p>
            <a:pPr lvl="1">
              <a:defRPr/>
            </a:pPr>
            <a:r>
              <a:rPr lang="en-US" sz="2000" dirty="0" smtClean="0"/>
              <a:t>Area Type</a:t>
            </a:r>
          </a:p>
          <a:p>
            <a:pPr lvl="1">
              <a:defRPr/>
            </a:pPr>
            <a:r>
              <a:rPr lang="en-US" sz="2000" dirty="0" smtClean="0"/>
              <a:t>Households</a:t>
            </a:r>
          </a:p>
          <a:p>
            <a:pPr lvl="1">
              <a:defRPr/>
            </a:pPr>
            <a:r>
              <a:rPr lang="en-US" sz="2000" dirty="0" smtClean="0"/>
              <a:t>Median income</a:t>
            </a:r>
          </a:p>
          <a:p>
            <a:pPr lvl="1">
              <a:defRPr/>
            </a:pPr>
            <a:r>
              <a:rPr lang="en-US" sz="2000" dirty="0" smtClean="0"/>
              <a:t>Destination auto occupancy</a:t>
            </a:r>
          </a:p>
          <a:p>
            <a:pPr lvl="1">
              <a:defRPr/>
            </a:pPr>
            <a:r>
              <a:rPr lang="en-US" sz="2000" dirty="0" smtClean="0"/>
              <a:t>Employment</a:t>
            </a:r>
            <a:endParaRPr lang="en-US" sz="2000" dirty="0"/>
          </a:p>
        </p:txBody>
      </p:sp>
      <p:sp>
        <p:nvSpPr>
          <p:cNvPr id="2" name="Title 1"/>
          <p:cNvSpPr>
            <a:spLocks noGrp="1"/>
          </p:cNvSpPr>
          <p:nvPr>
            <p:ph type="title"/>
          </p:nvPr>
        </p:nvSpPr>
        <p:spPr/>
        <p:txBody>
          <a:bodyPr>
            <a:noAutofit/>
          </a:bodyPr>
          <a:lstStyle/>
          <a:p>
            <a:r>
              <a:rPr lang="en-US" sz="3600" dirty="0" smtClean="0"/>
              <a:t>Additional Data Inputs for Transit Access-Egress Submodel </a:t>
            </a:r>
            <a:endParaRPr lang="en-US" sz="3600" dirty="0"/>
          </a:p>
        </p:txBody>
      </p:sp>
      <p:pic>
        <p:nvPicPr>
          <p:cNvPr id="5"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7EDC6FD0-0D13-4AF0-A169-1AC88F0B6243}"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sz="3600" dirty="0"/>
              <a:t>Transit Access/Egress Distances</a:t>
            </a:r>
          </a:p>
        </p:txBody>
      </p:sp>
      <p:sp>
        <p:nvSpPr>
          <p:cNvPr id="7171" name="Rectangle 3"/>
          <p:cNvSpPr>
            <a:spLocks noGrp="1" noChangeArrowheads="1"/>
          </p:cNvSpPr>
          <p:nvPr>
            <p:ph type="body" sz="half" idx="1"/>
          </p:nvPr>
        </p:nvSpPr>
        <p:spPr>
          <a:xfrm>
            <a:off x="533400" y="1371600"/>
            <a:ext cx="8229600" cy="1219200"/>
          </a:xfrm>
        </p:spPr>
        <p:txBody>
          <a:bodyPr>
            <a:noAutofit/>
          </a:bodyPr>
          <a:lstStyle/>
          <a:p>
            <a:r>
              <a:rPr lang="en-US" sz="2400" dirty="0"/>
              <a:t>First and last transit modes </a:t>
            </a:r>
            <a:r>
              <a:rPr lang="en-US" sz="2400" dirty="0" smtClean="0"/>
              <a:t>obtained from </a:t>
            </a:r>
            <a:r>
              <a:rPr lang="en-US" sz="2400" dirty="0"/>
              <a:t>transit paths </a:t>
            </a:r>
          </a:p>
          <a:p>
            <a:r>
              <a:rPr lang="en-US" sz="2400" dirty="0"/>
              <a:t>First step in access mode calculations is to determine distances </a:t>
            </a:r>
            <a:r>
              <a:rPr lang="en-US" sz="2400" dirty="0" smtClean="0"/>
              <a:t>from origin-destination to transit </a:t>
            </a:r>
            <a:endParaRPr lang="en-US" sz="2400" dirty="0"/>
          </a:p>
        </p:txBody>
      </p:sp>
      <p:graphicFrame>
        <p:nvGraphicFramePr>
          <p:cNvPr id="7278" name="Group 110"/>
          <p:cNvGraphicFramePr>
            <a:graphicFrameLocks noGrp="1"/>
          </p:cNvGraphicFramePr>
          <p:nvPr>
            <p:ph sz="half" idx="2"/>
          </p:nvPr>
        </p:nvGraphicFramePr>
        <p:xfrm>
          <a:off x="838200" y="3352800"/>
          <a:ext cx="7239000" cy="2530475"/>
        </p:xfrm>
        <a:graphic>
          <a:graphicData uri="http://schemas.openxmlformats.org/drawingml/2006/table">
            <a:tbl>
              <a:tblPr/>
              <a:tblGrid>
                <a:gridCol w="3429000"/>
                <a:gridCol w="1219200"/>
                <a:gridCol w="1219200"/>
                <a:gridCol w="1371600"/>
              </a:tblGrid>
              <a:tr h="1371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First/Last Transit Mode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Possible Transit Access Point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Bus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Rail Transit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Commuter Rail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CTA/PACE Bus Stop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CTA Rail Transit Station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3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Metra Commuter Rail Station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PACE Feeder Bus Stop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7"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1E8A62C5-B64E-40B1-9E29-91AC8FD85949}"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057400"/>
            <a:ext cx="8229600" cy="1600200"/>
          </a:xfrm>
        </p:spPr>
        <p:txBody>
          <a:bodyPr/>
          <a:lstStyle/>
          <a:p>
            <a:r>
              <a:rPr lang="en-US" sz="2400" dirty="0" smtClean="0"/>
              <a:t>Distance to transit stations</a:t>
            </a:r>
          </a:p>
          <a:p>
            <a:r>
              <a:rPr lang="en-US" sz="2400" dirty="0" smtClean="0"/>
              <a:t>Areas within 0.5 mile of the transit routes</a:t>
            </a:r>
          </a:p>
          <a:p>
            <a:r>
              <a:rPr lang="en-US" sz="2400" dirty="0" smtClean="0"/>
              <a:t>Other</a:t>
            </a:r>
          </a:p>
          <a:p>
            <a:pPr>
              <a:buNone/>
            </a:pPr>
            <a:endParaRPr lang="en-US" dirty="0" smtClean="0"/>
          </a:p>
          <a:p>
            <a:pPr>
              <a:buNone/>
            </a:pPr>
            <a:endParaRPr lang="en-US" dirty="0"/>
          </a:p>
        </p:txBody>
      </p:sp>
      <p:sp>
        <p:nvSpPr>
          <p:cNvPr id="2" name="Title 1"/>
          <p:cNvSpPr>
            <a:spLocks noGrp="1"/>
          </p:cNvSpPr>
          <p:nvPr>
            <p:ph type="title"/>
          </p:nvPr>
        </p:nvSpPr>
        <p:spPr>
          <a:xfrm>
            <a:off x="381000" y="533400"/>
            <a:ext cx="8229600" cy="1143000"/>
          </a:xfrm>
        </p:spPr>
        <p:txBody>
          <a:bodyPr>
            <a:noAutofit/>
          </a:bodyPr>
          <a:lstStyle/>
          <a:p>
            <a:pPr algn="l"/>
            <a:r>
              <a:rPr lang="en-US" sz="3600" b="1" dirty="0" smtClean="0"/>
              <a:t>Traditional Approach – Simplistic Measures</a:t>
            </a:r>
            <a:endParaRPr lang="en-US" sz="3600" b="1" dirty="0"/>
          </a:p>
        </p:txBody>
      </p:sp>
      <p:pic>
        <p:nvPicPr>
          <p:cNvPr id="6" name="Picture 2"/>
          <p:cNvPicPr>
            <a:picLocks noChangeAspect="1" noChangeArrowheads="1"/>
          </p:cNvPicPr>
          <p:nvPr/>
        </p:nvPicPr>
        <p:blipFill>
          <a:blip r:embed="rId2" cstate="print"/>
          <a:srcRect/>
          <a:stretch>
            <a:fillRect/>
          </a:stretch>
        </p:blipFill>
        <p:spPr bwMode="auto">
          <a:xfrm>
            <a:off x="152400" y="6400801"/>
            <a:ext cx="1371600" cy="3048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7EDC6FD0-0D13-4AF0-A169-1AC88F0B6243}"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609600" y="1143000"/>
            <a:ext cx="3505200" cy="4682264"/>
          </a:xfrm>
          <a:prstGeom prst="rect">
            <a:avLst/>
          </a:prstGeom>
          <a:noFill/>
          <a:ln w="9525">
            <a:noFill/>
            <a:miter lim="800000"/>
            <a:headEnd/>
            <a:tailEnd/>
          </a:ln>
          <a:effectLst/>
        </p:spPr>
      </p:pic>
      <p:sp>
        <p:nvSpPr>
          <p:cNvPr id="2" name="Title 1"/>
          <p:cNvSpPr>
            <a:spLocks noGrp="1"/>
          </p:cNvSpPr>
          <p:nvPr>
            <p:ph type="title"/>
          </p:nvPr>
        </p:nvSpPr>
        <p:spPr/>
        <p:txBody>
          <a:bodyPr>
            <a:normAutofit/>
          </a:bodyPr>
          <a:lstStyle/>
          <a:p>
            <a:pPr algn="l"/>
            <a:r>
              <a:rPr lang="en-US" sz="3600" b="1" dirty="0" smtClean="0"/>
              <a:t>Traditional Approach Examples</a:t>
            </a:r>
            <a:endParaRPr lang="en-US" sz="3600" b="1" dirty="0"/>
          </a:p>
        </p:txBody>
      </p:sp>
      <p:pic>
        <p:nvPicPr>
          <p:cNvPr id="1027" name="Picture 3"/>
          <p:cNvPicPr>
            <a:picLocks noChangeAspect="1" noChangeArrowheads="1"/>
          </p:cNvPicPr>
          <p:nvPr/>
        </p:nvPicPr>
        <p:blipFill>
          <a:blip r:embed="rId3" cstate="print"/>
          <a:srcRect/>
          <a:stretch>
            <a:fillRect/>
          </a:stretch>
        </p:blipFill>
        <p:spPr bwMode="auto">
          <a:xfrm>
            <a:off x="4648200" y="1219200"/>
            <a:ext cx="3218996" cy="4495800"/>
          </a:xfrm>
          <a:prstGeom prst="rect">
            <a:avLst/>
          </a:prstGeom>
          <a:noFill/>
          <a:ln w="9525">
            <a:noFill/>
            <a:miter lim="800000"/>
            <a:headEnd/>
            <a:tailEnd/>
          </a:ln>
          <a:effectLst/>
        </p:spPr>
      </p:pic>
      <p:pic>
        <p:nvPicPr>
          <p:cNvPr id="7" name="Picture 2"/>
          <p:cNvPicPr>
            <a:picLocks noChangeAspect="1" noChangeArrowheads="1"/>
          </p:cNvPicPr>
          <p:nvPr/>
        </p:nvPicPr>
        <p:blipFill>
          <a:blip r:embed="rId4" cstate="print"/>
          <a:srcRect/>
          <a:stretch>
            <a:fillRect/>
          </a:stretch>
        </p:blipFill>
        <p:spPr bwMode="auto">
          <a:xfrm>
            <a:off x="152400" y="6400801"/>
            <a:ext cx="1371600" cy="304875"/>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7EDC6FD0-0D13-4AF0-A169-1AC88F0B6243}" type="slidenum">
              <a:rPr lang="en-US" smtClean="0"/>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5060</TotalTime>
  <Words>1386</Words>
  <Application>Microsoft Office PowerPoint</Application>
  <PresentationFormat>On-screen Show (4:3)</PresentationFormat>
  <Paragraphs>253</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GIS Application for Transit Access Data Development:  A Case Study of the Chicago Metropolitan Agency for Planning (CMAP) Mode Choice Model</vt:lpstr>
      <vt:lpstr>Presentation Outline</vt:lpstr>
      <vt:lpstr>CMAP Mode Choice Model</vt:lpstr>
      <vt:lpstr>Model Characteristics</vt:lpstr>
      <vt:lpstr>Transit Access-Egress Submodel</vt:lpstr>
      <vt:lpstr>Additional Data Inputs for Transit Access-Egress Submodel </vt:lpstr>
      <vt:lpstr>Transit Access/Egress Distances</vt:lpstr>
      <vt:lpstr>Traditional Approach – Simplistic Measures</vt:lpstr>
      <vt:lpstr>Traditional Approach Examples</vt:lpstr>
      <vt:lpstr>Limitation of Traditional Distance Measures</vt:lpstr>
      <vt:lpstr>Distance Parameters used in CMAP Mode Choice Model</vt:lpstr>
      <vt:lpstr>Distances to Rail Stations</vt:lpstr>
      <vt:lpstr>Distances to Bus Stops</vt:lpstr>
      <vt:lpstr>Computing the Mean Distance to the Rail Stations</vt:lpstr>
      <vt:lpstr>Computing the Mean Distance to the Rail Stations (Continued)</vt:lpstr>
      <vt:lpstr>Computing the Mean Distance to the Rail Stations (Continued)</vt:lpstr>
      <vt:lpstr>Parameters to Determine the Accessibility to Bus Routes</vt:lpstr>
      <vt:lpstr>Data Needed</vt:lpstr>
      <vt:lpstr>Computing Population within the Zone that Have Access to the Bus Routes (Continued)</vt:lpstr>
      <vt:lpstr>Computing Population within the Zones that Have Access to the Bus Routes (Continued)</vt:lpstr>
      <vt:lpstr>Computing Population within the Zones that Have Access to the Bus Routes (Continued)</vt:lpstr>
      <vt:lpstr>Special Capture</vt:lpstr>
      <vt:lpstr>Conclusion</vt:lpstr>
      <vt:lpstr>Thank you!!!</vt:lpstr>
    </vt:vector>
  </TitlesOfParts>
  <Company>Parsons Brinckerhoff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GIS Application for Transit Access Data Development:  A Case Study of the Chicago Metropolitan Agency for Planning (CMAP) Travel Demand Model</dc:title>
  <dc:creator>chenyi</dc:creator>
  <cp:lastModifiedBy>chenyi</cp:lastModifiedBy>
  <cp:revision>332</cp:revision>
  <dcterms:created xsi:type="dcterms:W3CDTF">2011-03-31T15:58:52Z</dcterms:created>
  <dcterms:modified xsi:type="dcterms:W3CDTF">2011-05-17T15:33:31Z</dcterms:modified>
</cp:coreProperties>
</file>