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37" r:id="rId2"/>
    <p:sldId id="400" r:id="rId3"/>
    <p:sldId id="526" r:id="rId4"/>
    <p:sldId id="519" r:id="rId5"/>
    <p:sldId id="525" r:id="rId6"/>
    <p:sldId id="523" r:id="rId7"/>
    <p:sldId id="527" r:id="rId8"/>
    <p:sldId id="513" r:id="rId9"/>
    <p:sldId id="458" r:id="rId10"/>
    <p:sldId id="491" r:id="rId11"/>
    <p:sldId id="464" r:id="rId12"/>
    <p:sldId id="465" r:id="rId13"/>
    <p:sldId id="466" r:id="rId14"/>
    <p:sldId id="522" r:id="rId15"/>
    <p:sldId id="528" r:id="rId16"/>
    <p:sldId id="530" r:id="rId17"/>
    <p:sldId id="535" r:id="rId18"/>
    <p:sldId id="516" r:id="rId19"/>
    <p:sldId id="536" r:id="rId20"/>
    <p:sldId id="537" r:id="rId21"/>
    <p:sldId id="538" r:id="rId22"/>
    <p:sldId id="515" r:id="rId23"/>
    <p:sldId id="520" r:id="rId24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DDE278"/>
    <a:srgbClr val="1634CA"/>
    <a:srgbClr val="CCCCCC"/>
    <a:srgbClr val="C0C0C0"/>
    <a:srgbClr val="FF9933"/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4" autoAdjust="0"/>
    <p:restoredTop sz="77712" autoAdjust="0"/>
  </p:normalViewPr>
  <p:slideViewPr>
    <p:cSldViewPr snapToGrid="0" showGuides="1">
      <p:cViewPr varScale="1">
        <p:scale>
          <a:sx n="89" d="100"/>
          <a:sy n="89" d="100"/>
        </p:scale>
        <p:origin x="-600" y="-102"/>
      </p:cViewPr>
      <p:guideLst>
        <p:guide orient="horz" pos="3961"/>
        <p:guide orient="horz" pos="854"/>
        <p:guide pos="525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notesViewPr>
    <p:cSldViewPr snapToGrid="0" showGuides="1">
      <p:cViewPr>
        <p:scale>
          <a:sx n="100" d="100"/>
          <a:sy n="100" d="100"/>
        </p:scale>
        <p:origin x="-1584" y="228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chemeClr val="bg1">
                  <a:lumMod val="50000"/>
                  <a:lumOff val="5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9036652632735129E-2"/>
                  <c:y val="-5.050858789610084E-2"/>
                </c:manualLayout>
              </c:layout>
              <c:showVal val="1"/>
            </c:dLbl>
            <c:dLbl>
              <c:idx val="1"/>
              <c:layout>
                <c:manualLayout>
                  <c:x val="2.1011633809337349E-2"/>
                  <c:y val="-0.10662924111399071"/>
                </c:manualLayout>
              </c:layout>
              <c:showVal val="1"/>
            </c:dLbl>
            <c:dLbl>
              <c:idx val="2"/>
              <c:layout>
                <c:manualLayout>
                  <c:x val="2.6839060077305601E-2"/>
                  <c:y val="-0.3507540826118110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Sheet1!$A$1:$C$1</c:f>
              <c:strCache>
                <c:ptCount val="3"/>
                <c:pt idx="0">
                  <c:v>Lane-Miles</c:v>
                </c:pt>
                <c:pt idx="1">
                  <c:v>VMT</c:v>
                </c:pt>
                <c:pt idx="2">
                  <c:v>Delay</c:v>
                </c:pt>
              </c:strCache>
            </c:strRef>
          </c:cat>
          <c:val>
            <c:numRef>
              <c:f>Sheet1!$A$2:$C$2</c:f>
              <c:numCache>
                <c:formatCode>0%</c:formatCode>
                <c:ptCount val="3"/>
                <c:pt idx="0">
                  <c:v>3.000000000000002E-2</c:v>
                </c:pt>
                <c:pt idx="1">
                  <c:v>0.3900000000000004</c:v>
                </c:pt>
                <c:pt idx="2">
                  <c:v>2.13</c:v>
                </c:pt>
              </c:numCache>
            </c:numRef>
          </c:val>
        </c:ser>
        <c:shape val="box"/>
        <c:axId val="87529344"/>
        <c:axId val="87530880"/>
        <c:axId val="0"/>
      </c:bar3DChart>
      <c:catAx>
        <c:axId val="87529344"/>
        <c:scaling>
          <c:orientation val="minMax"/>
        </c:scaling>
        <c:axPos val="b"/>
        <c:numFmt formatCode="0%" sourceLinked="1"/>
        <c:tickLblPos val="nextTo"/>
        <c:crossAx val="87530880"/>
        <c:crosses val="autoZero"/>
        <c:auto val="1"/>
        <c:lblAlgn val="ctr"/>
        <c:lblOffset val="100"/>
      </c:catAx>
      <c:valAx>
        <c:axId val="87530880"/>
        <c:scaling>
          <c:orientation val="minMax"/>
        </c:scaling>
        <c:axPos val="l"/>
        <c:majorGridlines/>
        <c:numFmt formatCode="0%" sourceLinked="1"/>
        <c:tickLblPos val="nextTo"/>
        <c:crossAx val="87529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6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t" anchorCtr="0" compatLnSpc="1">
            <a:prstTxWarp prst="textNoShape">
              <a:avLst/>
            </a:prstTxWarp>
          </a:bodyPr>
          <a:lstStyle>
            <a:lvl1pPr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-1586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t" anchorCtr="0" compatLnSpc="1">
            <a:prstTxWarp prst="textNoShape">
              <a:avLst/>
            </a:prstTxWarp>
          </a:bodyPr>
          <a:lstStyle>
            <a:lvl1pPr algn="r"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b" anchorCtr="0" compatLnSpc="1">
            <a:prstTxWarp prst="textNoShape">
              <a:avLst/>
            </a:prstTxWarp>
          </a:bodyPr>
          <a:lstStyle>
            <a:lvl1pPr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b" anchorCtr="0" compatLnSpc="1">
            <a:prstTxWarp prst="textNoShape">
              <a:avLst/>
            </a:prstTxWarp>
          </a:bodyPr>
          <a:lstStyle>
            <a:lvl1pPr algn="r"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E9AD99A-25FB-4F53-91C3-762468101F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6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t" anchorCtr="0" compatLnSpc="1">
            <a:prstTxWarp prst="textNoShape">
              <a:avLst/>
            </a:prstTxWarp>
          </a:bodyPr>
          <a:lstStyle>
            <a:lvl1pPr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-1586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t" anchorCtr="0" compatLnSpc="1">
            <a:prstTxWarp prst="textNoShape">
              <a:avLst/>
            </a:prstTxWarp>
          </a:bodyPr>
          <a:lstStyle>
            <a:lvl1pPr algn="r"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b" anchorCtr="0" compatLnSpc="1">
            <a:prstTxWarp prst="textNoShape">
              <a:avLst/>
            </a:prstTxWarp>
          </a:bodyPr>
          <a:lstStyle>
            <a:lvl1pPr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7" tIns="0" rIns="19047" bIns="0" numCol="1" anchor="b" anchorCtr="0" compatLnSpc="1">
            <a:prstTxWarp prst="textNoShape">
              <a:avLst/>
            </a:prstTxWarp>
          </a:bodyPr>
          <a:lstStyle>
            <a:lvl1pPr algn="r" defTabSz="9486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E39B306-1FEC-4523-8523-43B9F3B975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4850"/>
            <a:ext cx="46164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1A0EC-6D12-42D0-9E87-4B4DBE942285}" type="slidenum">
              <a:rPr lang="en-US"/>
              <a:pPr/>
              <a:t>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4850"/>
            <a:ext cx="4621212" cy="3467100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53" y="4408073"/>
            <a:ext cx="5164695" cy="41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25" tIns="45013" rIns="90025" bIns="45013"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5C6A6-EBD5-44C1-992C-5B8DD0C45C12}" type="slidenum">
              <a:rPr lang="en-US"/>
              <a:pPr/>
              <a:t>1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077EA-4697-44E4-B4B1-C3F1D87EB1D4}" type="slidenum">
              <a:rPr lang="en-US"/>
              <a:pPr/>
              <a:t>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214313"/>
            <a:ext cx="5273675" cy="3956050"/>
          </a:xfrm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55" y="4411978"/>
            <a:ext cx="5714857" cy="4580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48" tIns="46475" rIns="92948" bIns="46475"/>
          <a:lstStyle/>
          <a:p>
            <a:pPr marL="177363" indent="-177363"/>
            <a:r>
              <a:rPr lang="en-US" dirty="0" smtClean="0"/>
              <a:t>Fee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37FE0-E564-4CA4-B3AC-A47741DAA1D7}" type="slidenum">
              <a:rPr lang="en-US"/>
              <a:pPr/>
              <a:t>8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FC460-BC14-4EF6-9C12-8DD1BDBE6662}" type="slidenum">
              <a:rPr lang="en-US"/>
              <a:pPr/>
              <a:t>9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ED483-5535-4D9E-A5F9-E662B266C2DF}" type="slidenum">
              <a:rPr lang="en-US"/>
              <a:pPr/>
              <a:t>10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07642-F86A-41FD-9508-CD3CC5617687}" type="slidenum">
              <a:rPr lang="en-US"/>
              <a:pPr/>
              <a:t>11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76953-B626-4D9F-8320-C0D41BF9C7C9}" type="slidenum">
              <a:rPr lang="en-US"/>
              <a:pPr/>
              <a:t>12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7" y="4413562"/>
            <a:ext cx="5162826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4850"/>
            <a:ext cx="4621212" cy="3467100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53" y="4408073"/>
            <a:ext cx="5164695" cy="41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25" tIns="45013" rIns="90025" bIns="45013"/>
          <a:lstStyle/>
          <a:p>
            <a:r>
              <a:rPr lang="en-US" smtClean="0">
                <a:ea typeface="ＭＳ Ｐゴシック" pitchFamily="34" charset="-128"/>
              </a:rPr>
              <a:t>Consistent Requirement between cities</a:t>
            </a:r>
          </a:p>
          <a:p>
            <a:r>
              <a:rPr lang="en-US" smtClean="0">
                <a:ea typeface="ＭＳ Ｐゴシック" pitchFamily="34" charset="-128"/>
              </a:rPr>
              <a:t>Predictability in what’s expected</a:t>
            </a:r>
          </a:p>
          <a:p>
            <a:r>
              <a:rPr lang="en-US" smtClean="0">
                <a:ea typeface="ＭＳ Ｐゴシック" pitchFamily="34" charset="-128"/>
              </a:rPr>
              <a:t>Removes Uncertainty risks, Environ doc are proj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0"/>
            <a:ext cx="7975600" cy="11350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4188" y="1046163"/>
            <a:ext cx="7967662" cy="590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F84AE-CEA2-449F-B173-48EE9DD88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0"/>
            <a:ext cx="2058987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0"/>
            <a:ext cx="6026150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1A18A2-3DD4-455A-A08B-9A13A6510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9263" y="159385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9275" y="6588125"/>
            <a:ext cx="2133600" cy="269875"/>
          </a:xfrm>
        </p:spPr>
        <p:txBody>
          <a:bodyPr/>
          <a:lstStyle>
            <a:lvl1pPr>
              <a:defRPr/>
            </a:lvl1pPr>
          </a:lstStyle>
          <a:p>
            <a:fld id="{4A7D66FD-BF10-435D-9F85-322C3E7CB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9263" y="0"/>
            <a:ext cx="8237537" cy="611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9275" y="6588125"/>
            <a:ext cx="2133600" cy="269875"/>
          </a:xfrm>
        </p:spPr>
        <p:txBody>
          <a:bodyPr/>
          <a:lstStyle>
            <a:lvl1pPr>
              <a:defRPr/>
            </a:lvl1pPr>
          </a:lstStyle>
          <a:p>
            <a:fld id="{ED8231C6-58C9-43FB-A9C5-CF8CCD11E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28F49-1C14-4EB9-A339-DD584C0FD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0BB6F-12B6-4FA3-8512-975D98718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5938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938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B5893-3E88-4029-828E-F251FC1E0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119C8-6E75-496D-8D2C-235C5506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582ECF-BE0F-4F7C-917E-1AD38C023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1DF2C9-5C3F-4330-A1A3-BC46078E0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A6D8C-95A3-451C-BDD1-13D4AD34D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0D200E-5C70-4B35-9AD2-8863160EF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7" name="Rectangle 19"/>
          <p:cNvSpPr>
            <a:spLocks noChangeArrowheads="1"/>
          </p:cNvSpPr>
          <p:nvPr/>
        </p:nvSpPr>
        <p:spPr bwMode="auto">
          <a:xfrm rot="-54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5938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3274" name="Picture 26" descr="CS_logo_BW_No tag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532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9275" y="6588125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385D637A-C7B8-4A20-B74F-1E3D8332C7A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4000"/>
        </a:lnSpc>
        <a:spcBef>
          <a:spcPct val="125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Blip>
          <a:blip r:embed="rId16"/>
        </a:buBlip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lnSpc>
          <a:spcPct val="94000"/>
        </a:lnSpc>
        <a:spcBef>
          <a:spcPct val="5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2pPr>
      <a:lvl3pPr marL="1085850" indent="-285750" algn="l" rtl="0" eaLnBrk="0" fontAlgn="base" hangingPunct="0">
        <a:lnSpc>
          <a:spcPct val="94000"/>
        </a:lnSpc>
        <a:spcBef>
          <a:spcPct val="34000"/>
        </a:spcBef>
        <a:spcAft>
          <a:spcPct val="0"/>
        </a:spcAft>
        <a:buClr>
          <a:schemeClr val="tx2"/>
        </a:buClr>
        <a:buSzPct val="100000"/>
        <a:buFont typeface="Arial" charset="0"/>
        <a:buChar char="−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Times New Roman" pitchFamily="18" charset="0"/>
        <a:buChar char="♦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9" Type="http://schemas.openxmlformats.org/officeDocument/2006/relationships/image" Target="../media/image45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34" Type="http://schemas.openxmlformats.org/officeDocument/2006/relationships/image" Target="../media/image40.emf"/><Relationship Id="rId42" Type="http://schemas.openxmlformats.org/officeDocument/2006/relationships/image" Target="../media/image48.emf"/><Relationship Id="rId47" Type="http://schemas.openxmlformats.org/officeDocument/2006/relationships/image" Target="../media/image53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33" Type="http://schemas.openxmlformats.org/officeDocument/2006/relationships/image" Target="../media/image39.emf"/><Relationship Id="rId38" Type="http://schemas.openxmlformats.org/officeDocument/2006/relationships/image" Target="../media/image44.emf"/><Relationship Id="rId46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29" Type="http://schemas.openxmlformats.org/officeDocument/2006/relationships/image" Target="../media/image35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32" Type="http://schemas.openxmlformats.org/officeDocument/2006/relationships/image" Target="../media/image38.emf"/><Relationship Id="rId37" Type="http://schemas.openxmlformats.org/officeDocument/2006/relationships/image" Target="../media/image43.emf"/><Relationship Id="rId40" Type="http://schemas.openxmlformats.org/officeDocument/2006/relationships/image" Target="../media/image46.emf"/><Relationship Id="rId45" Type="http://schemas.openxmlformats.org/officeDocument/2006/relationships/image" Target="../media/image51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28" Type="http://schemas.openxmlformats.org/officeDocument/2006/relationships/image" Target="../media/image34.emf"/><Relationship Id="rId36" Type="http://schemas.openxmlformats.org/officeDocument/2006/relationships/image" Target="../media/image42.emf"/><Relationship Id="rId49" Type="http://schemas.openxmlformats.org/officeDocument/2006/relationships/image" Target="../media/image60.w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image" Target="../media/image50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Relationship Id="rId30" Type="http://schemas.openxmlformats.org/officeDocument/2006/relationships/image" Target="../media/image36.emf"/><Relationship Id="rId35" Type="http://schemas.openxmlformats.org/officeDocument/2006/relationships/image" Target="../media/image41.emf"/><Relationship Id="rId43" Type="http://schemas.openxmlformats.org/officeDocument/2006/relationships/image" Target="../media/image49.emf"/><Relationship Id="rId48" Type="http://schemas.openxmlformats.org/officeDocument/2006/relationships/image" Target="../media/image54.emf"/><Relationship Id="rId8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9" Type="http://schemas.openxmlformats.org/officeDocument/2006/relationships/image" Target="../media/image45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34" Type="http://schemas.openxmlformats.org/officeDocument/2006/relationships/image" Target="../media/image40.emf"/><Relationship Id="rId42" Type="http://schemas.openxmlformats.org/officeDocument/2006/relationships/image" Target="../media/image48.emf"/><Relationship Id="rId47" Type="http://schemas.openxmlformats.org/officeDocument/2006/relationships/image" Target="../media/image53.emf"/><Relationship Id="rId50" Type="http://schemas.openxmlformats.org/officeDocument/2006/relationships/image" Target="../media/image56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33" Type="http://schemas.openxmlformats.org/officeDocument/2006/relationships/image" Target="../media/image39.emf"/><Relationship Id="rId38" Type="http://schemas.openxmlformats.org/officeDocument/2006/relationships/image" Target="../media/image44.emf"/><Relationship Id="rId46" Type="http://schemas.openxmlformats.org/officeDocument/2006/relationships/image" Target="../media/image52.emf"/><Relationship Id="rId2" Type="http://schemas.openxmlformats.org/officeDocument/2006/relationships/image" Target="../media/image8.jpeg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29" Type="http://schemas.openxmlformats.org/officeDocument/2006/relationships/image" Target="../media/image35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32" Type="http://schemas.openxmlformats.org/officeDocument/2006/relationships/image" Target="../media/image38.emf"/><Relationship Id="rId37" Type="http://schemas.openxmlformats.org/officeDocument/2006/relationships/image" Target="../media/image43.emf"/><Relationship Id="rId40" Type="http://schemas.openxmlformats.org/officeDocument/2006/relationships/image" Target="../media/image46.emf"/><Relationship Id="rId45" Type="http://schemas.openxmlformats.org/officeDocument/2006/relationships/image" Target="../media/image51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28" Type="http://schemas.openxmlformats.org/officeDocument/2006/relationships/image" Target="../media/image34.emf"/><Relationship Id="rId36" Type="http://schemas.openxmlformats.org/officeDocument/2006/relationships/image" Target="../media/image42.emf"/><Relationship Id="rId49" Type="http://schemas.openxmlformats.org/officeDocument/2006/relationships/image" Target="../media/image55.png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image" Target="../media/image50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Relationship Id="rId30" Type="http://schemas.openxmlformats.org/officeDocument/2006/relationships/image" Target="../media/image36.emf"/><Relationship Id="rId35" Type="http://schemas.openxmlformats.org/officeDocument/2006/relationships/image" Target="../media/image41.emf"/><Relationship Id="rId43" Type="http://schemas.openxmlformats.org/officeDocument/2006/relationships/image" Target="../media/image49.emf"/><Relationship Id="rId48" Type="http://schemas.openxmlformats.org/officeDocument/2006/relationships/image" Target="../media/image54.emf"/><Relationship Id="rId8" Type="http://schemas.openxmlformats.org/officeDocument/2006/relationships/image" Target="../media/image14.emf"/><Relationship Id="rId51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8" name="Picture 22" descr="growth vegas"/>
          <p:cNvPicPr>
            <a:picLocks noChangeAspect="1" noChangeArrowheads="1"/>
          </p:cNvPicPr>
          <p:nvPr/>
        </p:nvPicPr>
        <p:blipFill>
          <a:blip r:embed="rId3" cstate="print"/>
          <a:srcRect t="50200"/>
          <a:stretch>
            <a:fillRect/>
          </a:stretch>
        </p:blipFill>
        <p:spPr bwMode="auto">
          <a:xfrm>
            <a:off x="1384300" y="2465388"/>
            <a:ext cx="7751763" cy="2282825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white">
          <a:xfrm>
            <a:off x="433388" y="1647825"/>
            <a:ext cx="8824912" cy="53476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100" i="1" dirty="0" smtClean="0">
                <a:solidFill>
                  <a:schemeClr val="tx2"/>
                </a:solidFill>
              </a:rPr>
              <a:t>Presented by: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Michael Snavely,  Cambridge Systematics, Inc.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and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Robert </a:t>
            </a:r>
            <a:r>
              <a:rPr lang="en-US" sz="1600" dirty="0" err="1" smtClean="0">
                <a:solidFill>
                  <a:schemeClr val="tx2"/>
                </a:solidFill>
              </a:rPr>
              <a:t>C</a:t>
            </a:r>
            <a:r>
              <a:rPr lang="en-US" sz="1600" b="0" dirty="0" err="1" smtClean="0">
                <a:solidFill>
                  <a:schemeClr val="tx1"/>
                </a:solidFill>
              </a:rPr>
              <a:t>á</a:t>
            </a:r>
            <a:r>
              <a:rPr lang="en-US" sz="1600" dirty="0" err="1" smtClean="0">
                <a:solidFill>
                  <a:schemeClr val="tx2"/>
                </a:solidFill>
              </a:rPr>
              <a:t>lix</a:t>
            </a:r>
            <a:r>
              <a:rPr lang="en-US" sz="1600" dirty="0" smtClean="0">
                <a:solidFill>
                  <a:schemeClr val="tx2"/>
                </a:solidFill>
              </a:rPr>
              <a:t>, Los Angeles County Metropolitan Transportation Authority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May 10, 2011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20688" y="-165100"/>
            <a:ext cx="7975600" cy="957263"/>
          </a:xfrm>
        </p:spPr>
        <p:txBody>
          <a:bodyPr/>
          <a:lstStyle/>
          <a:p>
            <a:r>
              <a:rPr lang="en-US" dirty="0" smtClean="0"/>
              <a:t>Web-Based Impact Fee Analysis</a:t>
            </a:r>
            <a:endParaRPr lang="en-US" dirty="0"/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46088" y="798513"/>
            <a:ext cx="8380412" cy="831850"/>
          </a:xfrm>
        </p:spPr>
        <p:txBody>
          <a:bodyPr/>
          <a:lstStyle/>
          <a:p>
            <a:r>
              <a:rPr lang="en-US" sz="2400" dirty="0" smtClean="0"/>
              <a:t>Developing a Multi-Jurisdictional Congestion Mitigation Fee Program in Los Angeles County</a:t>
            </a:r>
            <a:endParaRPr lang="en-US" sz="2400" dirty="0"/>
          </a:p>
        </p:txBody>
      </p:sp>
      <p:pic>
        <p:nvPicPr>
          <p:cNvPr id="137236" name="Picture 20" descr="heavy congestion -- traffic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t="3142"/>
          <a:stretch>
            <a:fillRect/>
          </a:stretch>
        </p:blipFill>
        <p:spPr bwMode="auto">
          <a:xfrm>
            <a:off x="492125" y="2460625"/>
            <a:ext cx="3327400" cy="2290763"/>
          </a:xfrm>
          <a:prstGeom prst="rect">
            <a:avLst/>
          </a:prstGeom>
          <a:noFill/>
        </p:spPr>
      </p:pic>
      <p:pic>
        <p:nvPicPr>
          <p:cNvPr id="137237" name="Picture 21" descr="105w_hov_ra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2463800"/>
            <a:ext cx="1719263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6248-0A71-48E2-89A6-C491847C946D}" type="slidenum">
              <a:rPr lang="en-US"/>
              <a:pPr/>
              <a:t>9</a:t>
            </a:fld>
            <a:endParaRPr lang="en-US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Fee Collection</a:t>
            </a:r>
          </a:p>
          <a:p>
            <a:pPr lvl="1"/>
            <a:r>
              <a:rPr lang="en-US" sz="1800" dirty="0"/>
              <a:t>Fee </a:t>
            </a:r>
            <a:r>
              <a:rPr lang="en-US" sz="1800" dirty="0" smtClean="0"/>
              <a:t>administered and collected directly by </a:t>
            </a:r>
            <a:r>
              <a:rPr lang="en-US" sz="1800" dirty="0"/>
              <a:t>each jurisdiction from new development projects</a:t>
            </a:r>
          </a:p>
          <a:p>
            <a:r>
              <a:rPr lang="en-US" sz="2000" dirty="0" smtClean="0"/>
              <a:t>Project </a:t>
            </a:r>
            <a:r>
              <a:rPr lang="en-US" sz="2000" dirty="0"/>
              <a:t>Implementation</a:t>
            </a:r>
          </a:p>
          <a:p>
            <a:pPr lvl="1"/>
            <a:r>
              <a:rPr lang="en-US" sz="1800" dirty="0"/>
              <a:t>Funds allocated only to capital projects specified in program</a:t>
            </a:r>
          </a:p>
          <a:p>
            <a:pPr lvl="1"/>
            <a:r>
              <a:rPr lang="en-US" sz="1800" dirty="0"/>
              <a:t>Project constructed when sufficient funds are </a:t>
            </a:r>
            <a:r>
              <a:rPr lang="en-US" sz="1800" dirty="0" smtClean="0"/>
              <a:t>accumulated</a:t>
            </a:r>
            <a:endParaRPr lang="en-US" sz="1800" dirty="0"/>
          </a:p>
          <a:p>
            <a:pPr lvl="1"/>
            <a:r>
              <a:rPr lang="en-US" sz="1800" dirty="0"/>
              <a:t>Encourage subregional collaboration</a:t>
            </a:r>
          </a:p>
          <a:p>
            <a:pPr lvl="1">
              <a:buFontTx/>
              <a:buNone/>
            </a:pPr>
            <a:endParaRPr lang="en-US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Congestion Mitigation Fee</a:t>
            </a:r>
            <a:br>
              <a:rPr lang="en-US" dirty="0" smtClean="0"/>
            </a:br>
            <a:r>
              <a:rPr lang="en-US" sz="2000" dirty="0" smtClean="0"/>
              <a:t>Program Details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ED45-DB2C-40C0-9E62-302D53D5D084}" type="slidenum">
              <a:rPr lang="en-US"/>
              <a:pPr/>
              <a:t>10</a:t>
            </a:fld>
            <a:endParaRPr lang="en-US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96888" y="114300"/>
            <a:ext cx="8647112" cy="1022350"/>
          </a:xfrm>
        </p:spPr>
        <p:txBody>
          <a:bodyPr/>
          <a:lstStyle/>
          <a:p>
            <a:r>
              <a:rPr lang="en-US" dirty="0"/>
              <a:t>How a Development Impact Fee Is Calculated</a:t>
            </a:r>
            <a:br>
              <a:rPr lang="en-US" dirty="0"/>
            </a:br>
            <a:r>
              <a:rPr lang="en-US" sz="2400" i="1" dirty="0"/>
              <a:t>Four Basic Steps</a:t>
            </a:r>
          </a:p>
        </p:txBody>
      </p:sp>
      <p:grpSp>
        <p:nvGrpSpPr>
          <p:cNvPr id="406534" name="Group 6"/>
          <p:cNvGrpSpPr>
            <a:grpSpLocks/>
          </p:cNvGrpSpPr>
          <p:nvPr/>
        </p:nvGrpSpPr>
        <p:grpSpPr bwMode="auto">
          <a:xfrm>
            <a:off x="1173163" y="3692525"/>
            <a:ext cx="1003300" cy="1428750"/>
            <a:chOff x="480" y="3076"/>
            <a:chExt cx="632" cy="900"/>
          </a:xfrm>
        </p:grpSpPr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480" y="3076"/>
              <a:ext cx="632" cy="900"/>
            </a:xfrm>
            <a:prstGeom prst="rect">
              <a:avLst/>
            </a:prstGeom>
            <a:solidFill>
              <a:srgbClr val="102798"/>
            </a:soli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406536" name="Picture 8" descr="Mal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37" name="Picture 9" descr="Mal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38" name="Picture 10" descr="Mal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39" name="Picture 11" descr="Mal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5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0" name="Picture 12" descr="Mal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1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1" name="Picture 13" descr="Mal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7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2" name="Picture 14" descr="Mal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7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3" name="Picture 15" descr="Mal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4" name="Picture 16" descr="Mal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5" name="Picture 17" descr="Mal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5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6" name="Picture 18" descr="Mal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01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7" name="Picture 19" descr="Mal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97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8" name="Picture 20" descr="Mal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7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49" name="Picture 21" descr="Mal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3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0" name="Picture 22" descr="Mal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9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1" name="Picture 23" descr="Mal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5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2" name="Picture 24" descr="Mal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01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3" name="Picture 25" descr="Mal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97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4" name="Picture 26" descr="Male 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17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5" name="Picture 27" descr="Male 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3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6" name="Picture 28" descr="Male 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09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7" name="Picture 29" descr="Male 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05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8" name="Picture 30" descr="Male 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901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59" name="Picture 31" descr="Male 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97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0" name="Picture 32" descr="Male 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8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1" name="Picture 33" descr="Male 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14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2" name="Picture 34" descr="Male 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10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3" name="Picture 35" descr="Male 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06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4" name="Picture 36" descr="Male 2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902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5" name="Picture 37" descr="Male 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998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06566" name="Group 38"/>
          <p:cNvGrpSpPr>
            <a:grpSpLocks/>
          </p:cNvGrpSpPr>
          <p:nvPr/>
        </p:nvGrpSpPr>
        <p:grpSpPr bwMode="auto">
          <a:xfrm>
            <a:off x="971550" y="2613025"/>
            <a:ext cx="1408113" cy="1092200"/>
            <a:chOff x="353" y="2396"/>
            <a:chExt cx="887" cy="688"/>
          </a:xfrm>
        </p:grpSpPr>
        <p:sp>
          <p:nvSpPr>
            <p:cNvPr id="406567" name="AutoShape 39"/>
            <p:cNvSpPr>
              <a:spLocks noChangeArrowheads="1"/>
            </p:cNvSpPr>
            <p:nvPr/>
          </p:nvSpPr>
          <p:spPr bwMode="auto">
            <a:xfrm>
              <a:off x="353" y="2396"/>
              <a:ext cx="887" cy="688"/>
            </a:xfrm>
            <a:prstGeom prst="upArrow">
              <a:avLst>
                <a:gd name="adj1" fmla="val 71204"/>
                <a:gd name="adj2" fmla="val 41278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1634CA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406568" name="Picture 40" descr="Male 2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18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69" name="Picture 41" descr="Male 2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14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0" name="Picture 42" descr="Male 2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10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1" name="Picture 43" descr="Male 2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06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2" name="Picture 44" descr="Male 2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902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3" name="Picture 45" descr="Male 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998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4" name="Picture 46" descr="Male 2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614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5" name="Picture 47" descr="Male 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10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6" name="Picture 48" descr="Male 2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806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7" name="Picture 49" descr="Male 2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902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8" name="Picture 50" descr="Male 2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518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79" name="Picture 51" descr="Male 2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14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80" name="Picture 52" descr="Male 2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710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81" name="Picture 53" descr="Male 2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806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82" name="Picture 54" descr="Male 2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902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583" name="Picture 55" descr="Male 2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998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406604" name="Text Box 76"/>
          <p:cNvSpPr txBox="1">
            <a:spLocks noChangeArrowheads="1"/>
          </p:cNvSpPr>
          <p:nvPr/>
        </p:nvSpPr>
        <p:spPr bwMode="auto">
          <a:xfrm>
            <a:off x="2070100" y="123825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406605" name="Text Box 77"/>
          <p:cNvSpPr txBox="1">
            <a:spLocks noChangeArrowheads="1"/>
          </p:cNvSpPr>
          <p:nvPr/>
        </p:nvSpPr>
        <p:spPr bwMode="auto">
          <a:xfrm>
            <a:off x="6132513" y="1239838"/>
            <a:ext cx="762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Step 2</a:t>
            </a:r>
          </a:p>
        </p:txBody>
      </p:sp>
      <p:grpSp>
        <p:nvGrpSpPr>
          <p:cNvPr id="406607" name="Group 79"/>
          <p:cNvGrpSpPr>
            <a:grpSpLocks/>
          </p:cNvGrpSpPr>
          <p:nvPr/>
        </p:nvGrpSpPr>
        <p:grpSpPr bwMode="auto">
          <a:xfrm>
            <a:off x="5470525" y="2603500"/>
            <a:ext cx="1408113" cy="1092200"/>
            <a:chOff x="1327" y="1080"/>
            <a:chExt cx="887" cy="688"/>
          </a:xfrm>
        </p:grpSpPr>
        <p:sp>
          <p:nvSpPr>
            <p:cNvPr id="406608" name="AutoShape 80"/>
            <p:cNvSpPr>
              <a:spLocks noChangeArrowheads="1"/>
            </p:cNvSpPr>
            <p:nvPr/>
          </p:nvSpPr>
          <p:spPr bwMode="auto">
            <a:xfrm>
              <a:off x="1327" y="1080"/>
              <a:ext cx="887" cy="688"/>
            </a:xfrm>
            <a:prstGeom prst="upArrow">
              <a:avLst>
                <a:gd name="adj1" fmla="val 71204"/>
                <a:gd name="adj2" fmla="val 41278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1634CA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406609" name="Picture 81" descr="MCj02334740000[1]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534" y="1611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6610" name="Picture 82" descr="MCj02334740000[1]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534" y="1475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6611" name="Picture 83" descr="MCj02334740000[1]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534" y="1339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6612" name="Picture 84" descr="MCj02334740000[1]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534" y="1203"/>
              <a:ext cx="488" cy="151"/>
            </a:xfrm>
            <a:prstGeom prst="rect">
              <a:avLst/>
            </a:prstGeom>
            <a:noFill/>
          </p:spPr>
        </p:pic>
      </p:grpSp>
      <p:sp>
        <p:nvSpPr>
          <p:cNvPr id="406613" name="Text Box 85"/>
          <p:cNvSpPr txBox="1">
            <a:spLocks noChangeArrowheads="1"/>
          </p:cNvSpPr>
          <p:nvPr/>
        </p:nvSpPr>
        <p:spPr bwMode="auto">
          <a:xfrm>
            <a:off x="1675582" y="5849372"/>
            <a:ext cx="65" cy="2154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6614" name="Text Box 86"/>
          <p:cNvSpPr txBox="1">
            <a:spLocks noChangeArrowheads="1"/>
          </p:cNvSpPr>
          <p:nvPr/>
        </p:nvSpPr>
        <p:spPr bwMode="auto">
          <a:xfrm>
            <a:off x="4637088" y="1754188"/>
            <a:ext cx="3751262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>
                <a:solidFill>
                  <a:schemeClr val="tx1"/>
                </a:solidFill>
              </a:rPr>
              <a:t>Convert new development  to trip ends</a:t>
            </a:r>
          </a:p>
        </p:txBody>
      </p:sp>
      <p:sp>
        <p:nvSpPr>
          <p:cNvPr id="406616" name="Text Box 88"/>
          <p:cNvSpPr txBox="1">
            <a:spLocks noChangeArrowheads="1"/>
          </p:cNvSpPr>
          <p:nvPr/>
        </p:nvSpPr>
        <p:spPr bwMode="auto">
          <a:xfrm>
            <a:off x="534988" y="1744663"/>
            <a:ext cx="383222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 dirty="0">
                <a:solidFill>
                  <a:schemeClr val="tx1"/>
                </a:solidFill>
              </a:rPr>
              <a:t>Verify population &amp; employment forecast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and convert to land use</a:t>
            </a:r>
          </a:p>
        </p:txBody>
      </p:sp>
      <p:sp>
        <p:nvSpPr>
          <p:cNvPr id="406617" name="Line 89"/>
          <p:cNvSpPr>
            <a:spLocks noChangeShapeType="1"/>
          </p:cNvSpPr>
          <p:nvPr/>
        </p:nvSpPr>
        <p:spPr bwMode="auto">
          <a:xfrm>
            <a:off x="2254250" y="5127625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6618" name="Line 90"/>
          <p:cNvSpPr>
            <a:spLocks noChangeShapeType="1"/>
          </p:cNvSpPr>
          <p:nvPr/>
        </p:nvSpPr>
        <p:spPr bwMode="auto">
          <a:xfrm>
            <a:off x="2254250" y="3721100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6619" name="Line 91"/>
          <p:cNvSpPr>
            <a:spLocks noChangeShapeType="1"/>
          </p:cNvSpPr>
          <p:nvPr/>
        </p:nvSpPr>
        <p:spPr bwMode="auto">
          <a:xfrm>
            <a:off x="1751013" y="2628900"/>
            <a:ext cx="1127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620" name="Line 92"/>
          <p:cNvSpPr>
            <a:spLocks noChangeShapeType="1"/>
          </p:cNvSpPr>
          <p:nvPr/>
        </p:nvSpPr>
        <p:spPr bwMode="auto">
          <a:xfrm flipV="1">
            <a:off x="2387600" y="3721100"/>
            <a:ext cx="0" cy="1406525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6621" name="Line 93"/>
          <p:cNvSpPr>
            <a:spLocks noChangeShapeType="1"/>
          </p:cNvSpPr>
          <p:nvPr/>
        </p:nvSpPr>
        <p:spPr bwMode="auto">
          <a:xfrm flipV="1">
            <a:off x="2387600" y="2643188"/>
            <a:ext cx="0" cy="1077912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622" name="Text Box 94"/>
          <p:cNvSpPr txBox="1">
            <a:spLocks noChangeArrowheads="1"/>
          </p:cNvSpPr>
          <p:nvPr/>
        </p:nvSpPr>
        <p:spPr bwMode="auto">
          <a:xfrm>
            <a:off x="2454275" y="4005263"/>
            <a:ext cx="2514600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existing </a:t>
            </a:r>
            <a:r>
              <a:rPr lang="en-US" sz="1400" dirty="0">
                <a:solidFill>
                  <a:schemeClr val="tx1"/>
                </a:solidFill>
              </a:rPr>
              <a:t>housing units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existing </a:t>
            </a:r>
            <a:r>
              <a:rPr lang="en-US" sz="1400" dirty="0">
                <a:solidFill>
                  <a:schemeClr val="tx1"/>
                </a:solidFill>
              </a:rPr>
              <a:t>building sq. ft.</a:t>
            </a:r>
          </a:p>
        </p:txBody>
      </p:sp>
      <p:sp>
        <p:nvSpPr>
          <p:cNvPr id="406624" name="Text Box 96"/>
          <p:cNvSpPr txBox="1">
            <a:spLocks noChangeArrowheads="1"/>
          </p:cNvSpPr>
          <p:nvPr/>
        </p:nvSpPr>
        <p:spPr bwMode="auto">
          <a:xfrm>
            <a:off x="2473325" y="2909888"/>
            <a:ext cx="2276475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# new </a:t>
            </a:r>
            <a:r>
              <a:rPr lang="en-US" sz="1400" dirty="0">
                <a:solidFill>
                  <a:schemeClr val="tx1"/>
                </a:solidFill>
              </a:rPr>
              <a:t>housing units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new </a:t>
            </a:r>
            <a:r>
              <a:rPr lang="en-US" sz="1400" dirty="0">
                <a:solidFill>
                  <a:schemeClr val="tx1"/>
                </a:solidFill>
              </a:rPr>
              <a:t>building sq. ft.</a:t>
            </a:r>
          </a:p>
        </p:txBody>
      </p:sp>
      <p:sp>
        <p:nvSpPr>
          <p:cNvPr id="406625" name="Line 97"/>
          <p:cNvSpPr>
            <a:spLocks noChangeShapeType="1"/>
          </p:cNvSpPr>
          <p:nvPr/>
        </p:nvSpPr>
        <p:spPr bwMode="auto">
          <a:xfrm>
            <a:off x="6724650" y="3721100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6626" name="Line 98"/>
          <p:cNvSpPr>
            <a:spLocks noChangeShapeType="1"/>
          </p:cNvSpPr>
          <p:nvPr/>
        </p:nvSpPr>
        <p:spPr bwMode="auto">
          <a:xfrm>
            <a:off x="6221413" y="2628900"/>
            <a:ext cx="1127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627" name="Line 99"/>
          <p:cNvSpPr>
            <a:spLocks noChangeShapeType="1"/>
          </p:cNvSpPr>
          <p:nvPr/>
        </p:nvSpPr>
        <p:spPr bwMode="auto">
          <a:xfrm flipV="1">
            <a:off x="6858000" y="2643188"/>
            <a:ext cx="0" cy="1077912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628" name="Text Box 100"/>
          <p:cNvSpPr txBox="1">
            <a:spLocks noChangeArrowheads="1"/>
          </p:cNvSpPr>
          <p:nvPr/>
        </p:nvSpPr>
        <p:spPr bwMode="auto">
          <a:xfrm>
            <a:off x="6943725" y="2922588"/>
            <a:ext cx="1997075" cy="446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# new </a:t>
            </a:r>
            <a:r>
              <a:rPr lang="en-US" sz="1400" dirty="0">
                <a:solidFill>
                  <a:schemeClr val="tx1"/>
                </a:solidFill>
              </a:rPr>
              <a:t>trip-ends</a:t>
            </a:r>
          </a:p>
        </p:txBody>
      </p:sp>
      <p:sp>
        <p:nvSpPr>
          <p:cNvPr id="406629" name="Text Box 101"/>
          <p:cNvSpPr txBox="1">
            <a:spLocks noChangeArrowheads="1"/>
          </p:cNvSpPr>
          <p:nvPr/>
        </p:nvSpPr>
        <p:spPr bwMode="auto">
          <a:xfrm>
            <a:off x="5331701" y="4131332"/>
            <a:ext cx="2174875" cy="4254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 dirty="0">
                <a:solidFill>
                  <a:schemeClr val="tx1"/>
                </a:solidFill>
              </a:rPr>
              <a:t>Adjust trip generation for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exempt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604" grpId="0" animBg="1"/>
      <p:bldP spid="406605" grpId="0" animBg="1"/>
      <p:bldP spid="406613" grpId="0" animBg="1"/>
      <p:bldP spid="406614" grpId="0" animBg="1"/>
      <p:bldP spid="406616" grpId="0"/>
      <p:bldP spid="406617" grpId="0" animBg="1"/>
      <p:bldP spid="406618" grpId="0" animBg="1"/>
      <p:bldP spid="406619" grpId="0" animBg="1"/>
      <p:bldP spid="406620" grpId="0" animBg="1"/>
      <p:bldP spid="406621" grpId="0" animBg="1"/>
      <p:bldP spid="406622" grpId="0" animBg="1"/>
      <p:bldP spid="406624" grpId="0" animBg="1"/>
      <p:bldP spid="406625" grpId="0" animBg="1"/>
      <p:bldP spid="406626" grpId="0" animBg="1"/>
      <p:bldP spid="406627" grpId="0" animBg="1"/>
      <p:bldP spid="406628" grpId="0"/>
      <p:bldP spid="406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3FB3-E195-4EFF-B3E9-348EA4E2D6E1}" type="slidenum">
              <a:rPr lang="en-US"/>
              <a:pPr/>
              <a:t>11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431213" cy="836612"/>
          </a:xfrm>
        </p:spPr>
        <p:txBody>
          <a:bodyPr/>
          <a:lstStyle/>
          <a:p>
            <a:r>
              <a:rPr lang="en-US" dirty="0"/>
              <a:t>How a Development Impact Fee is Calculated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i="1" dirty="0" smtClean="0"/>
              <a:t>Continued)</a:t>
            </a:r>
            <a:endParaRPr lang="en-US" sz="2400" i="1" dirty="0"/>
          </a:p>
        </p:txBody>
      </p:sp>
      <p:grpSp>
        <p:nvGrpSpPr>
          <p:cNvPr id="407556" name="Group 4"/>
          <p:cNvGrpSpPr>
            <a:grpSpLocks/>
          </p:cNvGrpSpPr>
          <p:nvPr/>
        </p:nvGrpSpPr>
        <p:grpSpPr bwMode="auto">
          <a:xfrm>
            <a:off x="3852863" y="3136900"/>
            <a:ext cx="1408112" cy="1092200"/>
            <a:chOff x="2122" y="3472"/>
            <a:chExt cx="887" cy="688"/>
          </a:xfrm>
        </p:grpSpPr>
        <p:sp>
          <p:nvSpPr>
            <p:cNvPr id="407557" name="AutoShape 5"/>
            <p:cNvSpPr>
              <a:spLocks noChangeArrowheads="1"/>
            </p:cNvSpPr>
            <p:nvPr/>
          </p:nvSpPr>
          <p:spPr bwMode="auto">
            <a:xfrm>
              <a:off x="2122" y="3472"/>
              <a:ext cx="887" cy="688"/>
            </a:xfrm>
            <a:prstGeom prst="upArrow">
              <a:avLst>
                <a:gd name="adj1" fmla="val 71204"/>
                <a:gd name="adj2" fmla="val 41278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1634CA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407558" name="Picture 6" descr="MCj02334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5" y="3999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7559" name="Picture 7" descr="MCj02334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5" y="3863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7560" name="Picture 8" descr="MCj02334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5" y="3727"/>
              <a:ext cx="488" cy="151"/>
            </a:xfrm>
            <a:prstGeom prst="rect">
              <a:avLst/>
            </a:prstGeom>
            <a:noFill/>
          </p:spPr>
        </p:pic>
        <p:pic>
          <p:nvPicPr>
            <p:cNvPr id="407561" name="Picture 9" descr="MCj02334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5" y="3591"/>
              <a:ext cx="488" cy="151"/>
            </a:xfrm>
            <a:prstGeom prst="rect">
              <a:avLst/>
            </a:prstGeom>
            <a:noFill/>
          </p:spPr>
        </p:pic>
      </p:grp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4230688" y="1227138"/>
            <a:ext cx="685800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407563" name="AutoShape 11"/>
          <p:cNvSpPr>
            <a:spLocks noChangeArrowheads="1"/>
          </p:cNvSpPr>
          <p:nvPr/>
        </p:nvSpPr>
        <p:spPr bwMode="auto">
          <a:xfrm flipV="1">
            <a:off x="863600" y="3136900"/>
            <a:ext cx="1404938" cy="800100"/>
          </a:xfrm>
          <a:prstGeom prst="downArrow">
            <a:avLst>
              <a:gd name="adj1" fmla="val 64528"/>
              <a:gd name="adj2" fmla="val 6921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rot="10800000" wrap="none" lIns="0" tIns="0" rIns="0" bIns="0" anchor="ctr"/>
          <a:lstStyle/>
          <a:p>
            <a:pPr algn="ctr"/>
            <a:r>
              <a:rPr lang="en-US" sz="1400"/>
              <a:t>Project</a:t>
            </a:r>
          </a:p>
          <a:p>
            <a:pPr algn="ctr"/>
            <a:r>
              <a:rPr lang="en-US" sz="1400"/>
              <a:t>Cost</a:t>
            </a:r>
          </a:p>
        </p:txBody>
      </p:sp>
      <p:grpSp>
        <p:nvGrpSpPr>
          <p:cNvPr id="407564" name="Group 12"/>
          <p:cNvGrpSpPr>
            <a:grpSpLocks/>
          </p:cNvGrpSpPr>
          <p:nvPr/>
        </p:nvGrpSpPr>
        <p:grpSpPr bwMode="auto">
          <a:xfrm>
            <a:off x="2760663" y="3505200"/>
            <a:ext cx="371475" cy="336550"/>
            <a:chOff x="1512" y="2394"/>
            <a:chExt cx="294" cy="212"/>
          </a:xfrm>
        </p:grpSpPr>
        <p:sp>
          <p:nvSpPr>
            <p:cNvPr id="407565" name="Line 13"/>
            <p:cNvSpPr>
              <a:spLocks noChangeShapeType="1"/>
            </p:cNvSpPr>
            <p:nvPr/>
          </p:nvSpPr>
          <p:spPr bwMode="auto">
            <a:xfrm>
              <a:off x="1512" y="2500"/>
              <a:ext cx="29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7566" name="Oval 14"/>
            <p:cNvSpPr>
              <a:spLocks noChangeArrowheads="1"/>
            </p:cNvSpPr>
            <p:nvPr/>
          </p:nvSpPr>
          <p:spPr bwMode="auto">
            <a:xfrm>
              <a:off x="1631" y="2550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7567" name="Oval 15"/>
            <p:cNvSpPr>
              <a:spLocks noChangeArrowheads="1"/>
            </p:cNvSpPr>
            <p:nvPr/>
          </p:nvSpPr>
          <p:spPr bwMode="auto">
            <a:xfrm>
              <a:off x="1631" y="2394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568" name="Group 16"/>
          <p:cNvGrpSpPr>
            <a:grpSpLocks/>
          </p:cNvGrpSpPr>
          <p:nvPr/>
        </p:nvGrpSpPr>
        <p:grpSpPr bwMode="auto">
          <a:xfrm>
            <a:off x="5765800" y="3597275"/>
            <a:ext cx="304800" cy="133350"/>
            <a:chOff x="2435" y="2452"/>
            <a:chExt cx="294" cy="96"/>
          </a:xfrm>
        </p:grpSpPr>
        <p:sp>
          <p:nvSpPr>
            <p:cNvPr id="407569" name="Line 17"/>
            <p:cNvSpPr>
              <a:spLocks noChangeShapeType="1"/>
            </p:cNvSpPr>
            <p:nvPr/>
          </p:nvSpPr>
          <p:spPr bwMode="auto">
            <a:xfrm>
              <a:off x="2435" y="2452"/>
              <a:ext cx="29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7570" name="Line 18"/>
            <p:cNvSpPr>
              <a:spLocks noChangeShapeType="1"/>
            </p:cNvSpPr>
            <p:nvPr/>
          </p:nvSpPr>
          <p:spPr bwMode="auto">
            <a:xfrm>
              <a:off x="2435" y="2548"/>
              <a:ext cx="29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6586538" y="3543300"/>
            <a:ext cx="2030412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$679 per trip end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1028700" y="4716463"/>
            <a:ext cx="1131888" cy="212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>
                <a:solidFill>
                  <a:schemeClr val="tx1"/>
                </a:solidFill>
              </a:rPr>
              <a:t>$1.025 Billion</a:t>
            </a:r>
          </a:p>
        </p:txBody>
      </p:sp>
      <p:sp>
        <p:nvSpPr>
          <p:cNvPr id="407582" name="Text Box 30"/>
          <p:cNvSpPr txBox="1">
            <a:spLocks noChangeArrowheads="1"/>
          </p:cNvSpPr>
          <p:nvPr/>
        </p:nvSpPr>
        <p:spPr bwMode="auto">
          <a:xfrm>
            <a:off x="552449" y="1677197"/>
            <a:ext cx="7785101" cy="4524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 dirty="0">
                <a:solidFill>
                  <a:schemeClr val="tx1"/>
                </a:solidFill>
              </a:rPr>
              <a:t>Divide project cost by </a:t>
            </a:r>
            <a:r>
              <a:rPr lang="en-US" sz="1400" dirty="0" smtClean="0">
                <a:solidFill>
                  <a:schemeClr val="tx1"/>
                </a:solidFill>
              </a:rPr>
              <a:t>total </a:t>
            </a:r>
            <a:r>
              <a:rPr lang="en-US" sz="1400" dirty="0">
                <a:solidFill>
                  <a:schemeClr val="tx1"/>
                </a:solidFill>
              </a:rPr>
              <a:t>number of new trip ends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determine </a:t>
            </a:r>
            <a:r>
              <a:rPr lang="en-US" sz="1400" dirty="0" smtClean="0">
                <a:solidFill>
                  <a:schemeClr val="tx1"/>
                </a:solidFill>
              </a:rPr>
              <a:t>cost </a:t>
            </a:r>
            <a:r>
              <a:rPr lang="en-US" sz="1400" dirty="0">
                <a:solidFill>
                  <a:schemeClr val="tx1"/>
                </a:solidFill>
              </a:rPr>
              <a:t>per average daily trip</a:t>
            </a:r>
          </a:p>
        </p:txBody>
      </p:sp>
      <p:sp>
        <p:nvSpPr>
          <p:cNvPr id="407583" name="Text Box 31"/>
          <p:cNvSpPr txBox="1">
            <a:spLocks noChangeArrowheads="1"/>
          </p:cNvSpPr>
          <p:nvPr/>
        </p:nvSpPr>
        <p:spPr bwMode="auto">
          <a:xfrm>
            <a:off x="3757613" y="4716463"/>
            <a:ext cx="1593850" cy="212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>
                <a:solidFill>
                  <a:schemeClr val="tx1"/>
                </a:solidFill>
              </a:rPr>
              <a:t>1,511,000 trip-ends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2" grpId="0" animBg="1"/>
      <p:bldP spid="407563" grpId="0" animBg="1"/>
      <p:bldP spid="407571" grpId="0" animBg="1"/>
      <p:bldP spid="407572" grpId="0"/>
      <p:bldP spid="407582" grpId="0" animBg="1"/>
      <p:bldP spid="407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FD60F-ECDD-408E-A8E3-0A1639F902E0}" type="slidenum">
              <a:rPr lang="en-US"/>
              <a:pPr/>
              <a:t>12</a:t>
            </a:fld>
            <a:endParaRPr lang="en-US"/>
          </a:p>
        </p:txBody>
      </p:sp>
      <p:sp>
        <p:nvSpPr>
          <p:cNvPr id="4085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485188" cy="836612"/>
          </a:xfrm>
        </p:spPr>
        <p:txBody>
          <a:bodyPr/>
          <a:lstStyle/>
          <a:p>
            <a:r>
              <a:rPr lang="en-US"/>
              <a:t>How a Development Impact Fee is Calculated</a:t>
            </a:r>
            <a:br>
              <a:rPr lang="en-US"/>
            </a:br>
            <a:r>
              <a:rPr lang="en-US" sz="2400"/>
              <a:t>(</a:t>
            </a:r>
            <a:r>
              <a:rPr lang="en-US" sz="2400" i="1"/>
              <a:t>Continued)</a:t>
            </a:r>
          </a:p>
        </p:txBody>
      </p:sp>
      <p:sp>
        <p:nvSpPr>
          <p:cNvPr id="408586" name="Text Box 2058"/>
          <p:cNvSpPr txBox="1">
            <a:spLocks noChangeArrowheads="1"/>
          </p:cNvSpPr>
          <p:nvPr/>
        </p:nvSpPr>
        <p:spPr bwMode="auto">
          <a:xfrm>
            <a:off x="4192588" y="1146175"/>
            <a:ext cx="762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Step 4</a:t>
            </a:r>
          </a:p>
        </p:txBody>
      </p:sp>
      <p:sp>
        <p:nvSpPr>
          <p:cNvPr id="408595" name="Text Box 2067"/>
          <p:cNvSpPr txBox="1">
            <a:spLocks noChangeArrowheads="1"/>
          </p:cNvSpPr>
          <p:nvPr/>
        </p:nvSpPr>
        <p:spPr bwMode="auto">
          <a:xfrm>
            <a:off x="811508" y="3778350"/>
            <a:ext cx="158056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$679 </a:t>
            </a:r>
            <a:r>
              <a:rPr lang="en-US" sz="2000" dirty="0">
                <a:solidFill>
                  <a:schemeClr val="tx1"/>
                </a:solidFill>
              </a:rPr>
              <a:t>trip end</a:t>
            </a:r>
          </a:p>
        </p:txBody>
      </p:sp>
      <p:sp>
        <p:nvSpPr>
          <p:cNvPr id="408598" name="Rectangle 2070"/>
          <p:cNvSpPr>
            <a:spLocks noChangeArrowheads="1"/>
          </p:cNvSpPr>
          <p:nvPr/>
        </p:nvSpPr>
        <p:spPr bwMode="auto">
          <a:xfrm>
            <a:off x="3703638" y="2327275"/>
            <a:ext cx="5003800" cy="771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121150" algn="ctr"/>
              </a:tabLst>
            </a:pPr>
            <a:r>
              <a:rPr lang="en-US" sz="1600">
                <a:solidFill>
                  <a:schemeClr val="tx1"/>
                </a:solidFill>
              </a:rPr>
              <a:t>	</a:t>
            </a:r>
            <a:r>
              <a:rPr lang="en-US" sz="1400">
                <a:solidFill>
                  <a:schemeClr val="tx1"/>
                </a:solidFill>
              </a:rPr>
              <a:t>Average Daily</a:t>
            </a:r>
          </a:p>
          <a:p>
            <a:pPr>
              <a:tabLst>
                <a:tab pos="2743200" algn="ctr"/>
                <a:tab pos="4121150" algn="ctr"/>
              </a:tabLst>
            </a:pPr>
            <a:r>
              <a:rPr lang="en-US" sz="1400">
                <a:solidFill>
                  <a:schemeClr val="tx1"/>
                </a:solidFill>
              </a:rPr>
              <a:t>	 Trip Generation	 Fee</a:t>
            </a:r>
          </a:p>
          <a:p>
            <a:pPr>
              <a:tabLst>
                <a:tab pos="2743200" algn="ctr"/>
                <a:tab pos="4121150" algn="ctr"/>
              </a:tabLst>
            </a:pPr>
            <a:r>
              <a:rPr lang="en-US" sz="1600">
                <a:solidFill>
                  <a:schemeClr val="tx1"/>
                </a:solidFill>
              </a:rPr>
              <a:t>Land Use 	</a:t>
            </a:r>
            <a:r>
              <a:rPr lang="en-US" sz="1400">
                <a:solidFill>
                  <a:schemeClr val="tx1"/>
                </a:solidFill>
              </a:rPr>
              <a:t>Rate	 Amounts</a:t>
            </a:r>
          </a:p>
        </p:txBody>
      </p:sp>
      <p:sp>
        <p:nvSpPr>
          <p:cNvPr id="408599" name="Rectangle 2071"/>
          <p:cNvSpPr>
            <a:spLocks noChangeArrowheads="1"/>
          </p:cNvSpPr>
          <p:nvPr/>
        </p:nvSpPr>
        <p:spPr bwMode="auto">
          <a:xfrm>
            <a:off x="3703638" y="3098800"/>
            <a:ext cx="5003800" cy="33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720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Single </a:t>
            </a:r>
            <a:r>
              <a:rPr lang="en-US" sz="1600" dirty="0" smtClean="0">
                <a:solidFill>
                  <a:schemeClr val="tx1"/>
                </a:solidFill>
              </a:rPr>
              <a:t>Family (per unit)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9.38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$6,369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0" name="Rectangle 2072"/>
          <p:cNvSpPr>
            <a:spLocks noChangeArrowheads="1"/>
          </p:cNvSpPr>
          <p:nvPr/>
        </p:nvSpPr>
        <p:spPr bwMode="auto">
          <a:xfrm>
            <a:off x="3703638" y="3425825"/>
            <a:ext cx="5003800" cy="330200"/>
          </a:xfrm>
          <a:prstGeom prst="rect">
            <a:avLst/>
          </a:prstGeom>
          <a:solidFill>
            <a:srgbClr val="1634CA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72000" algn="r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Multifamily (unit)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5.75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$3,904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1" name="Rectangle 2073"/>
          <p:cNvSpPr>
            <a:spLocks noChangeArrowheads="1"/>
          </p:cNvSpPr>
          <p:nvPr/>
        </p:nvSpPr>
        <p:spPr bwMode="auto">
          <a:xfrm>
            <a:off x="3703638" y="3752850"/>
            <a:ext cx="5003800" cy="330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720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Office (1,000 sq. ft.)	</a:t>
            </a:r>
            <a:r>
              <a:rPr lang="en-US" sz="1600" dirty="0" smtClean="0">
                <a:solidFill>
                  <a:schemeClr val="tx1"/>
                </a:solidFill>
              </a:rPr>
              <a:t>11.32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$7,686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2" name="Rectangle 2074"/>
          <p:cNvSpPr>
            <a:spLocks noChangeArrowheads="1"/>
          </p:cNvSpPr>
          <p:nvPr/>
        </p:nvSpPr>
        <p:spPr bwMode="auto">
          <a:xfrm>
            <a:off x="3703638" y="4079875"/>
            <a:ext cx="5003800" cy="330200"/>
          </a:xfrm>
          <a:prstGeom prst="rect">
            <a:avLst/>
          </a:prstGeom>
          <a:solidFill>
            <a:srgbClr val="1634CA"/>
          </a:solidFill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45013" algn="r"/>
              </a:tabLst>
            </a:pPr>
            <a:r>
              <a:rPr lang="en-US" sz="1600" dirty="0">
                <a:solidFill>
                  <a:schemeClr val="tx1"/>
                </a:solidFill>
              </a:rPr>
              <a:t>Retail (1,000 sq. ft.) 	</a:t>
            </a:r>
            <a:r>
              <a:rPr lang="en-US" sz="1600" dirty="0" smtClean="0">
                <a:solidFill>
                  <a:schemeClr val="tx1"/>
                </a:solidFill>
              </a:rPr>
              <a:t>14.58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$9,900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3" name="Rectangle 2075"/>
          <p:cNvSpPr>
            <a:spLocks noChangeArrowheads="1"/>
          </p:cNvSpPr>
          <p:nvPr/>
        </p:nvSpPr>
        <p:spPr bwMode="auto">
          <a:xfrm>
            <a:off x="3703638" y="4406900"/>
            <a:ext cx="5003800" cy="33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720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Industrial (1,000 sq. ft.)	</a:t>
            </a:r>
            <a:r>
              <a:rPr lang="en-US" sz="1600" dirty="0" smtClean="0">
                <a:solidFill>
                  <a:schemeClr val="tx1"/>
                </a:solidFill>
              </a:rPr>
              <a:t>7.16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$4,862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4" name="Rectangle 2076"/>
          <p:cNvSpPr>
            <a:spLocks noChangeArrowheads="1"/>
          </p:cNvSpPr>
          <p:nvPr/>
        </p:nvSpPr>
        <p:spPr bwMode="auto">
          <a:xfrm>
            <a:off x="3703638" y="4733925"/>
            <a:ext cx="5003800" cy="330200"/>
          </a:xfrm>
          <a:prstGeom prst="rect">
            <a:avLst/>
          </a:prstGeom>
          <a:solidFill>
            <a:srgbClr val="1634CA"/>
          </a:solidFill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tabLst>
                <a:tab pos="2743200" algn="ctr"/>
                <a:tab pos="4545013" algn="r"/>
              </a:tabLst>
            </a:pPr>
            <a:r>
              <a:rPr lang="en-US" sz="1600" dirty="0">
                <a:solidFill>
                  <a:schemeClr val="tx1"/>
                </a:solidFill>
              </a:rPr>
              <a:t>Hotel/Motel </a:t>
            </a:r>
            <a:r>
              <a:rPr lang="en-US" sz="1600" dirty="0" smtClean="0">
                <a:solidFill>
                  <a:schemeClr val="tx1"/>
                </a:solidFill>
              </a:rPr>
              <a:t>(1,000 sq ft)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12.32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$8,365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8606" name="Text Box 2078"/>
          <p:cNvSpPr txBox="1">
            <a:spLocks noChangeArrowheads="1"/>
          </p:cNvSpPr>
          <p:nvPr/>
        </p:nvSpPr>
        <p:spPr bwMode="auto">
          <a:xfrm>
            <a:off x="693738" y="1481138"/>
            <a:ext cx="8074025" cy="4889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 type="none" w="sm" len="sm"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 dirty="0">
                <a:solidFill>
                  <a:schemeClr val="tx1"/>
                </a:solidFill>
              </a:rPr>
              <a:t>Generate a fee schedule based on each land use category’s generation of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average daily trips</a:t>
            </a:r>
          </a:p>
        </p:txBody>
      </p:sp>
      <p:cxnSp>
        <p:nvCxnSpPr>
          <p:cNvPr id="408608" name="AutoShape 2080"/>
          <p:cNvCxnSpPr>
            <a:cxnSpLocks noChangeShapeType="1"/>
          </p:cNvCxnSpPr>
          <p:nvPr/>
        </p:nvCxnSpPr>
        <p:spPr bwMode="auto">
          <a:xfrm flipV="1">
            <a:off x="2384425" y="3251200"/>
            <a:ext cx="1319213" cy="668338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408609" name="AutoShape 2081"/>
          <p:cNvCxnSpPr>
            <a:cxnSpLocks noChangeShapeType="1"/>
            <a:stCxn id="408595" idx="3"/>
            <a:endCxn id="408600" idx="1"/>
          </p:cNvCxnSpPr>
          <p:nvPr/>
        </p:nvCxnSpPr>
        <p:spPr bwMode="auto">
          <a:xfrm flipV="1">
            <a:off x="2392069" y="3590925"/>
            <a:ext cx="1311569" cy="341314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408610" name="AutoShape 2082"/>
          <p:cNvCxnSpPr>
            <a:cxnSpLocks noChangeShapeType="1"/>
            <a:stCxn id="408595" idx="3"/>
            <a:endCxn id="408601" idx="1"/>
          </p:cNvCxnSpPr>
          <p:nvPr/>
        </p:nvCxnSpPr>
        <p:spPr bwMode="auto">
          <a:xfrm flipV="1">
            <a:off x="2392069" y="3917950"/>
            <a:ext cx="1311569" cy="14289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408611" name="AutoShape 2083"/>
          <p:cNvCxnSpPr>
            <a:cxnSpLocks noChangeShapeType="1"/>
            <a:stCxn id="408595" idx="3"/>
            <a:endCxn id="408602" idx="1"/>
          </p:cNvCxnSpPr>
          <p:nvPr/>
        </p:nvCxnSpPr>
        <p:spPr bwMode="auto">
          <a:xfrm>
            <a:off x="2392069" y="3932239"/>
            <a:ext cx="1311569" cy="312736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408612" name="AutoShape 2084"/>
          <p:cNvCxnSpPr>
            <a:cxnSpLocks noChangeShapeType="1"/>
            <a:stCxn id="408595" idx="3"/>
            <a:endCxn id="408603" idx="1"/>
          </p:cNvCxnSpPr>
          <p:nvPr/>
        </p:nvCxnSpPr>
        <p:spPr bwMode="auto">
          <a:xfrm>
            <a:off x="2392069" y="3932239"/>
            <a:ext cx="1311569" cy="639761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408614" name="AutoShape 2086"/>
          <p:cNvCxnSpPr>
            <a:cxnSpLocks noChangeShapeType="1"/>
            <a:stCxn id="408595" idx="3"/>
            <a:endCxn id="408604" idx="1"/>
          </p:cNvCxnSpPr>
          <p:nvPr/>
        </p:nvCxnSpPr>
        <p:spPr bwMode="auto">
          <a:xfrm>
            <a:off x="2392069" y="3932239"/>
            <a:ext cx="1311569" cy="966786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sm" len="sm"/>
            <a:tailEnd type="stealth" w="med" len="lg"/>
          </a:ln>
          <a:effectLst/>
        </p:spPr>
      </p:cxnSp>
      <p:sp>
        <p:nvSpPr>
          <p:cNvPr id="21" name="Text Box 2078"/>
          <p:cNvSpPr txBox="1">
            <a:spLocks noChangeArrowheads="1"/>
          </p:cNvSpPr>
          <p:nvPr/>
        </p:nvSpPr>
        <p:spPr bwMode="auto">
          <a:xfrm>
            <a:off x="703262" y="5679202"/>
            <a:ext cx="8074025" cy="246221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 type="none" w="sm" len="sm"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Revise and Refine to Reach Acceptable Level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2058"/>
          <p:cNvSpPr txBox="1">
            <a:spLocks noChangeArrowheads="1"/>
          </p:cNvSpPr>
          <p:nvPr/>
        </p:nvSpPr>
        <p:spPr bwMode="auto">
          <a:xfrm>
            <a:off x="4194175" y="5332431"/>
            <a:ext cx="762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Step </a:t>
            </a:r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6" grpId="0" animBg="1"/>
      <p:bldP spid="408595" grpId="0"/>
      <p:bldP spid="408598" grpId="0" animBg="1"/>
      <p:bldP spid="40860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-Traff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0397" y="1355725"/>
            <a:ext cx="3937153" cy="2624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CMF</a:t>
            </a:r>
            <a:r>
              <a:rPr lang="en-US" dirty="0" smtClean="0"/>
              <a:t> in LA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Rolling Subregional Pilot Studies</a:t>
            </a:r>
          </a:p>
          <a:p>
            <a:pPr lvl="1"/>
            <a:r>
              <a:rPr lang="en-US" dirty="0" smtClean="0"/>
              <a:t>Web-based </a:t>
            </a:r>
            <a:r>
              <a:rPr lang="en-US" dirty="0" err="1" smtClean="0"/>
              <a:t>CMF</a:t>
            </a:r>
            <a:r>
              <a:rPr lang="en-US" dirty="0" smtClean="0"/>
              <a:t> Tool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LA Metro </a:t>
            </a:r>
            <a:r>
              <a:rPr lang="en-US" dirty="0" err="1" smtClean="0"/>
              <a:t>CMF</a:t>
            </a:r>
            <a:r>
              <a:rPr lang="en-US" dirty="0" smtClean="0"/>
              <a:t> Web Tool</a:t>
            </a:r>
            <a:br>
              <a:rPr lang="en-US" dirty="0" smtClean="0"/>
            </a:br>
            <a:r>
              <a:rPr lang="en-US" sz="2400" i="1" dirty="0" smtClean="0"/>
              <a:t>Fee Revenue and Growth Forecast Calculator</a:t>
            </a:r>
            <a:endParaRPr lang="en-US" sz="2400" i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60" y="2216606"/>
            <a:ext cx="7421367" cy="210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8817" y="480423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Mapping         Navigation Tools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299" y="166189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Fee Calculator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337" y="1255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Growth Editor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468" y="125549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Project Manager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866" y="4801321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Other Tools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093" y="529045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Help Menu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939909" y="4269472"/>
            <a:ext cx="1185639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2"/>
          </p:cNvCxnSpPr>
          <p:nvPr/>
        </p:nvCxnSpPr>
        <p:spPr>
          <a:xfrm rot="16200000" flipV="1">
            <a:off x="1586329" y="2384615"/>
            <a:ext cx="1292552" cy="5857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2"/>
          </p:cNvCxnSpPr>
          <p:nvPr/>
        </p:nvCxnSpPr>
        <p:spPr>
          <a:xfrm rot="5400000" flipH="1" flipV="1">
            <a:off x="2491209" y="2486415"/>
            <a:ext cx="1742494" cy="193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 rot="5400000" flipH="1" flipV="1">
            <a:off x="3916367" y="1990174"/>
            <a:ext cx="1713467" cy="9827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418194" y="4257052"/>
            <a:ext cx="1103086" cy="57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074230" y="4506687"/>
            <a:ext cx="1625600" cy="1451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960911" y="4499429"/>
            <a:ext cx="711198" cy="145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6339758" y="4080592"/>
            <a:ext cx="3121841" cy="3708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36157" y="585959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Map Options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178530" y="4692425"/>
            <a:ext cx="1997073" cy="99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1141" y="5687146"/>
            <a:ext cx="188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GHG</a:t>
            </a:r>
            <a:r>
              <a:rPr lang="en-US" sz="2000" dirty="0" smtClean="0">
                <a:solidFill>
                  <a:schemeClr val="tx1"/>
                </a:solidFill>
              </a:rPr>
              <a:t> Analysis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8" grpId="0"/>
      <p:bldP spid="9" grpId="0"/>
      <p:bldP spid="10" grpId="0"/>
      <p:bldP spid="12" grpId="2"/>
      <p:bldP spid="13" grpId="2"/>
      <p:bldP spid="51" grpId="2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Editor </a:t>
            </a:r>
            <a:br>
              <a:rPr lang="en-US" dirty="0" smtClean="0"/>
            </a:br>
            <a:r>
              <a:rPr lang="en-US" sz="2400" i="1" dirty="0" smtClean="0"/>
              <a:t>Edit and Save Socioeconomic Forecasts</a:t>
            </a:r>
            <a:endParaRPr lang="en-US" sz="2400" i="1" dirty="0"/>
          </a:p>
        </p:txBody>
      </p:sp>
      <p:pic>
        <p:nvPicPr>
          <p:cNvPr id="8" name="Picture 7" descr="Growt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" y="1205453"/>
            <a:ext cx="8406329" cy="4977865"/>
          </a:xfrm>
          <a:prstGeom prst="rect">
            <a:avLst/>
          </a:prstGeom>
        </p:spPr>
      </p:pic>
      <p:pic>
        <p:nvPicPr>
          <p:cNvPr id="9" name="Picture 8" descr="Growt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805" y="1924150"/>
            <a:ext cx="6169443" cy="43984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908453" y="3279154"/>
            <a:ext cx="594911" cy="156818"/>
          </a:xfrm>
          <a:prstGeom prst="rect">
            <a:avLst/>
          </a:prstGeom>
          <a:solidFill>
            <a:schemeClr val="bg1">
              <a:lumMod val="25000"/>
              <a:lumOff val="75000"/>
              <a:alpha val="38000"/>
            </a:schemeClr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69465" y="3270719"/>
            <a:ext cx="705079" cy="17368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Growth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320" y="1937385"/>
            <a:ext cx="8085106" cy="440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ject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403" y="1597025"/>
            <a:ext cx="7617010" cy="4525963"/>
          </a:xfrm>
        </p:spPr>
      </p:pic>
      <p:pic>
        <p:nvPicPr>
          <p:cNvPr id="6" name="Picture 5" descr="Projec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" y="1597025"/>
            <a:ext cx="7610793" cy="4522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Manager</a:t>
            </a:r>
            <a:br>
              <a:rPr lang="en-US" dirty="0" smtClean="0"/>
            </a:br>
            <a:r>
              <a:rPr lang="en-US" i="1" dirty="0" smtClean="0"/>
              <a:t>Store Project Details, Costs &amp;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 descr="Project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22" y="1597025"/>
            <a:ext cx="7600991" cy="4525963"/>
          </a:xfrm>
          <a:prstGeom prst="rect">
            <a:avLst/>
          </a:prstGeom>
        </p:spPr>
      </p:pic>
      <p:pic>
        <p:nvPicPr>
          <p:cNvPr id="8" name="Picture 7" descr="Project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703" y="1607782"/>
            <a:ext cx="758694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Calculator</a:t>
            </a:r>
            <a:br>
              <a:rPr lang="en-US" dirty="0" smtClean="0"/>
            </a:br>
            <a:r>
              <a:rPr lang="en-US" i="1" dirty="0" smtClean="0"/>
              <a:t>Calculate &amp; Refine Fee/Revenue Levels</a:t>
            </a:r>
            <a:endParaRPr lang="en-US" dirty="0"/>
          </a:p>
        </p:txBody>
      </p:sp>
      <p:pic>
        <p:nvPicPr>
          <p:cNvPr id="6" name="Content Placeholder 5" descr="feecalc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0591" y="1593850"/>
            <a:ext cx="7586943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2ECF-BE0F-4F7C-917E-1AD38C0234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feecal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469" y="1597025"/>
            <a:ext cx="7586944" cy="45259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607586" y="4065224"/>
            <a:ext cx="958467" cy="407624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58419" y="4087258"/>
            <a:ext cx="616945" cy="11016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feecalc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469" y="1597025"/>
            <a:ext cx="758694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CMF</a:t>
            </a:r>
            <a:r>
              <a:rPr lang="en-US" dirty="0" smtClean="0"/>
              <a:t> Pilot Study Progress</a:t>
            </a:r>
            <a:br>
              <a:rPr lang="en-US" dirty="0" smtClean="0"/>
            </a:br>
            <a:r>
              <a:rPr lang="en-US" sz="2400" i="1" dirty="0" smtClean="0"/>
              <a:t>5 of 8 Subregions Complete or Underway</a:t>
            </a:r>
            <a:endParaRPr lang="en-US" sz="2400" i="1" dirty="0"/>
          </a:p>
        </p:txBody>
      </p:sp>
      <p:pic>
        <p:nvPicPr>
          <p:cNvPr id="6" name="Content Placeholder 5" descr="LA-County-subreg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800" y="1355725"/>
            <a:ext cx="6528296" cy="49323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LA-Cnty-SG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00" y="1355726"/>
            <a:ext cx="6543675" cy="4949816"/>
          </a:xfrm>
          <a:prstGeom prst="rect">
            <a:avLst/>
          </a:prstGeom>
        </p:spPr>
      </p:pic>
      <p:pic>
        <p:nvPicPr>
          <p:cNvPr id="9" name="Picture 8" descr="LA-Cnty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800" y="1345636"/>
            <a:ext cx="6543675" cy="494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9666-A2CC-4131-BAC7-7EE6B017C7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1671638" cy="506412"/>
          </a:xfrm>
          <a:noFill/>
        </p:spPr>
        <p:txBody>
          <a:bodyPr wrap="none">
            <a:spAutoFit/>
          </a:bodyPr>
          <a:lstStyle/>
          <a:p>
            <a:r>
              <a:rPr lang="en-US" sz="3200" smtClean="0"/>
              <a:t>Agenda</a:t>
            </a:r>
            <a:endParaRPr lang="en-US" sz="320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52588"/>
            <a:ext cx="8469312" cy="4525962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Background/Need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Impact Fee Solution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Implementation Problem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Web-based Analysis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Results/Applications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83" y="0"/>
            <a:ext cx="8229600" cy="1089026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Recap</a:t>
            </a:r>
            <a:r>
              <a:rPr lang="en-US" sz="3500" dirty="0" smtClean="0">
                <a:ea typeface="ＭＳ Ｐゴシック" pitchFamily="34" charset="-128"/>
              </a:rPr>
              <a:t/>
            </a:r>
            <a:br>
              <a:rPr lang="en-US" sz="3500" dirty="0" smtClean="0">
                <a:ea typeface="ＭＳ Ｐゴシック" pitchFamily="34" charset="-128"/>
              </a:rPr>
            </a:br>
            <a:r>
              <a:rPr lang="en-US" sz="2400" i="1" dirty="0" err="1" smtClean="0">
                <a:ea typeface="ＭＳ Ｐゴシック" pitchFamily="34" charset="-128"/>
              </a:rPr>
              <a:t>CMF</a:t>
            </a:r>
            <a:r>
              <a:rPr lang="en-US" sz="2400" i="1" dirty="0" smtClean="0">
                <a:ea typeface="ＭＳ Ｐゴシック" pitchFamily="34" charset="-128"/>
              </a:rPr>
              <a:t> Benefit to Developers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9" y="1311275"/>
            <a:ext cx="6789736" cy="5027613"/>
          </a:xfrm>
          <a:noFill/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Countywide Fee Provides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Consistency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Predictability</a:t>
            </a:r>
          </a:p>
          <a:p>
            <a:r>
              <a:rPr lang="en-US" sz="2000" dirty="0" smtClean="0">
                <a:ea typeface="ＭＳ Ｐゴシック" pitchFamily="34" charset="-128"/>
              </a:rPr>
              <a:t>No longer require </a:t>
            </a:r>
            <a:r>
              <a:rPr lang="en-US" sz="2000" dirty="0" err="1" smtClean="0">
                <a:ea typeface="ＭＳ Ｐゴシック" pitchFamily="34" charset="-128"/>
              </a:rPr>
              <a:t>CMP</a:t>
            </a:r>
            <a:r>
              <a:rPr lang="en-US" sz="2000" dirty="0" smtClean="0">
                <a:ea typeface="ＭＳ Ｐゴシック" pitchFamily="34" charset="-128"/>
              </a:rPr>
              <a:t> deficiency plans, speeding up project approvals  </a:t>
            </a:r>
          </a:p>
          <a:p>
            <a:r>
              <a:rPr lang="en-US" sz="2000" dirty="0" smtClean="0">
                <a:ea typeface="ＭＳ Ｐゴシック" pitchFamily="34" charset="-128"/>
              </a:rPr>
              <a:t>Developers don’t pay for existing deficiencies</a:t>
            </a:r>
          </a:p>
        </p:txBody>
      </p:sp>
      <p:pic>
        <p:nvPicPr>
          <p:cNvPr id="29700" name="Picture 4" descr="Frame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652083"/>
            <a:ext cx="2668530" cy="18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nstruction"/>
          <p:cNvPicPr>
            <a:picLocks noChangeAspect="1" noChangeArrowheads="1"/>
          </p:cNvPicPr>
          <p:nvPr/>
        </p:nvPicPr>
        <p:blipFill>
          <a:blip r:embed="rId4" cstate="print">
            <a:lum bright="24000" contrast="12000"/>
          </a:blip>
          <a:srcRect/>
          <a:stretch>
            <a:fillRect/>
          </a:stretch>
        </p:blipFill>
        <p:spPr bwMode="auto">
          <a:xfrm>
            <a:off x="5924550" y="4326875"/>
            <a:ext cx="1431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00150"/>
            <a:ext cx="8305800" cy="39624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Generates new funding source for transportation </a:t>
            </a:r>
            <a:r>
              <a:rPr lang="en-US" dirty="0" smtClean="0">
                <a:ea typeface="ＭＳ Ｐゴシック" pitchFamily="34" charset="-128"/>
              </a:rPr>
              <a:t>projects</a:t>
            </a:r>
          </a:p>
          <a:p>
            <a:r>
              <a:rPr lang="en-US" dirty="0" smtClean="0">
                <a:ea typeface="ＭＳ Ｐゴシック" pitchFamily="34" charset="-128"/>
              </a:rPr>
              <a:t>Allows Metro to bring all cities in compliance with state Congestion Management Program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Web tool offers: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Spatial project database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Growth projections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Fee level refinements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Easy </a:t>
            </a:r>
            <a:r>
              <a:rPr lang="en-US" dirty="0" err="1" smtClean="0">
                <a:ea typeface="ＭＳ Ｐゴシック" pitchFamily="34" charset="-128"/>
              </a:rPr>
              <a:t>CMF</a:t>
            </a:r>
            <a:r>
              <a:rPr lang="en-US" dirty="0" smtClean="0">
                <a:ea typeface="ＭＳ Ｐゴシック" pitchFamily="34" charset="-128"/>
              </a:rPr>
              <a:t> revisions every 5 </a:t>
            </a:r>
            <a:r>
              <a:rPr lang="en-US" dirty="0" smtClean="0">
                <a:ea typeface="ＭＳ Ｐゴシック" pitchFamily="34" charset="-128"/>
              </a:rPr>
              <a:t>years</a:t>
            </a:r>
          </a:p>
          <a:p>
            <a:r>
              <a:rPr lang="en-US" dirty="0" smtClean="0">
                <a:ea typeface="ＭＳ Ｐゴシック" pitchFamily="34" charset="-128"/>
              </a:rPr>
              <a:t>Off-model </a:t>
            </a:r>
            <a:r>
              <a:rPr lang="en-US" smtClean="0">
                <a:ea typeface="ＭＳ Ｐゴシック" pitchFamily="34" charset="-128"/>
              </a:rPr>
              <a:t>analysis capabilities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57750" y="3200400"/>
            <a:ext cx="7429500" cy="0"/>
            <a:chOff x="0" y="0"/>
            <a:chExt cx="4680" cy="0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68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68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46183" y="0"/>
            <a:ext cx="8229600" cy="108902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Recap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</a:br>
            <a:r>
              <a:rPr lang="en-US" sz="2400" i="1" kern="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rPr>
              <a:t>Web-Based Congestion Mitigation Fee Program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Project Database &amp; Planning Tool</a:t>
            </a:r>
          </a:p>
          <a:p>
            <a:r>
              <a:rPr lang="en-US" dirty="0" smtClean="0"/>
              <a:t>Call for Projects</a:t>
            </a:r>
          </a:p>
          <a:p>
            <a:r>
              <a:rPr lang="en-US" dirty="0" err="1" smtClean="0"/>
              <a:t>GHG</a:t>
            </a:r>
            <a:r>
              <a:rPr lang="en-US" dirty="0" smtClean="0"/>
              <a:t> Calculator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411" y="2197164"/>
            <a:ext cx="4055329" cy="411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0" y="2837793"/>
            <a:ext cx="75247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CONTACT</a:t>
            </a: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Michael Snavely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Cambridge Systematics, Inc.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Oakland, CA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510-873-8700</a:t>
            </a:r>
          </a:p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Robert </a:t>
            </a:r>
            <a:r>
              <a:rPr lang="en-US" sz="2000" b="0" dirty="0" err="1" smtClean="0">
                <a:solidFill>
                  <a:schemeClr val="tx1"/>
                </a:solidFill>
              </a:rPr>
              <a:t>Cálix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Los Angeles County Metropolitan Transportation Authority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213-922-5644</a:t>
            </a:r>
            <a:endParaRPr lang="en-US" sz="2000" b="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2714183"/>
            <a:ext cx="7707086" cy="14514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-County-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1168040"/>
            <a:ext cx="7019925" cy="530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400" i="1" dirty="0" smtClean="0"/>
              <a:t>Los Angeles County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2ECF-BE0F-4F7C-917E-1AD38C0234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LA-County-subre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1" y="1171575"/>
            <a:ext cx="7023100" cy="5305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0175" y="1520765"/>
            <a:ext cx="421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88 Cities + Unincorporated Areas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895475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8 Subregional </a:t>
            </a:r>
            <a:r>
              <a:rPr lang="en-US" sz="20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COGs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 descr="LA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799" y="4574056"/>
            <a:ext cx="6543675" cy="17140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400" i="1" dirty="0" smtClean="0"/>
              <a:t>Los Angeles County Growth 2010 - 2030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109663" y="3200400"/>
            <a:ext cx="1003300" cy="1920875"/>
            <a:chOff x="480" y="3076"/>
            <a:chExt cx="632" cy="90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80" y="3076"/>
              <a:ext cx="632" cy="900"/>
            </a:xfrm>
            <a:prstGeom prst="rect">
              <a:avLst/>
            </a:prstGeom>
            <a:solidFill>
              <a:srgbClr val="102798"/>
            </a:soli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14" name="Picture 8" descr="Mal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9" descr="Mal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0" descr="Mal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1" descr="Mal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5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2" descr="Mal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1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3" descr="Mal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7" y="361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4" descr="Mal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7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5" descr="Mal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6" descr="Mal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7" descr="Mal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5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8" descr="Mal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01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9" descr="Mal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97" y="3786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0" descr="Mal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7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1" descr="Mal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3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2" descr="Mal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9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3" descr="Mal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5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4" descr="Mal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01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5" descr="Mal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97" y="327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6" descr="Male 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17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7" descr="Male 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3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8" descr="Male 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09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9" descr="Male 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05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0" descr="Male 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901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1" descr="Male 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97" y="3444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2" descr="Male 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8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3" descr="Male 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14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34" descr="Male 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10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35" descr="Male 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06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36" descr="Male 2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902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37" descr="Male 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998" y="3100"/>
              <a:ext cx="88" cy="158"/>
            </a:xfrm>
            <a:prstGeom prst="rect">
              <a:avLst/>
            </a:prstGeom>
            <a:solidFill>
              <a:srgbClr val="102798"/>
            </a:solidFill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908050" y="2613025"/>
            <a:ext cx="1408113" cy="587375"/>
            <a:chOff x="353" y="2396"/>
            <a:chExt cx="887" cy="688"/>
          </a:xfrm>
        </p:grpSpPr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>
              <a:off x="353" y="2396"/>
              <a:ext cx="887" cy="688"/>
            </a:xfrm>
            <a:prstGeom prst="upArrow">
              <a:avLst>
                <a:gd name="adj1" fmla="val 71204"/>
                <a:gd name="adj2" fmla="val 41278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1634CA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46" name="Picture 40" descr="Male 2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18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41" descr="Male 2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14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2" descr="Male 2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10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43" descr="Male 2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06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44" descr="Male 2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902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45" descr="Male 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998" y="2903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46" descr="Male 2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614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47" descr="Male 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10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48" descr="Male 2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806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49" descr="Male 2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902" y="255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0" descr="Male 2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518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1" descr="Male 2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14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52" descr="Male 2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710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53" descr="Male 2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806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54" descr="Male 2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902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55" descr="Male 2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998" y="2727"/>
              <a:ext cx="8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2190750" y="5127625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" name="Line 90"/>
          <p:cNvSpPr>
            <a:spLocks noChangeShapeType="1"/>
          </p:cNvSpPr>
          <p:nvPr/>
        </p:nvSpPr>
        <p:spPr bwMode="auto">
          <a:xfrm>
            <a:off x="2190750" y="3197225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1687513" y="2628900"/>
            <a:ext cx="1127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 flipV="1">
            <a:off x="2324100" y="3197225"/>
            <a:ext cx="14406" cy="1930400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 flipV="1">
            <a:off x="2324100" y="2616199"/>
            <a:ext cx="0" cy="581026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" name="Text Box 94"/>
          <p:cNvSpPr txBox="1">
            <a:spLocks noChangeArrowheads="1"/>
          </p:cNvSpPr>
          <p:nvPr/>
        </p:nvSpPr>
        <p:spPr bwMode="auto">
          <a:xfrm>
            <a:off x="2390775" y="4005263"/>
            <a:ext cx="1612900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10 million 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existing residents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Text Box 96"/>
          <p:cNvSpPr txBox="1">
            <a:spLocks noChangeArrowheads="1"/>
          </p:cNvSpPr>
          <p:nvPr/>
        </p:nvSpPr>
        <p:spPr bwMode="auto">
          <a:xfrm>
            <a:off x="2422525" y="2713038"/>
            <a:ext cx="2276475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2 million 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new residents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0" name="Line 89"/>
          <p:cNvSpPr>
            <a:spLocks noChangeShapeType="1"/>
          </p:cNvSpPr>
          <p:nvPr/>
        </p:nvSpPr>
        <p:spPr bwMode="auto">
          <a:xfrm>
            <a:off x="5785643" y="5127625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1" name="Line 91"/>
          <p:cNvSpPr>
            <a:spLocks noChangeShapeType="1"/>
          </p:cNvSpPr>
          <p:nvPr/>
        </p:nvSpPr>
        <p:spPr bwMode="auto">
          <a:xfrm>
            <a:off x="5282406" y="2628900"/>
            <a:ext cx="1127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" name="Line 92"/>
          <p:cNvSpPr>
            <a:spLocks noChangeShapeType="1"/>
          </p:cNvSpPr>
          <p:nvPr/>
        </p:nvSpPr>
        <p:spPr bwMode="auto">
          <a:xfrm flipV="1">
            <a:off x="5918994" y="3159125"/>
            <a:ext cx="0" cy="1968500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Line 93"/>
          <p:cNvSpPr>
            <a:spLocks noChangeShapeType="1"/>
          </p:cNvSpPr>
          <p:nvPr/>
        </p:nvSpPr>
        <p:spPr bwMode="auto">
          <a:xfrm flipV="1">
            <a:off x="5918993" y="2628899"/>
            <a:ext cx="0" cy="530226"/>
          </a:xfrm>
          <a:prstGeom prst="line">
            <a:avLst/>
          </a:prstGeom>
          <a:noFill/>
          <a:ln w="12700">
            <a:solidFill>
              <a:srgbClr val="CCCCCC"/>
            </a:solidFill>
            <a:round/>
            <a:headEnd type="stealth" w="sm" len="med"/>
            <a:tailEnd type="stealth" w="sm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4" name="Text Box 94"/>
          <p:cNvSpPr txBox="1">
            <a:spLocks noChangeArrowheads="1"/>
          </p:cNvSpPr>
          <p:nvPr/>
        </p:nvSpPr>
        <p:spPr bwMode="auto">
          <a:xfrm>
            <a:off x="5985668" y="4005263"/>
            <a:ext cx="2514600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3.4 million </a:t>
            </a:r>
            <a:r>
              <a:rPr lang="en-US" sz="1400" dirty="0">
                <a:solidFill>
                  <a:schemeClr val="tx1"/>
                </a:solidFill>
              </a:rPr>
              <a:t>existing housing units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1.6 billion sq. ft. non-residential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5" name="Text Box 96"/>
          <p:cNvSpPr txBox="1">
            <a:spLocks noChangeArrowheads="1"/>
          </p:cNvSpPr>
          <p:nvPr/>
        </p:nvSpPr>
        <p:spPr bwMode="auto">
          <a:xfrm>
            <a:off x="6004718" y="2713038"/>
            <a:ext cx="2276475" cy="446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250,000 </a:t>
            </a:r>
            <a:r>
              <a:rPr lang="en-US" sz="1400" dirty="0">
                <a:solidFill>
                  <a:schemeClr val="tx1"/>
                </a:solidFill>
              </a:rPr>
              <a:t>new housing units</a:t>
            </a:r>
          </a:p>
          <a:p>
            <a:pPr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400 </a:t>
            </a:r>
            <a:r>
              <a:rPr lang="en-US" sz="1400" dirty="0">
                <a:solidFill>
                  <a:schemeClr val="tx1"/>
                </a:solidFill>
              </a:rPr>
              <a:t>million </a:t>
            </a:r>
            <a:r>
              <a:rPr lang="en-US" sz="1400" dirty="0" smtClean="0">
                <a:solidFill>
                  <a:schemeClr val="tx1"/>
                </a:solidFill>
              </a:rPr>
              <a:t>sq</a:t>
            </a:r>
            <a:r>
              <a:rPr lang="en-US" sz="1400" dirty="0">
                <a:solidFill>
                  <a:schemeClr val="tx1"/>
                </a:solidFill>
              </a:rPr>
              <a:t>. ft</a:t>
            </a:r>
            <a:r>
              <a:rPr lang="en-US" sz="1400" dirty="0" smtClean="0">
                <a:solidFill>
                  <a:schemeClr val="tx1"/>
                </a:solidFill>
              </a:rPr>
              <a:t>. non-residential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4502943" y="2613025"/>
            <a:ext cx="1408113" cy="546100"/>
            <a:chOff x="4943475" y="2613025"/>
            <a:chExt cx="1408113" cy="546100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4943475" y="2613025"/>
              <a:ext cx="1408113" cy="546100"/>
              <a:chOff x="353" y="2396"/>
              <a:chExt cx="887" cy="688"/>
            </a:xfrm>
            <a:gradFill flip="none" rotWithShape="1">
              <a:gsLst>
                <a:gs pos="1600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3" name="AutoShape 39"/>
              <p:cNvSpPr>
                <a:spLocks noChangeArrowheads="1"/>
              </p:cNvSpPr>
              <p:nvPr/>
            </p:nvSpPr>
            <p:spPr bwMode="auto">
              <a:xfrm>
                <a:off x="353" y="2396"/>
                <a:ext cx="887" cy="688"/>
              </a:xfrm>
              <a:prstGeom prst="upArrow">
                <a:avLst>
                  <a:gd name="adj1" fmla="val 71204"/>
                  <a:gd name="adj2" fmla="val 41278"/>
                </a:avLst>
              </a:prstGeom>
              <a:grp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pic>
            <p:nvPicPr>
              <p:cNvPr id="104" name="Picture 40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518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5" name="Picture 41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614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Picture 42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710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43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806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44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902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" name="Picture 45" descr="Male 2"/>
              <p:cNvPicPr>
                <a:picLocks noChangeAspect="1" noChangeArrowheads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998" y="2923"/>
                <a:ext cx="88" cy="11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75" name="Picture 40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2070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6" name="Picture 41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3594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7" name="Picture 42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5118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8" name="Picture 43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6642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9" name="Picture 44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8166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0" name="Picture 45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969000" y="3019425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2" name="Picture 41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359400" y="2816860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3" name="Picture 42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511800" y="2816860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4" name="Picture 43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664200" y="2816860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5" name="Picture 44" descr="Male 2"/>
            <p:cNvPicPr>
              <a:picLocks noChangeAspect="1" noChangeArrowheads="1"/>
            </p:cNvPicPr>
            <p:nvPr/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5816600" y="2816860"/>
              <a:ext cx="139700" cy="93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2" name="Group 201"/>
          <p:cNvGrpSpPr/>
          <p:nvPr/>
        </p:nvGrpSpPr>
        <p:grpSpPr>
          <a:xfrm>
            <a:off x="4704556" y="3159125"/>
            <a:ext cx="1003300" cy="1962150"/>
            <a:chOff x="5145088" y="3159125"/>
            <a:chExt cx="1003300" cy="1962150"/>
          </a:xfrm>
        </p:grpSpPr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5145088" y="3159125"/>
              <a:ext cx="1003300" cy="1962150"/>
              <a:chOff x="480" y="3076"/>
              <a:chExt cx="632" cy="9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1" name="Rectangle 7"/>
              <p:cNvSpPr>
                <a:spLocks noChangeArrowheads="1"/>
              </p:cNvSpPr>
              <p:nvPr/>
            </p:nvSpPr>
            <p:spPr bwMode="auto">
              <a:xfrm>
                <a:off x="480" y="3076"/>
                <a:ext cx="632" cy="900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pic>
            <p:nvPicPr>
              <p:cNvPr id="78" name="Picture 14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519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15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615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0" name="Picture 16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711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" name="Picture 17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807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2" name="Picture 18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903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" name="Picture 19" descr="Male 2"/>
              <p:cNvPicPr>
                <a:picLocks noChangeAspect="1" noChangeArrowheads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999" y="3863"/>
                <a:ext cx="88" cy="74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26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7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9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0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1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46645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4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5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6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7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8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44664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9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0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1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2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3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4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42759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5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6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7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8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9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0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407016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1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38491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2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38491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3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38568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4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38568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5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38568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6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38568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7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36358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8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36358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9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36358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60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36358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61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363582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62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362820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7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8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9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0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1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2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343008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3" name="Picture 14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2070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4" name="Picture 15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3594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5" name="Picture 16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5118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6" name="Picture 17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6642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7" name="Picture 18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8166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8" name="Picture 19" descr="Male 2"/>
            <p:cNvPicPr>
              <a:picLocks noChangeAspect="1" noChangeArrowheads="1"/>
            </p:cNvPicPr>
            <p:nvPr/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5969000" y="3262440"/>
              <a:ext cx="139700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99" name="Line 90"/>
          <p:cNvSpPr>
            <a:spLocks noChangeShapeType="1"/>
          </p:cNvSpPr>
          <p:nvPr/>
        </p:nvSpPr>
        <p:spPr bwMode="auto">
          <a:xfrm>
            <a:off x="5714523" y="3159125"/>
            <a:ext cx="623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0" name="Text Box 85"/>
          <p:cNvSpPr txBox="1">
            <a:spLocks noChangeArrowheads="1"/>
          </p:cNvSpPr>
          <p:nvPr/>
        </p:nvSpPr>
        <p:spPr bwMode="auto">
          <a:xfrm>
            <a:off x="816176" y="2029847"/>
            <a:ext cx="1599798" cy="2154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Population Growth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1" name="Text Box 101"/>
          <p:cNvSpPr txBox="1">
            <a:spLocks noChangeArrowheads="1"/>
          </p:cNvSpPr>
          <p:nvPr/>
        </p:nvSpPr>
        <p:spPr bwMode="auto">
          <a:xfrm>
            <a:off x="4306913" y="2006828"/>
            <a:ext cx="1800173" cy="2154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Development Growth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66825" y="2200275"/>
            <a:ext cx="697627" cy="4001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20%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5325" y="2190750"/>
            <a:ext cx="1492716" cy="4001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25% / 7.5%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1" animBg="1"/>
      <p:bldP spid="67" grpId="0" animBg="1"/>
      <p:bldP spid="68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99" grpId="0" animBg="1"/>
      <p:bldP spid="200" grpId="0" animBg="1"/>
      <p:bldP spid="201" grpId="0" animBg="1"/>
      <p:bldP spid="164" grpId="0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sz="2400" i="1" dirty="0" smtClean="0"/>
              <a:t>Los Angeles County: Strained Infrastructure</a:t>
            </a:r>
            <a:endParaRPr lang="en-US" sz="24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85371" y="1593850"/>
          <a:ext cx="77934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2ECF-BE0F-4F7C-917E-1AD38C0234B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 rot="16200000">
            <a:off x="-954368" y="3661298"/>
            <a:ext cx="3552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Estimated Growth </a:t>
            </a:r>
            <a:r>
              <a:rPr lang="en-US" sz="1800" dirty="0">
                <a:solidFill>
                  <a:schemeClr val="tx1"/>
                </a:solidFill>
              </a:rPr>
              <a:t>Through 2035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 County:  </a:t>
            </a:r>
            <a:br>
              <a:rPr lang="en-US" dirty="0" smtClean="0"/>
            </a:br>
            <a:r>
              <a:rPr lang="en-US" sz="2400" i="1" dirty="0" smtClean="0"/>
              <a:t>Transportation Funding Gap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Federal Revenue Streams</a:t>
            </a:r>
          </a:p>
          <a:p>
            <a:r>
              <a:rPr lang="en-US" dirty="0" smtClean="0"/>
              <a:t>California Budget Crisis</a:t>
            </a:r>
          </a:p>
          <a:p>
            <a:r>
              <a:rPr lang="en-US" dirty="0" smtClean="0"/>
              <a:t>Local Revenue Streams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20110115_usc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244" y="3857625"/>
            <a:ext cx="2357305" cy="2430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100" y="6288088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 smtClean="0">
                <a:solidFill>
                  <a:schemeClr val="tx1"/>
                </a:solidFill>
              </a:rPr>
              <a:t>(Figure: The Economist)</a:t>
            </a:r>
            <a:endParaRPr lang="en-US" sz="8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 fee on new development based on projected impact on regional arterials</a:t>
            </a:r>
          </a:p>
          <a:p>
            <a:r>
              <a:rPr lang="en-US" dirty="0" smtClean="0"/>
              <a:t>Directly funds transportation projects intended to mitigate impacts (improve capacity/reduce congestion)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8F49-1C14-4EB9-A339-DD584C0FD6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Congestion Mitigation Fee</a:t>
            </a:r>
            <a:br>
              <a:rPr lang="en-US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CAB5C639-91AE-453F-AF98-97213ADD370B}" type="slidenum">
              <a:rPr lang="en-US"/>
              <a:pPr/>
              <a:t>7</a:t>
            </a:fld>
            <a:endParaRPr lang="en-US"/>
          </a:p>
        </p:txBody>
      </p:sp>
      <p:sp>
        <p:nvSpPr>
          <p:cNvPr id="380931" name="Freeform 3"/>
          <p:cNvSpPr>
            <a:spLocks/>
          </p:cNvSpPr>
          <p:nvPr/>
        </p:nvSpPr>
        <p:spPr bwMode="auto">
          <a:xfrm>
            <a:off x="2293938" y="1214438"/>
            <a:ext cx="1104900" cy="563562"/>
          </a:xfrm>
          <a:custGeom>
            <a:avLst/>
            <a:gdLst/>
            <a:ahLst/>
            <a:cxnLst>
              <a:cxn ang="0">
                <a:pos x="372" y="335"/>
              </a:cxn>
              <a:cxn ang="0">
                <a:pos x="366" y="323"/>
              </a:cxn>
              <a:cxn ang="0">
                <a:pos x="378" y="281"/>
              </a:cxn>
              <a:cxn ang="0">
                <a:pos x="360" y="270"/>
              </a:cxn>
              <a:cxn ang="0">
                <a:pos x="348" y="258"/>
              </a:cxn>
              <a:cxn ang="0">
                <a:pos x="330" y="275"/>
              </a:cxn>
              <a:cxn ang="0">
                <a:pos x="306" y="299"/>
              </a:cxn>
              <a:cxn ang="0">
                <a:pos x="288" y="317"/>
              </a:cxn>
              <a:cxn ang="0">
                <a:pos x="276" y="323"/>
              </a:cxn>
              <a:cxn ang="0">
                <a:pos x="258" y="329"/>
              </a:cxn>
              <a:cxn ang="0">
                <a:pos x="234" y="335"/>
              </a:cxn>
              <a:cxn ang="0">
                <a:pos x="228" y="371"/>
              </a:cxn>
              <a:cxn ang="0">
                <a:pos x="252" y="401"/>
              </a:cxn>
              <a:cxn ang="0">
                <a:pos x="246" y="413"/>
              </a:cxn>
              <a:cxn ang="0">
                <a:pos x="210" y="407"/>
              </a:cxn>
              <a:cxn ang="0">
                <a:pos x="180" y="377"/>
              </a:cxn>
              <a:cxn ang="0">
                <a:pos x="150" y="377"/>
              </a:cxn>
              <a:cxn ang="0">
                <a:pos x="120" y="347"/>
              </a:cxn>
              <a:cxn ang="0">
                <a:pos x="102" y="347"/>
              </a:cxn>
              <a:cxn ang="0">
                <a:pos x="84" y="317"/>
              </a:cxn>
              <a:cxn ang="0">
                <a:pos x="78" y="293"/>
              </a:cxn>
              <a:cxn ang="0">
                <a:pos x="78" y="275"/>
              </a:cxn>
              <a:cxn ang="0">
                <a:pos x="66" y="258"/>
              </a:cxn>
              <a:cxn ang="0">
                <a:pos x="24" y="246"/>
              </a:cxn>
              <a:cxn ang="0">
                <a:pos x="30" y="222"/>
              </a:cxn>
              <a:cxn ang="0">
                <a:pos x="24" y="204"/>
              </a:cxn>
              <a:cxn ang="0">
                <a:pos x="12" y="180"/>
              </a:cxn>
              <a:cxn ang="0">
                <a:pos x="0" y="168"/>
              </a:cxn>
              <a:cxn ang="0">
                <a:pos x="12" y="144"/>
              </a:cxn>
              <a:cxn ang="0">
                <a:pos x="18" y="126"/>
              </a:cxn>
              <a:cxn ang="0">
                <a:pos x="12" y="96"/>
              </a:cxn>
              <a:cxn ang="0">
                <a:pos x="6" y="72"/>
              </a:cxn>
              <a:cxn ang="0">
                <a:pos x="24" y="48"/>
              </a:cxn>
              <a:cxn ang="0">
                <a:pos x="42" y="42"/>
              </a:cxn>
              <a:cxn ang="0">
                <a:pos x="48" y="42"/>
              </a:cxn>
              <a:cxn ang="0">
                <a:pos x="60" y="6"/>
              </a:cxn>
              <a:cxn ang="0">
                <a:pos x="150" y="0"/>
              </a:cxn>
              <a:cxn ang="0">
                <a:pos x="690" y="0"/>
              </a:cxn>
              <a:cxn ang="0">
                <a:pos x="690" y="18"/>
              </a:cxn>
              <a:cxn ang="0">
                <a:pos x="690" y="90"/>
              </a:cxn>
              <a:cxn ang="0">
                <a:pos x="534" y="329"/>
              </a:cxn>
            </a:cxnLst>
            <a:rect l="0" t="0" r="r" b="b"/>
            <a:pathLst>
              <a:path w="696" h="413">
                <a:moveTo>
                  <a:pt x="534" y="329"/>
                </a:moveTo>
                <a:lnTo>
                  <a:pt x="372" y="335"/>
                </a:lnTo>
                <a:lnTo>
                  <a:pt x="366" y="323"/>
                </a:lnTo>
                <a:lnTo>
                  <a:pt x="366" y="323"/>
                </a:lnTo>
                <a:lnTo>
                  <a:pt x="372" y="287"/>
                </a:lnTo>
                <a:lnTo>
                  <a:pt x="378" y="281"/>
                </a:lnTo>
                <a:lnTo>
                  <a:pt x="372" y="270"/>
                </a:lnTo>
                <a:lnTo>
                  <a:pt x="360" y="270"/>
                </a:lnTo>
                <a:lnTo>
                  <a:pt x="360" y="258"/>
                </a:lnTo>
                <a:lnTo>
                  <a:pt x="348" y="258"/>
                </a:lnTo>
                <a:lnTo>
                  <a:pt x="342" y="275"/>
                </a:lnTo>
                <a:lnTo>
                  <a:pt x="330" y="275"/>
                </a:lnTo>
                <a:lnTo>
                  <a:pt x="324" y="287"/>
                </a:lnTo>
                <a:lnTo>
                  <a:pt x="306" y="299"/>
                </a:lnTo>
                <a:lnTo>
                  <a:pt x="300" y="305"/>
                </a:lnTo>
                <a:lnTo>
                  <a:pt x="288" y="317"/>
                </a:lnTo>
                <a:lnTo>
                  <a:pt x="282" y="323"/>
                </a:lnTo>
                <a:lnTo>
                  <a:pt x="276" y="323"/>
                </a:lnTo>
                <a:lnTo>
                  <a:pt x="270" y="329"/>
                </a:lnTo>
                <a:lnTo>
                  <a:pt x="258" y="329"/>
                </a:lnTo>
                <a:lnTo>
                  <a:pt x="246" y="335"/>
                </a:lnTo>
                <a:lnTo>
                  <a:pt x="234" y="335"/>
                </a:lnTo>
                <a:lnTo>
                  <a:pt x="234" y="353"/>
                </a:lnTo>
                <a:lnTo>
                  <a:pt x="228" y="371"/>
                </a:lnTo>
                <a:lnTo>
                  <a:pt x="246" y="383"/>
                </a:lnTo>
                <a:lnTo>
                  <a:pt x="252" y="401"/>
                </a:lnTo>
                <a:lnTo>
                  <a:pt x="246" y="413"/>
                </a:lnTo>
                <a:lnTo>
                  <a:pt x="246" y="413"/>
                </a:lnTo>
                <a:lnTo>
                  <a:pt x="228" y="401"/>
                </a:lnTo>
                <a:lnTo>
                  <a:pt x="210" y="407"/>
                </a:lnTo>
                <a:lnTo>
                  <a:pt x="198" y="389"/>
                </a:lnTo>
                <a:lnTo>
                  <a:pt x="180" y="377"/>
                </a:lnTo>
                <a:lnTo>
                  <a:pt x="162" y="377"/>
                </a:lnTo>
                <a:lnTo>
                  <a:pt x="150" y="377"/>
                </a:lnTo>
                <a:lnTo>
                  <a:pt x="126" y="353"/>
                </a:lnTo>
                <a:lnTo>
                  <a:pt x="120" y="347"/>
                </a:lnTo>
                <a:lnTo>
                  <a:pt x="114" y="341"/>
                </a:lnTo>
                <a:lnTo>
                  <a:pt x="102" y="347"/>
                </a:lnTo>
                <a:lnTo>
                  <a:pt x="96" y="335"/>
                </a:lnTo>
                <a:lnTo>
                  <a:pt x="84" y="317"/>
                </a:lnTo>
                <a:lnTo>
                  <a:pt x="84" y="299"/>
                </a:lnTo>
                <a:lnTo>
                  <a:pt x="78" y="293"/>
                </a:lnTo>
                <a:lnTo>
                  <a:pt x="84" y="287"/>
                </a:lnTo>
                <a:lnTo>
                  <a:pt x="78" y="275"/>
                </a:lnTo>
                <a:lnTo>
                  <a:pt x="78" y="264"/>
                </a:lnTo>
                <a:lnTo>
                  <a:pt x="66" y="258"/>
                </a:lnTo>
                <a:lnTo>
                  <a:pt x="18" y="252"/>
                </a:lnTo>
                <a:lnTo>
                  <a:pt x="24" y="246"/>
                </a:lnTo>
                <a:lnTo>
                  <a:pt x="24" y="234"/>
                </a:lnTo>
                <a:lnTo>
                  <a:pt x="30" y="222"/>
                </a:lnTo>
                <a:lnTo>
                  <a:pt x="30" y="216"/>
                </a:lnTo>
                <a:lnTo>
                  <a:pt x="24" y="204"/>
                </a:lnTo>
                <a:lnTo>
                  <a:pt x="18" y="192"/>
                </a:lnTo>
                <a:lnTo>
                  <a:pt x="12" y="180"/>
                </a:lnTo>
                <a:lnTo>
                  <a:pt x="12" y="168"/>
                </a:lnTo>
                <a:lnTo>
                  <a:pt x="0" y="168"/>
                </a:lnTo>
                <a:lnTo>
                  <a:pt x="6" y="156"/>
                </a:lnTo>
                <a:lnTo>
                  <a:pt x="12" y="144"/>
                </a:lnTo>
                <a:lnTo>
                  <a:pt x="12" y="138"/>
                </a:lnTo>
                <a:lnTo>
                  <a:pt x="18" y="126"/>
                </a:lnTo>
                <a:lnTo>
                  <a:pt x="18" y="114"/>
                </a:lnTo>
                <a:lnTo>
                  <a:pt x="12" y="96"/>
                </a:lnTo>
                <a:lnTo>
                  <a:pt x="12" y="84"/>
                </a:lnTo>
                <a:lnTo>
                  <a:pt x="6" y="72"/>
                </a:lnTo>
                <a:lnTo>
                  <a:pt x="18" y="66"/>
                </a:lnTo>
                <a:lnTo>
                  <a:pt x="24" y="48"/>
                </a:lnTo>
                <a:lnTo>
                  <a:pt x="36" y="48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lnTo>
                  <a:pt x="150" y="0"/>
                </a:lnTo>
                <a:lnTo>
                  <a:pt x="432" y="0"/>
                </a:lnTo>
                <a:lnTo>
                  <a:pt x="690" y="0"/>
                </a:lnTo>
                <a:lnTo>
                  <a:pt x="690" y="18"/>
                </a:lnTo>
                <a:lnTo>
                  <a:pt x="690" y="18"/>
                </a:lnTo>
                <a:lnTo>
                  <a:pt x="690" y="90"/>
                </a:lnTo>
                <a:lnTo>
                  <a:pt x="690" y="90"/>
                </a:lnTo>
                <a:lnTo>
                  <a:pt x="696" y="329"/>
                </a:lnTo>
                <a:lnTo>
                  <a:pt x="534" y="32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2" name="Freeform 4"/>
          <p:cNvSpPr>
            <a:spLocks/>
          </p:cNvSpPr>
          <p:nvPr/>
        </p:nvSpPr>
        <p:spPr bwMode="auto">
          <a:xfrm>
            <a:off x="2038350" y="1214438"/>
            <a:ext cx="350838" cy="344487"/>
          </a:xfrm>
          <a:custGeom>
            <a:avLst/>
            <a:gdLst/>
            <a:ahLst/>
            <a:cxnLst>
              <a:cxn ang="0">
                <a:pos x="161" y="252"/>
              </a:cxn>
              <a:cxn ang="0">
                <a:pos x="144" y="252"/>
              </a:cxn>
              <a:cxn ang="0">
                <a:pos x="144" y="216"/>
              </a:cxn>
              <a:cxn ang="0">
                <a:pos x="60" y="222"/>
              </a:cxn>
              <a:cxn ang="0">
                <a:pos x="30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0"/>
              </a:cxn>
              <a:cxn ang="0">
                <a:pos x="132" y="0"/>
              </a:cxn>
              <a:cxn ang="0">
                <a:pos x="221" y="0"/>
              </a:cxn>
              <a:cxn ang="0">
                <a:pos x="221" y="6"/>
              </a:cxn>
              <a:cxn ang="0">
                <a:pos x="221" y="18"/>
              </a:cxn>
              <a:cxn ang="0">
                <a:pos x="209" y="42"/>
              </a:cxn>
              <a:cxn ang="0">
                <a:pos x="209" y="42"/>
              </a:cxn>
              <a:cxn ang="0">
                <a:pos x="203" y="42"/>
              </a:cxn>
              <a:cxn ang="0">
                <a:pos x="197" y="48"/>
              </a:cxn>
              <a:cxn ang="0">
                <a:pos x="185" y="48"/>
              </a:cxn>
              <a:cxn ang="0">
                <a:pos x="179" y="66"/>
              </a:cxn>
              <a:cxn ang="0">
                <a:pos x="167" y="72"/>
              </a:cxn>
              <a:cxn ang="0">
                <a:pos x="173" y="84"/>
              </a:cxn>
              <a:cxn ang="0">
                <a:pos x="173" y="96"/>
              </a:cxn>
              <a:cxn ang="0">
                <a:pos x="179" y="114"/>
              </a:cxn>
              <a:cxn ang="0">
                <a:pos x="179" y="126"/>
              </a:cxn>
              <a:cxn ang="0">
                <a:pos x="173" y="138"/>
              </a:cxn>
              <a:cxn ang="0">
                <a:pos x="173" y="144"/>
              </a:cxn>
              <a:cxn ang="0">
                <a:pos x="167" y="156"/>
              </a:cxn>
              <a:cxn ang="0">
                <a:pos x="161" y="168"/>
              </a:cxn>
              <a:cxn ang="0">
                <a:pos x="173" y="168"/>
              </a:cxn>
              <a:cxn ang="0">
                <a:pos x="173" y="180"/>
              </a:cxn>
              <a:cxn ang="0">
                <a:pos x="179" y="192"/>
              </a:cxn>
              <a:cxn ang="0">
                <a:pos x="185" y="204"/>
              </a:cxn>
              <a:cxn ang="0">
                <a:pos x="191" y="216"/>
              </a:cxn>
              <a:cxn ang="0">
                <a:pos x="191" y="222"/>
              </a:cxn>
              <a:cxn ang="0">
                <a:pos x="185" y="234"/>
              </a:cxn>
              <a:cxn ang="0">
                <a:pos x="185" y="246"/>
              </a:cxn>
              <a:cxn ang="0">
                <a:pos x="179" y="252"/>
              </a:cxn>
              <a:cxn ang="0">
                <a:pos x="161" y="252"/>
              </a:cxn>
            </a:cxnLst>
            <a:rect l="0" t="0" r="r" b="b"/>
            <a:pathLst>
              <a:path w="221" h="252">
                <a:moveTo>
                  <a:pt x="161" y="252"/>
                </a:moveTo>
                <a:lnTo>
                  <a:pt x="144" y="252"/>
                </a:lnTo>
                <a:lnTo>
                  <a:pt x="144" y="216"/>
                </a:lnTo>
                <a:lnTo>
                  <a:pt x="60" y="222"/>
                </a:lnTo>
                <a:lnTo>
                  <a:pt x="30" y="108"/>
                </a:lnTo>
                <a:lnTo>
                  <a:pt x="0" y="90"/>
                </a:lnTo>
                <a:lnTo>
                  <a:pt x="12" y="60"/>
                </a:lnTo>
                <a:lnTo>
                  <a:pt x="12" y="0"/>
                </a:lnTo>
                <a:lnTo>
                  <a:pt x="132" y="0"/>
                </a:lnTo>
                <a:lnTo>
                  <a:pt x="221" y="0"/>
                </a:lnTo>
                <a:lnTo>
                  <a:pt x="221" y="6"/>
                </a:lnTo>
                <a:lnTo>
                  <a:pt x="221" y="18"/>
                </a:lnTo>
                <a:lnTo>
                  <a:pt x="209" y="42"/>
                </a:lnTo>
                <a:lnTo>
                  <a:pt x="209" y="42"/>
                </a:lnTo>
                <a:lnTo>
                  <a:pt x="203" y="42"/>
                </a:lnTo>
                <a:lnTo>
                  <a:pt x="197" y="48"/>
                </a:lnTo>
                <a:lnTo>
                  <a:pt x="185" y="48"/>
                </a:lnTo>
                <a:lnTo>
                  <a:pt x="179" y="66"/>
                </a:lnTo>
                <a:lnTo>
                  <a:pt x="167" y="72"/>
                </a:lnTo>
                <a:lnTo>
                  <a:pt x="173" y="84"/>
                </a:lnTo>
                <a:lnTo>
                  <a:pt x="173" y="96"/>
                </a:lnTo>
                <a:lnTo>
                  <a:pt x="179" y="114"/>
                </a:lnTo>
                <a:lnTo>
                  <a:pt x="179" y="126"/>
                </a:lnTo>
                <a:lnTo>
                  <a:pt x="173" y="138"/>
                </a:lnTo>
                <a:lnTo>
                  <a:pt x="173" y="144"/>
                </a:lnTo>
                <a:lnTo>
                  <a:pt x="167" y="156"/>
                </a:lnTo>
                <a:lnTo>
                  <a:pt x="161" y="168"/>
                </a:lnTo>
                <a:lnTo>
                  <a:pt x="173" y="168"/>
                </a:lnTo>
                <a:lnTo>
                  <a:pt x="173" y="180"/>
                </a:lnTo>
                <a:lnTo>
                  <a:pt x="179" y="192"/>
                </a:lnTo>
                <a:lnTo>
                  <a:pt x="185" y="204"/>
                </a:lnTo>
                <a:lnTo>
                  <a:pt x="191" y="216"/>
                </a:lnTo>
                <a:lnTo>
                  <a:pt x="191" y="222"/>
                </a:lnTo>
                <a:lnTo>
                  <a:pt x="185" y="234"/>
                </a:lnTo>
                <a:lnTo>
                  <a:pt x="185" y="246"/>
                </a:lnTo>
                <a:lnTo>
                  <a:pt x="179" y="252"/>
                </a:lnTo>
                <a:lnTo>
                  <a:pt x="161" y="25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3" name="Freeform 5"/>
          <p:cNvSpPr>
            <a:spLocks/>
          </p:cNvSpPr>
          <p:nvPr/>
        </p:nvSpPr>
        <p:spPr bwMode="auto">
          <a:xfrm>
            <a:off x="3389313" y="1198563"/>
            <a:ext cx="712787" cy="465137"/>
          </a:xfrm>
          <a:custGeom>
            <a:avLst/>
            <a:gdLst/>
            <a:ahLst/>
            <a:cxnLst>
              <a:cxn ang="0">
                <a:pos x="24" y="341"/>
              </a:cxn>
              <a:cxn ang="0">
                <a:pos x="6" y="341"/>
              </a:cxn>
              <a:cxn ang="0">
                <a:pos x="0" y="102"/>
              </a:cxn>
              <a:cxn ang="0">
                <a:pos x="0" y="102"/>
              </a:cxn>
              <a:cxn ang="0">
                <a:pos x="0" y="30"/>
              </a:cxn>
              <a:cxn ang="0">
                <a:pos x="0" y="30"/>
              </a:cxn>
              <a:cxn ang="0">
                <a:pos x="0" y="12"/>
              </a:cxn>
              <a:cxn ang="0">
                <a:pos x="173" y="12"/>
              </a:cxn>
              <a:cxn ang="0">
                <a:pos x="437" y="0"/>
              </a:cxn>
              <a:cxn ang="0">
                <a:pos x="449" y="329"/>
              </a:cxn>
              <a:cxn ang="0">
                <a:pos x="42" y="341"/>
              </a:cxn>
              <a:cxn ang="0">
                <a:pos x="24" y="341"/>
              </a:cxn>
            </a:cxnLst>
            <a:rect l="0" t="0" r="r" b="b"/>
            <a:pathLst>
              <a:path w="449" h="341">
                <a:moveTo>
                  <a:pt x="24" y="341"/>
                </a:moveTo>
                <a:lnTo>
                  <a:pt x="6" y="341"/>
                </a:lnTo>
                <a:lnTo>
                  <a:pt x="0" y="102"/>
                </a:lnTo>
                <a:lnTo>
                  <a:pt x="0" y="102"/>
                </a:lnTo>
                <a:lnTo>
                  <a:pt x="0" y="30"/>
                </a:lnTo>
                <a:lnTo>
                  <a:pt x="0" y="30"/>
                </a:lnTo>
                <a:lnTo>
                  <a:pt x="0" y="12"/>
                </a:lnTo>
                <a:lnTo>
                  <a:pt x="173" y="12"/>
                </a:lnTo>
                <a:lnTo>
                  <a:pt x="437" y="0"/>
                </a:lnTo>
                <a:lnTo>
                  <a:pt x="449" y="329"/>
                </a:lnTo>
                <a:lnTo>
                  <a:pt x="42" y="341"/>
                </a:lnTo>
                <a:lnTo>
                  <a:pt x="24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4" name="Freeform 6"/>
          <p:cNvSpPr>
            <a:spLocks/>
          </p:cNvSpPr>
          <p:nvPr/>
        </p:nvSpPr>
        <p:spPr bwMode="auto">
          <a:xfrm>
            <a:off x="1952625" y="1509713"/>
            <a:ext cx="493713" cy="815975"/>
          </a:xfrm>
          <a:custGeom>
            <a:avLst/>
            <a:gdLst/>
            <a:ahLst/>
            <a:cxnLst>
              <a:cxn ang="0">
                <a:pos x="192" y="598"/>
              </a:cxn>
              <a:cxn ang="0">
                <a:pos x="120" y="598"/>
              </a:cxn>
              <a:cxn ang="0">
                <a:pos x="90" y="556"/>
              </a:cxn>
              <a:cxn ang="0">
                <a:pos x="18" y="490"/>
              </a:cxn>
              <a:cxn ang="0">
                <a:pos x="18" y="460"/>
              </a:cxn>
              <a:cxn ang="0">
                <a:pos x="0" y="418"/>
              </a:cxn>
              <a:cxn ang="0">
                <a:pos x="90" y="197"/>
              </a:cxn>
              <a:cxn ang="0">
                <a:pos x="84" y="137"/>
              </a:cxn>
              <a:cxn ang="0">
                <a:pos x="108" y="59"/>
              </a:cxn>
              <a:cxn ang="0">
                <a:pos x="114" y="6"/>
              </a:cxn>
              <a:cxn ang="0">
                <a:pos x="198" y="0"/>
              </a:cxn>
              <a:cxn ang="0">
                <a:pos x="198" y="36"/>
              </a:cxn>
              <a:cxn ang="0">
                <a:pos x="233" y="36"/>
              </a:cxn>
              <a:cxn ang="0">
                <a:pos x="281" y="42"/>
              </a:cxn>
              <a:cxn ang="0">
                <a:pos x="293" y="48"/>
              </a:cxn>
              <a:cxn ang="0">
                <a:pos x="293" y="59"/>
              </a:cxn>
              <a:cxn ang="0">
                <a:pos x="299" y="71"/>
              </a:cxn>
              <a:cxn ang="0">
                <a:pos x="293" y="77"/>
              </a:cxn>
              <a:cxn ang="0">
                <a:pos x="299" y="83"/>
              </a:cxn>
              <a:cxn ang="0">
                <a:pos x="299" y="101"/>
              </a:cxn>
              <a:cxn ang="0">
                <a:pos x="311" y="119"/>
              </a:cxn>
              <a:cxn ang="0">
                <a:pos x="305" y="131"/>
              </a:cxn>
              <a:cxn ang="0">
                <a:pos x="305" y="149"/>
              </a:cxn>
              <a:cxn ang="0">
                <a:pos x="293" y="161"/>
              </a:cxn>
              <a:cxn ang="0">
                <a:pos x="305" y="173"/>
              </a:cxn>
              <a:cxn ang="0">
                <a:pos x="311" y="185"/>
              </a:cxn>
              <a:cxn ang="0">
                <a:pos x="299" y="209"/>
              </a:cxn>
              <a:cxn ang="0">
                <a:pos x="299" y="215"/>
              </a:cxn>
              <a:cxn ang="0">
                <a:pos x="287" y="227"/>
              </a:cxn>
              <a:cxn ang="0">
                <a:pos x="263" y="215"/>
              </a:cxn>
              <a:cxn ang="0">
                <a:pos x="251" y="221"/>
              </a:cxn>
              <a:cxn ang="0">
                <a:pos x="245" y="221"/>
              </a:cxn>
              <a:cxn ang="0">
                <a:pos x="251" y="239"/>
              </a:cxn>
              <a:cxn ang="0">
                <a:pos x="263" y="263"/>
              </a:cxn>
              <a:cxn ang="0">
                <a:pos x="263" y="275"/>
              </a:cxn>
              <a:cxn ang="0">
                <a:pos x="263" y="281"/>
              </a:cxn>
              <a:cxn ang="0">
                <a:pos x="269" y="305"/>
              </a:cxn>
              <a:cxn ang="0">
                <a:pos x="263" y="598"/>
              </a:cxn>
              <a:cxn ang="0">
                <a:pos x="192" y="598"/>
              </a:cxn>
            </a:cxnLst>
            <a:rect l="0" t="0" r="r" b="b"/>
            <a:pathLst>
              <a:path w="311" h="598">
                <a:moveTo>
                  <a:pt x="192" y="598"/>
                </a:moveTo>
                <a:lnTo>
                  <a:pt x="120" y="598"/>
                </a:lnTo>
                <a:lnTo>
                  <a:pt x="90" y="556"/>
                </a:lnTo>
                <a:lnTo>
                  <a:pt x="18" y="490"/>
                </a:lnTo>
                <a:lnTo>
                  <a:pt x="18" y="460"/>
                </a:lnTo>
                <a:lnTo>
                  <a:pt x="0" y="418"/>
                </a:lnTo>
                <a:lnTo>
                  <a:pt x="90" y="197"/>
                </a:lnTo>
                <a:lnTo>
                  <a:pt x="84" y="137"/>
                </a:lnTo>
                <a:lnTo>
                  <a:pt x="108" y="59"/>
                </a:lnTo>
                <a:lnTo>
                  <a:pt x="114" y="6"/>
                </a:lnTo>
                <a:lnTo>
                  <a:pt x="198" y="0"/>
                </a:lnTo>
                <a:lnTo>
                  <a:pt x="198" y="36"/>
                </a:lnTo>
                <a:lnTo>
                  <a:pt x="233" y="36"/>
                </a:lnTo>
                <a:lnTo>
                  <a:pt x="281" y="42"/>
                </a:lnTo>
                <a:lnTo>
                  <a:pt x="293" y="48"/>
                </a:lnTo>
                <a:lnTo>
                  <a:pt x="293" y="59"/>
                </a:lnTo>
                <a:lnTo>
                  <a:pt x="299" y="71"/>
                </a:lnTo>
                <a:lnTo>
                  <a:pt x="293" y="77"/>
                </a:lnTo>
                <a:lnTo>
                  <a:pt x="299" y="83"/>
                </a:lnTo>
                <a:lnTo>
                  <a:pt x="299" y="101"/>
                </a:lnTo>
                <a:lnTo>
                  <a:pt x="311" y="119"/>
                </a:lnTo>
                <a:lnTo>
                  <a:pt x="305" y="131"/>
                </a:lnTo>
                <a:lnTo>
                  <a:pt x="305" y="149"/>
                </a:lnTo>
                <a:lnTo>
                  <a:pt x="293" y="161"/>
                </a:lnTo>
                <a:lnTo>
                  <a:pt x="305" y="173"/>
                </a:lnTo>
                <a:lnTo>
                  <a:pt x="311" y="185"/>
                </a:lnTo>
                <a:lnTo>
                  <a:pt x="299" y="209"/>
                </a:lnTo>
                <a:lnTo>
                  <a:pt x="299" y="215"/>
                </a:lnTo>
                <a:lnTo>
                  <a:pt x="287" y="227"/>
                </a:lnTo>
                <a:lnTo>
                  <a:pt x="263" y="215"/>
                </a:lnTo>
                <a:lnTo>
                  <a:pt x="251" y="221"/>
                </a:lnTo>
                <a:lnTo>
                  <a:pt x="245" y="221"/>
                </a:lnTo>
                <a:lnTo>
                  <a:pt x="251" y="239"/>
                </a:lnTo>
                <a:lnTo>
                  <a:pt x="263" y="263"/>
                </a:lnTo>
                <a:lnTo>
                  <a:pt x="263" y="275"/>
                </a:lnTo>
                <a:lnTo>
                  <a:pt x="263" y="281"/>
                </a:lnTo>
                <a:lnTo>
                  <a:pt x="269" y="305"/>
                </a:lnTo>
                <a:lnTo>
                  <a:pt x="263" y="598"/>
                </a:lnTo>
                <a:lnTo>
                  <a:pt x="192" y="59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5" name="Freeform 7"/>
          <p:cNvSpPr>
            <a:spLocks/>
          </p:cNvSpPr>
          <p:nvPr/>
        </p:nvSpPr>
        <p:spPr bwMode="auto">
          <a:xfrm>
            <a:off x="2341563" y="1566863"/>
            <a:ext cx="571500" cy="766762"/>
          </a:xfrm>
          <a:custGeom>
            <a:avLst/>
            <a:gdLst/>
            <a:ahLst/>
            <a:cxnLst>
              <a:cxn ang="0">
                <a:pos x="24" y="562"/>
              </a:cxn>
              <a:cxn ang="0">
                <a:pos x="24" y="263"/>
              </a:cxn>
              <a:cxn ang="0">
                <a:pos x="18" y="233"/>
              </a:cxn>
              <a:cxn ang="0">
                <a:pos x="6" y="197"/>
              </a:cxn>
              <a:cxn ang="0">
                <a:pos x="6" y="179"/>
              </a:cxn>
              <a:cxn ang="0">
                <a:pos x="42" y="185"/>
              </a:cxn>
              <a:cxn ang="0">
                <a:pos x="54" y="167"/>
              </a:cxn>
              <a:cxn ang="0">
                <a:pos x="60" y="131"/>
              </a:cxn>
              <a:cxn ang="0">
                <a:pos x="60" y="107"/>
              </a:cxn>
              <a:cxn ang="0">
                <a:pos x="66" y="77"/>
              </a:cxn>
              <a:cxn ang="0">
                <a:pos x="84" y="83"/>
              </a:cxn>
              <a:cxn ang="0">
                <a:pos x="96" y="95"/>
              </a:cxn>
              <a:cxn ang="0">
                <a:pos x="132" y="119"/>
              </a:cxn>
              <a:cxn ang="0">
                <a:pos x="168" y="131"/>
              </a:cxn>
              <a:cxn ang="0">
                <a:pos x="198" y="143"/>
              </a:cxn>
              <a:cxn ang="0">
                <a:pos x="216" y="155"/>
              </a:cxn>
              <a:cxn ang="0">
                <a:pos x="216" y="125"/>
              </a:cxn>
              <a:cxn ang="0">
                <a:pos x="204" y="95"/>
              </a:cxn>
              <a:cxn ang="0">
                <a:pos x="216" y="77"/>
              </a:cxn>
              <a:cxn ang="0">
                <a:pos x="240" y="71"/>
              </a:cxn>
              <a:cxn ang="0">
                <a:pos x="252" y="65"/>
              </a:cxn>
              <a:cxn ang="0">
                <a:pos x="270" y="47"/>
              </a:cxn>
              <a:cxn ang="0">
                <a:pos x="294" y="29"/>
              </a:cxn>
              <a:cxn ang="0">
                <a:pos x="312" y="17"/>
              </a:cxn>
              <a:cxn ang="0">
                <a:pos x="330" y="0"/>
              </a:cxn>
              <a:cxn ang="0">
                <a:pos x="342" y="12"/>
              </a:cxn>
              <a:cxn ang="0">
                <a:pos x="342" y="29"/>
              </a:cxn>
              <a:cxn ang="0">
                <a:pos x="336" y="65"/>
              </a:cxn>
              <a:cxn ang="0">
                <a:pos x="360" y="89"/>
              </a:cxn>
              <a:cxn ang="0">
                <a:pos x="336" y="119"/>
              </a:cxn>
              <a:cxn ang="0">
                <a:pos x="312" y="167"/>
              </a:cxn>
              <a:cxn ang="0">
                <a:pos x="294" y="221"/>
              </a:cxn>
              <a:cxn ang="0">
                <a:pos x="282" y="251"/>
              </a:cxn>
              <a:cxn ang="0">
                <a:pos x="282" y="263"/>
              </a:cxn>
              <a:cxn ang="0">
                <a:pos x="270" y="275"/>
              </a:cxn>
              <a:cxn ang="0">
                <a:pos x="282" y="316"/>
              </a:cxn>
              <a:cxn ang="0">
                <a:pos x="270" y="328"/>
              </a:cxn>
              <a:cxn ang="0">
                <a:pos x="258" y="334"/>
              </a:cxn>
              <a:cxn ang="0">
                <a:pos x="240" y="352"/>
              </a:cxn>
              <a:cxn ang="0">
                <a:pos x="228" y="364"/>
              </a:cxn>
              <a:cxn ang="0">
                <a:pos x="216" y="376"/>
              </a:cxn>
              <a:cxn ang="0">
                <a:pos x="192" y="388"/>
              </a:cxn>
              <a:cxn ang="0">
                <a:pos x="174" y="418"/>
              </a:cxn>
              <a:cxn ang="0">
                <a:pos x="180" y="448"/>
              </a:cxn>
              <a:cxn ang="0">
                <a:pos x="198" y="460"/>
              </a:cxn>
              <a:cxn ang="0">
                <a:pos x="198" y="496"/>
              </a:cxn>
              <a:cxn ang="0">
                <a:pos x="198" y="526"/>
              </a:cxn>
              <a:cxn ang="0">
                <a:pos x="204" y="544"/>
              </a:cxn>
              <a:cxn ang="0">
                <a:pos x="114" y="562"/>
              </a:cxn>
            </a:cxnLst>
            <a:rect l="0" t="0" r="r" b="b"/>
            <a:pathLst>
              <a:path w="360" h="562">
                <a:moveTo>
                  <a:pt x="114" y="562"/>
                </a:moveTo>
                <a:lnTo>
                  <a:pt x="24" y="562"/>
                </a:lnTo>
                <a:lnTo>
                  <a:pt x="18" y="556"/>
                </a:lnTo>
                <a:lnTo>
                  <a:pt x="24" y="263"/>
                </a:lnTo>
                <a:lnTo>
                  <a:pt x="18" y="239"/>
                </a:lnTo>
                <a:lnTo>
                  <a:pt x="18" y="233"/>
                </a:lnTo>
                <a:lnTo>
                  <a:pt x="18" y="221"/>
                </a:lnTo>
                <a:lnTo>
                  <a:pt x="6" y="197"/>
                </a:lnTo>
                <a:lnTo>
                  <a:pt x="0" y="179"/>
                </a:lnTo>
                <a:lnTo>
                  <a:pt x="6" y="179"/>
                </a:lnTo>
                <a:lnTo>
                  <a:pt x="18" y="173"/>
                </a:lnTo>
                <a:lnTo>
                  <a:pt x="42" y="185"/>
                </a:lnTo>
                <a:lnTo>
                  <a:pt x="54" y="173"/>
                </a:lnTo>
                <a:lnTo>
                  <a:pt x="54" y="167"/>
                </a:lnTo>
                <a:lnTo>
                  <a:pt x="66" y="143"/>
                </a:lnTo>
                <a:lnTo>
                  <a:pt x="60" y="131"/>
                </a:lnTo>
                <a:lnTo>
                  <a:pt x="48" y="119"/>
                </a:lnTo>
                <a:lnTo>
                  <a:pt x="60" y="107"/>
                </a:lnTo>
                <a:lnTo>
                  <a:pt x="60" y="89"/>
                </a:lnTo>
                <a:lnTo>
                  <a:pt x="66" y="77"/>
                </a:lnTo>
                <a:lnTo>
                  <a:pt x="72" y="89"/>
                </a:lnTo>
                <a:lnTo>
                  <a:pt x="84" y="83"/>
                </a:lnTo>
                <a:lnTo>
                  <a:pt x="90" y="89"/>
                </a:lnTo>
                <a:lnTo>
                  <a:pt x="96" y="95"/>
                </a:lnTo>
                <a:lnTo>
                  <a:pt x="120" y="119"/>
                </a:lnTo>
                <a:lnTo>
                  <a:pt x="132" y="119"/>
                </a:lnTo>
                <a:lnTo>
                  <a:pt x="150" y="119"/>
                </a:lnTo>
                <a:lnTo>
                  <a:pt x="168" y="131"/>
                </a:lnTo>
                <a:lnTo>
                  <a:pt x="180" y="149"/>
                </a:lnTo>
                <a:lnTo>
                  <a:pt x="198" y="143"/>
                </a:lnTo>
                <a:lnTo>
                  <a:pt x="216" y="155"/>
                </a:lnTo>
                <a:lnTo>
                  <a:pt x="216" y="155"/>
                </a:lnTo>
                <a:lnTo>
                  <a:pt x="222" y="143"/>
                </a:lnTo>
                <a:lnTo>
                  <a:pt x="216" y="125"/>
                </a:lnTo>
                <a:lnTo>
                  <a:pt x="198" y="113"/>
                </a:lnTo>
                <a:lnTo>
                  <a:pt x="204" y="95"/>
                </a:lnTo>
                <a:lnTo>
                  <a:pt x="204" y="77"/>
                </a:lnTo>
                <a:lnTo>
                  <a:pt x="216" y="77"/>
                </a:lnTo>
                <a:lnTo>
                  <a:pt x="228" y="71"/>
                </a:lnTo>
                <a:lnTo>
                  <a:pt x="240" y="71"/>
                </a:lnTo>
                <a:lnTo>
                  <a:pt x="246" y="65"/>
                </a:lnTo>
                <a:lnTo>
                  <a:pt x="252" y="65"/>
                </a:lnTo>
                <a:lnTo>
                  <a:pt x="258" y="59"/>
                </a:lnTo>
                <a:lnTo>
                  <a:pt x="270" y="47"/>
                </a:lnTo>
                <a:lnTo>
                  <a:pt x="276" y="41"/>
                </a:lnTo>
                <a:lnTo>
                  <a:pt x="294" y="29"/>
                </a:lnTo>
                <a:lnTo>
                  <a:pt x="300" y="17"/>
                </a:lnTo>
                <a:lnTo>
                  <a:pt x="312" y="17"/>
                </a:lnTo>
                <a:lnTo>
                  <a:pt x="318" y="0"/>
                </a:lnTo>
                <a:lnTo>
                  <a:pt x="330" y="0"/>
                </a:lnTo>
                <a:lnTo>
                  <a:pt x="330" y="12"/>
                </a:lnTo>
                <a:lnTo>
                  <a:pt x="342" y="12"/>
                </a:lnTo>
                <a:lnTo>
                  <a:pt x="348" y="23"/>
                </a:lnTo>
                <a:lnTo>
                  <a:pt x="342" y="29"/>
                </a:lnTo>
                <a:lnTo>
                  <a:pt x="336" y="65"/>
                </a:lnTo>
                <a:lnTo>
                  <a:pt x="336" y="65"/>
                </a:lnTo>
                <a:lnTo>
                  <a:pt x="342" y="77"/>
                </a:lnTo>
                <a:lnTo>
                  <a:pt x="360" y="89"/>
                </a:lnTo>
                <a:lnTo>
                  <a:pt x="354" y="113"/>
                </a:lnTo>
                <a:lnTo>
                  <a:pt x="336" y="119"/>
                </a:lnTo>
                <a:lnTo>
                  <a:pt x="336" y="143"/>
                </a:lnTo>
                <a:lnTo>
                  <a:pt x="312" y="167"/>
                </a:lnTo>
                <a:lnTo>
                  <a:pt x="312" y="197"/>
                </a:lnTo>
                <a:lnTo>
                  <a:pt x="294" y="221"/>
                </a:lnTo>
                <a:lnTo>
                  <a:pt x="294" y="239"/>
                </a:lnTo>
                <a:lnTo>
                  <a:pt x="282" y="251"/>
                </a:lnTo>
                <a:lnTo>
                  <a:pt x="276" y="257"/>
                </a:lnTo>
                <a:lnTo>
                  <a:pt x="282" y="263"/>
                </a:lnTo>
                <a:lnTo>
                  <a:pt x="276" y="275"/>
                </a:lnTo>
                <a:lnTo>
                  <a:pt x="270" y="275"/>
                </a:lnTo>
                <a:lnTo>
                  <a:pt x="276" y="299"/>
                </a:lnTo>
                <a:lnTo>
                  <a:pt x="282" y="316"/>
                </a:lnTo>
                <a:lnTo>
                  <a:pt x="282" y="322"/>
                </a:lnTo>
                <a:lnTo>
                  <a:pt x="270" y="328"/>
                </a:lnTo>
                <a:lnTo>
                  <a:pt x="264" y="334"/>
                </a:lnTo>
                <a:lnTo>
                  <a:pt x="258" y="334"/>
                </a:lnTo>
                <a:lnTo>
                  <a:pt x="252" y="346"/>
                </a:lnTo>
                <a:lnTo>
                  <a:pt x="240" y="352"/>
                </a:lnTo>
                <a:lnTo>
                  <a:pt x="234" y="358"/>
                </a:lnTo>
                <a:lnTo>
                  <a:pt x="228" y="364"/>
                </a:lnTo>
                <a:lnTo>
                  <a:pt x="222" y="376"/>
                </a:lnTo>
                <a:lnTo>
                  <a:pt x="216" y="376"/>
                </a:lnTo>
                <a:lnTo>
                  <a:pt x="204" y="388"/>
                </a:lnTo>
                <a:lnTo>
                  <a:pt x="192" y="388"/>
                </a:lnTo>
                <a:lnTo>
                  <a:pt x="186" y="400"/>
                </a:lnTo>
                <a:lnTo>
                  <a:pt x="174" y="418"/>
                </a:lnTo>
                <a:lnTo>
                  <a:pt x="174" y="442"/>
                </a:lnTo>
                <a:lnTo>
                  <a:pt x="180" y="448"/>
                </a:lnTo>
                <a:lnTo>
                  <a:pt x="192" y="454"/>
                </a:lnTo>
                <a:lnTo>
                  <a:pt x="198" y="460"/>
                </a:lnTo>
                <a:lnTo>
                  <a:pt x="198" y="478"/>
                </a:lnTo>
                <a:lnTo>
                  <a:pt x="198" y="496"/>
                </a:lnTo>
                <a:lnTo>
                  <a:pt x="198" y="502"/>
                </a:lnTo>
                <a:lnTo>
                  <a:pt x="198" y="526"/>
                </a:lnTo>
                <a:lnTo>
                  <a:pt x="204" y="538"/>
                </a:lnTo>
                <a:lnTo>
                  <a:pt x="204" y="544"/>
                </a:lnTo>
                <a:lnTo>
                  <a:pt x="210" y="562"/>
                </a:lnTo>
                <a:lnTo>
                  <a:pt x="114" y="56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7" name="Freeform 9"/>
          <p:cNvSpPr>
            <a:spLocks/>
          </p:cNvSpPr>
          <p:nvPr/>
        </p:nvSpPr>
        <p:spPr bwMode="auto">
          <a:xfrm>
            <a:off x="3455988" y="1647825"/>
            <a:ext cx="674687" cy="815975"/>
          </a:xfrm>
          <a:custGeom>
            <a:avLst/>
            <a:gdLst/>
            <a:ahLst/>
            <a:cxnLst>
              <a:cxn ang="0">
                <a:pos x="383" y="586"/>
              </a:cxn>
              <a:cxn ang="0">
                <a:pos x="389" y="580"/>
              </a:cxn>
              <a:cxn ang="0">
                <a:pos x="389" y="533"/>
              </a:cxn>
              <a:cxn ang="0">
                <a:pos x="395" y="521"/>
              </a:cxn>
              <a:cxn ang="0">
                <a:pos x="389" y="509"/>
              </a:cxn>
              <a:cxn ang="0">
                <a:pos x="383" y="497"/>
              </a:cxn>
              <a:cxn ang="0">
                <a:pos x="377" y="497"/>
              </a:cxn>
              <a:cxn ang="0">
                <a:pos x="371" y="491"/>
              </a:cxn>
              <a:cxn ang="0">
                <a:pos x="371" y="485"/>
              </a:cxn>
              <a:cxn ang="0">
                <a:pos x="365" y="479"/>
              </a:cxn>
              <a:cxn ang="0">
                <a:pos x="353" y="461"/>
              </a:cxn>
              <a:cxn ang="0">
                <a:pos x="353" y="449"/>
              </a:cxn>
              <a:cxn ang="0">
                <a:pos x="347" y="443"/>
              </a:cxn>
              <a:cxn ang="0">
                <a:pos x="341" y="437"/>
              </a:cxn>
              <a:cxn ang="0">
                <a:pos x="317" y="437"/>
              </a:cxn>
              <a:cxn ang="0">
                <a:pos x="305" y="431"/>
              </a:cxn>
              <a:cxn ang="0">
                <a:pos x="293" y="425"/>
              </a:cxn>
              <a:cxn ang="0">
                <a:pos x="293" y="419"/>
              </a:cxn>
              <a:cxn ang="0">
                <a:pos x="281" y="407"/>
              </a:cxn>
              <a:cxn ang="0">
                <a:pos x="275" y="401"/>
              </a:cxn>
              <a:cxn ang="0">
                <a:pos x="269" y="395"/>
              </a:cxn>
              <a:cxn ang="0">
                <a:pos x="263" y="389"/>
              </a:cxn>
              <a:cxn ang="0">
                <a:pos x="245" y="383"/>
              </a:cxn>
              <a:cxn ang="0">
                <a:pos x="239" y="371"/>
              </a:cxn>
              <a:cxn ang="0">
                <a:pos x="227" y="371"/>
              </a:cxn>
              <a:cxn ang="0">
                <a:pos x="221" y="365"/>
              </a:cxn>
              <a:cxn ang="0">
                <a:pos x="215" y="359"/>
              </a:cxn>
              <a:cxn ang="0">
                <a:pos x="191" y="359"/>
              </a:cxn>
              <a:cxn ang="0">
                <a:pos x="179" y="365"/>
              </a:cxn>
              <a:cxn ang="0">
                <a:pos x="173" y="377"/>
              </a:cxn>
              <a:cxn ang="0">
                <a:pos x="161" y="383"/>
              </a:cxn>
              <a:cxn ang="0">
                <a:pos x="155" y="389"/>
              </a:cxn>
              <a:cxn ang="0">
                <a:pos x="149" y="407"/>
              </a:cxn>
              <a:cxn ang="0">
                <a:pos x="143" y="413"/>
              </a:cxn>
              <a:cxn ang="0">
                <a:pos x="131" y="401"/>
              </a:cxn>
              <a:cxn ang="0">
                <a:pos x="125" y="401"/>
              </a:cxn>
              <a:cxn ang="0">
                <a:pos x="113" y="395"/>
              </a:cxn>
              <a:cxn ang="0">
                <a:pos x="95" y="383"/>
              </a:cxn>
              <a:cxn ang="0">
                <a:pos x="89" y="305"/>
              </a:cxn>
              <a:cxn ang="0">
                <a:pos x="6" y="126"/>
              </a:cxn>
              <a:cxn ang="0">
                <a:pos x="0" y="12"/>
              </a:cxn>
              <a:cxn ang="0">
                <a:pos x="425" y="592"/>
              </a:cxn>
              <a:cxn ang="0">
                <a:pos x="425" y="598"/>
              </a:cxn>
              <a:cxn ang="0">
                <a:pos x="383" y="592"/>
              </a:cxn>
            </a:cxnLst>
            <a:rect l="0" t="0" r="r" b="b"/>
            <a:pathLst>
              <a:path w="425" h="598">
                <a:moveTo>
                  <a:pt x="383" y="592"/>
                </a:moveTo>
                <a:lnTo>
                  <a:pt x="383" y="586"/>
                </a:lnTo>
                <a:lnTo>
                  <a:pt x="383" y="586"/>
                </a:lnTo>
                <a:lnTo>
                  <a:pt x="389" y="580"/>
                </a:lnTo>
                <a:lnTo>
                  <a:pt x="395" y="580"/>
                </a:lnTo>
                <a:lnTo>
                  <a:pt x="389" y="533"/>
                </a:lnTo>
                <a:lnTo>
                  <a:pt x="395" y="533"/>
                </a:lnTo>
                <a:lnTo>
                  <a:pt x="395" y="521"/>
                </a:lnTo>
                <a:lnTo>
                  <a:pt x="389" y="521"/>
                </a:lnTo>
                <a:lnTo>
                  <a:pt x="389" y="509"/>
                </a:lnTo>
                <a:lnTo>
                  <a:pt x="383" y="503"/>
                </a:lnTo>
                <a:lnTo>
                  <a:pt x="383" y="497"/>
                </a:lnTo>
                <a:lnTo>
                  <a:pt x="377" y="497"/>
                </a:lnTo>
                <a:lnTo>
                  <a:pt x="377" y="497"/>
                </a:lnTo>
                <a:lnTo>
                  <a:pt x="371" y="497"/>
                </a:lnTo>
                <a:lnTo>
                  <a:pt x="371" y="491"/>
                </a:lnTo>
                <a:lnTo>
                  <a:pt x="371" y="491"/>
                </a:lnTo>
                <a:lnTo>
                  <a:pt x="371" y="485"/>
                </a:lnTo>
                <a:lnTo>
                  <a:pt x="365" y="485"/>
                </a:lnTo>
                <a:lnTo>
                  <a:pt x="365" y="479"/>
                </a:lnTo>
                <a:lnTo>
                  <a:pt x="359" y="479"/>
                </a:lnTo>
                <a:lnTo>
                  <a:pt x="353" y="461"/>
                </a:lnTo>
                <a:lnTo>
                  <a:pt x="353" y="461"/>
                </a:lnTo>
                <a:lnTo>
                  <a:pt x="353" y="449"/>
                </a:lnTo>
                <a:lnTo>
                  <a:pt x="347" y="455"/>
                </a:lnTo>
                <a:lnTo>
                  <a:pt x="347" y="443"/>
                </a:lnTo>
                <a:lnTo>
                  <a:pt x="341" y="443"/>
                </a:lnTo>
                <a:lnTo>
                  <a:pt x="341" y="437"/>
                </a:lnTo>
                <a:lnTo>
                  <a:pt x="317" y="437"/>
                </a:lnTo>
                <a:lnTo>
                  <a:pt x="317" y="437"/>
                </a:lnTo>
                <a:lnTo>
                  <a:pt x="305" y="437"/>
                </a:lnTo>
                <a:lnTo>
                  <a:pt x="305" y="431"/>
                </a:lnTo>
                <a:lnTo>
                  <a:pt x="299" y="431"/>
                </a:lnTo>
                <a:lnTo>
                  <a:pt x="293" y="425"/>
                </a:lnTo>
                <a:lnTo>
                  <a:pt x="293" y="425"/>
                </a:lnTo>
                <a:lnTo>
                  <a:pt x="293" y="419"/>
                </a:lnTo>
                <a:lnTo>
                  <a:pt x="281" y="413"/>
                </a:lnTo>
                <a:lnTo>
                  <a:pt x="281" y="407"/>
                </a:lnTo>
                <a:lnTo>
                  <a:pt x="281" y="407"/>
                </a:lnTo>
                <a:lnTo>
                  <a:pt x="275" y="401"/>
                </a:lnTo>
                <a:lnTo>
                  <a:pt x="269" y="401"/>
                </a:lnTo>
                <a:lnTo>
                  <a:pt x="269" y="395"/>
                </a:lnTo>
                <a:lnTo>
                  <a:pt x="263" y="395"/>
                </a:lnTo>
                <a:lnTo>
                  <a:pt x="263" y="389"/>
                </a:lnTo>
                <a:lnTo>
                  <a:pt x="251" y="383"/>
                </a:lnTo>
                <a:lnTo>
                  <a:pt x="245" y="383"/>
                </a:lnTo>
                <a:lnTo>
                  <a:pt x="239" y="383"/>
                </a:lnTo>
                <a:lnTo>
                  <a:pt x="239" y="371"/>
                </a:lnTo>
                <a:lnTo>
                  <a:pt x="227" y="371"/>
                </a:lnTo>
                <a:lnTo>
                  <a:pt x="227" y="371"/>
                </a:lnTo>
                <a:lnTo>
                  <a:pt x="221" y="371"/>
                </a:lnTo>
                <a:lnTo>
                  <a:pt x="221" y="365"/>
                </a:lnTo>
                <a:lnTo>
                  <a:pt x="215" y="365"/>
                </a:lnTo>
                <a:lnTo>
                  <a:pt x="215" y="359"/>
                </a:lnTo>
                <a:lnTo>
                  <a:pt x="191" y="365"/>
                </a:lnTo>
                <a:lnTo>
                  <a:pt x="191" y="359"/>
                </a:lnTo>
                <a:lnTo>
                  <a:pt x="179" y="359"/>
                </a:lnTo>
                <a:lnTo>
                  <a:pt x="179" y="365"/>
                </a:lnTo>
                <a:lnTo>
                  <a:pt x="173" y="365"/>
                </a:lnTo>
                <a:lnTo>
                  <a:pt x="173" y="377"/>
                </a:lnTo>
                <a:lnTo>
                  <a:pt x="161" y="377"/>
                </a:lnTo>
                <a:lnTo>
                  <a:pt x="161" y="383"/>
                </a:lnTo>
                <a:lnTo>
                  <a:pt x="155" y="383"/>
                </a:lnTo>
                <a:lnTo>
                  <a:pt x="155" y="389"/>
                </a:lnTo>
                <a:lnTo>
                  <a:pt x="149" y="389"/>
                </a:lnTo>
                <a:lnTo>
                  <a:pt x="149" y="407"/>
                </a:lnTo>
                <a:lnTo>
                  <a:pt x="143" y="407"/>
                </a:lnTo>
                <a:lnTo>
                  <a:pt x="143" y="413"/>
                </a:lnTo>
                <a:lnTo>
                  <a:pt x="131" y="413"/>
                </a:lnTo>
                <a:lnTo>
                  <a:pt x="131" y="401"/>
                </a:lnTo>
                <a:lnTo>
                  <a:pt x="125" y="407"/>
                </a:lnTo>
                <a:lnTo>
                  <a:pt x="125" y="401"/>
                </a:lnTo>
                <a:lnTo>
                  <a:pt x="113" y="401"/>
                </a:lnTo>
                <a:lnTo>
                  <a:pt x="113" y="395"/>
                </a:lnTo>
                <a:lnTo>
                  <a:pt x="95" y="395"/>
                </a:lnTo>
                <a:lnTo>
                  <a:pt x="95" y="383"/>
                </a:lnTo>
                <a:lnTo>
                  <a:pt x="89" y="383"/>
                </a:lnTo>
                <a:lnTo>
                  <a:pt x="89" y="305"/>
                </a:lnTo>
                <a:lnTo>
                  <a:pt x="6" y="311"/>
                </a:lnTo>
                <a:lnTo>
                  <a:pt x="6" y="126"/>
                </a:lnTo>
                <a:lnTo>
                  <a:pt x="0" y="126"/>
                </a:lnTo>
                <a:lnTo>
                  <a:pt x="0" y="12"/>
                </a:lnTo>
                <a:lnTo>
                  <a:pt x="407" y="0"/>
                </a:lnTo>
                <a:lnTo>
                  <a:pt x="425" y="592"/>
                </a:lnTo>
                <a:lnTo>
                  <a:pt x="419" y="592"/>
                </a:lnTo>
                <a:lnTo>
                  <a:pt x="425" y="598"/>
                </a:lnTo>
                <a:lnTo>
                  <a:pt x="383" y="598"/>
                </a:lnTo>
                <a:lnTo>
                  <a:pt x="383" y="59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8" name="Freeform 10" descr="Wide upward diagonal"/>
          <p:cNvSpPr>
            <a:spLocks/>
          </p:cNvSpPr>
          <p:nvPr/>
        </p:nvSpPr>
        <p:spPr bwMode="auto">
          <a:xfrm>
            <a:off x="2627313" y="2071688"/>
            <a:ext cx="828675" cy="366712"/>
          </a:xfrm>
          <a:custGeom>
            <a:avLst/>
            <a:gdLst/>
            <a:ahLst/>
            <a:cxnLst>
              <a:cxn ang="0">
                <a:pos x="24" y="245"/>
              </a:cxn>
              <a:cxn ang="0">
                <a:pos x="36" y="222"/>
              </a:cxn>
              <a:cxn ang="0">
                <a:pos x="30" y="192"/>
              </a:cxn>
              <a:cxn ang="0">
                <a:pos x="24" y="168"/>
              </a:cxn>
              <a:cxn ang="0">
                <a:pos x="18" y="132"/>
              </a:cxn>
              <a:cxn ang="0">
                <a:pos x="18" y="108"/>
              </a:cxn>
              <a:cxn ang="0">
                <a:pos x="12" y="84"/>
              </a:cxn>
              <a:cxn ang="0">
                <a:pos x="0" y="72"/>
              </a:cxn>
              <a:cxn ang="0">
                <a:pos x="36" y="66"/>
              </a:cxn>
              <a:cxn ang="0">
                <a:pos x="90" y="36"/>
              </a:cxn>
              <a:cxn ang="0">
                <a:pos x="120" y="48"/>
              </a:cxn>
              <a:cxn ang="0">
                <a:pos x="180" y="36"/>
              </a:cxn>
              <a:cxn ang="0">
                <a:pos x="216" y="36"/>
              </a:cxn>
              <a:cxn ang="0">
                <a:pos x="258" y="36"/>
              </a:cxn>
              <a:cxn ang="0">
                <a:pos x="342" y="12"/>
              </a:cxn>
              <a:cxn ang="0">
                <a:pos x="396" y="6"/>
              </a:cxn>
              <a:cxn ang="0">
                <a:pos x="426" y="6"/>
              </a:cxn>
              <a:cxn ang="0">
                <a:pos x="456" y="0"/>
              </a:cxn>
              <a:cxn ang="0">
                <a:pos x="486" y="12"/>
              </a:cxn>
              <a:cxn ang="0">
                <a:pos x="492" y="42"/>
              </a:cxn>
              <a:cxn ang="0">
                <a:pos x="522" y="54"/>
              </a:cxn>
              <a:cxn ang="0">
                <a:pos x="516" y="60"/>
              </a:cxn>
              <a:cxn ang="0">
                <a:pos x="522" y="66"/>
              </a:cxn>
              <a:cxn ang="0">
                <a:pos x="510" y="96"/>
              </a:cxn>
              <a:cxn ang="0">
                <a:pos x="498" y="102"/>
              </a:cxn>
              <a:cxn ang="0">
                <a:pos x="498" y="120"/>
              </a:cxn>
              <a:cxn ang="0">
                <a:pos x="492" y="126"/>
              </a:cxn>
              <a:cxn ang="0">
                <a:pos x="492" y="132"/>
              </a:cxn>
              <a:cxn ang="0">
                <a:pos x="486" y="138"/>
              </a:cxn>
              <a:cxn ang="0">
                <a:pos x="480" y="138"/>
              </a:cxn>
              <a:cxn ang="0">
                <a:pos x="450" y="156"/>
              </a:cxn>
              <a:cxn ang="0">
                <a:pos x="444" y="168"/>
              </a:cxn>
              <a:cxn ang="0">
                <a:pos x="438" y="174"/>
              </a:cxn>
              <a:cxn ang="0">
                <a:pos x="438" y="180"/>
              </a:cxn>
              <a:cxn ang="0">
                <a:pos x="432" y="192"/>
              </a:cxn>
              <a:cxn ang="0">
                <a:pos x="402" y="210"/>
              </a:cxn>
              <a:cxn ang="0">
                <a:pos x="396" y="233"/>
              </a:cxn>
              <a:cxn ang="0">
                <a:pos x="300" y="239"/>
              </a:cxn>
              <a:cxn ang="0">
                <a:pos x="312" y="239"/>
              </a:cxn>
              <a:cxn ang="0">
                <a:pos x="306" y="251"/>
              </a:cxn>
              <a:cxn ang="0">
                <a:pos x="312" y="269"/>
              </a:cxn>
            </a:cxnLst>
            <a:rect l="0" t="0" r="r" b="b"/>
            <a:pathLst>
              <a:path w="522" h="269">
                <a:moveTo>
                  <a:pt x="30" y="269"/>
                </a:moveTo>
                <a:lnTo>
                  <a:pt x="24" y="245"/>
                </a:lnTo>
                <a:lnTo>
                  <a:pt x="24" y="228"/>
                </a:lnTo>
                <a:lnTo>
                  <a:pt x="36" y="222"/>
                </a:lnTo>
                <a:lnTo>
                  <a:pt x="36" y="210"/>
                </a:lnTo>
                <a:lnTo>
                  <a:pt x="30" y="192"/>
                </a:lnTo>
                <a:lnTo>
                  <a:pt x="24" y="174"/>
                </a:lnTo>
                <a:lnTo>
                  <a:pt x="24" y="168"/>
                </a:lnTo>
                <a:lnTo>
                  <a:pt x="18" y="156"/>
                </a:lnTo>
                <a:lnTo>
                  <a:pt x="18" y="132"/>
                </a:lnTo>
                <a:lnTo>
                  <a:pt x="18" y="126"/>
                </a:lnTo>
                <a:lnTo>
                  <a:pt x="18" y="108"/>
                </a:lnTo>
                <a:lnTo>
                  <a:pt x="18" y="90"/>
                </a:lnTo>
                <a:lnTo>
                  <a:pt x="12" y="84"/>
                </a:lnTo>
                <a:lnTo>
                  <a:pt x="0" y="78"/>
                </a:lnTo>
                <a:lnTo>
                  <a:pt x="0" y="72"/>
                </a:lnTo>
                <a:lnTo>
                  <a:pt x="12" y="60"/>
                </a:lnTo>
                <a:lnTo>
                  <a:pt x="36" y="66"/>
                </a:lnTo>
                <a:lnTo>
                  <a:pt x="54" y="48"/>
                </a:lnTo>
                <a:lnTo>
                  <a:pt x="90" y="36"/>
                </a:lnTo>
                <a:lnTo>
                  <a:pt x="108" y="48"/>
                </a:lnTo>
                <a:lnTo>
                  <a:pt x="120" y="48"/>
                </a:lnTo>
                <a:lnTo>
                  <a:pt x="162" y="30"/>
                </a:lnTo>
                <a:lnTo>
                  <a:pt x="180" y="36"/>
                </a:lnTo>
                <a:lnTo>
                  <a:pt x="198" y="36"/>
                </a:lnTo>
                <a:lnTo>
                  <a:pt x="216" y="36"/>
                </a:lnTo>
                <a:lnTo>
                  <a:pt x="252" y="30"/>
                </a:lnTo>
                <a:lnTo>
                  <a:pt x="258" y="36"/>
                </a:lnTo>
                <a:lnTo>
                  <a:pt x="294" y="24"/>
                </a:lnTo>
                <a:lnTo>
                  <a:pt x="342" y="12"/>
                </a:lnTo>
                <a:lnTo>
                  <a:pt x="372" y="6"/>
                </a:lnTo>
                <a:lnTo>
                  <a:pt x="396" y="6"/>
                </a:lnTo>
                <a:lnTo>
                  <a:pt x="414" y="0"/>
                </a:lnTo>
                <a:lnTo>
                  <a:pt x="426" y="6"/>
                </a:lnTo>
                <a:lnTo>
                  <a:pt x="456" y="6"/>
                </a:lnTo>
                <a:lnTo>
                  <a:pt x="456" y="0"/>
                </a:lnTo>
                <a:lnTo>
                  <a:pt x="474" y="0"/>
                </a:lnTo>
                <a:lnTo>
                  <a:pt x="486" y="12"/>
                </a:lnTo>
                <a:lnTo>
                  <a:pt x="486" y="30"/>
                </a:lnTo>
                <a:lnTo>
                  <a:pt x="492" y="42"/>
                </a:lnTo>
                <a:lnTo>
                  <a:pt x="510" y="48"/>
                </a:lnTo>
                <a:lnTo>
                  <a:pt x="522" y="54"/>
                </a:lnTo>
                <a:lnTo>
                  <a:pt x="522" y="60"/>
                </a:lnTo>
                <a:lnTo>
                  <a:pt x="516" y="60"/>
                </a:lnTo>
                <a:lnTo>
                  <a:pt x="516" y="66"/>
                </a:lnTo>
                <a:lnTo>
                  <a:pt x="522" y="66"/>
                </a:lnTo>
                <a:lnTo>
                  <a:pt x="522" y="96"/>
                </a:lnTo>
                <a:lnTo>
                  <a:pt x="510" y="96"/>
                </a:lnTo>
                <a:lnTo>
                  <a:pt x="510" y="102"/>
                </a:lnTo>
                <a:lnTo>
                  <a:pt x="498" y="102"/>
                </a:lnTo>
                <a:lnTo>
                  <a:pt x="498" y="108"/>
                </a:lnTo>
                <a:lnTo>
                  <a:pt x="498" y="120"/>
                </a:lnTo>
                <a:lnTo>
                  <a:pt x="492" y="120"/>
                </a:lnTo>
                <a:lnTo>
                  <a:pt x="492" y="126"/>
                </a:lnTo>
                <a:lnTo>
                  <a:pt x="492" y="126"/>
                </a:lnTo>
                <a:lnTo>
                  <a:pt x="492" y="132"/>
                </a:lnTo>
                <a:lnTo>
                  <a:pt x="486" y="132"/>
                </a:lnTo>
                <a:lnTo>
                  <a:pt x="486" y="138"/>
                </a:lnTo>
                <a:lnTo>
                  <a:pt x="480" y="138"/>
                </a:lnTo>
                <a:lnTo>
                  <a:pt x="480" y="138"/>
                </a:lnTo>
                <a:lnTo>
                  <a:pt x="450" y="144"/>
                </a:lnTo>
                <a:lnTo>
                  <a:pt x="450" y="156"/>
                </a:lnTo>
                <a:lnTo>
                  <a:pt x="444" y="162"/>
                </a:lnTo>
                <a:lnTo>
                  <a:pt x="444" y="168"/>
                </a:lnTo>
                <a:lnTo>
                  <a:pt x="438" y="168"/>
                </a:lnTo>
                <a:lnTo>
                  <a:pt x="438" y="174"/>
                </a:lnTo>
                <a:lnTo>
                  <a:pt x="438" y="174"/>
                </a:lnTo>
                <a:lnTo>
                  <a:pt x="438" y="180"/>
                </a:lnTo>
                <a:lnTo>
                  <a:pt x="432" y="186"/>
                </a:lnTo>
                <a:lnTo>
                  <a:pt x="432" y="192"/>
                </a:lnTo>
                <a:lnTo>
                  <a:pt x="414" y="192"/>
                </a:lnTo>
                <a:lnTo>
                  <a:pt x="402" y="210"/>
                </a:lnTo>
                <a:lnTo>
                  <a:pt x="402" y="228"/>
                </a:lnTo>
                <a:lnTo>
                  <a:pt x="396" y="233"/>
                </a:lnTo>
                <a:lnTo>
                  <a:pt x="300" y="233"/>
                </a:lnTo>
                <a:lnTo>
                  <a:pt x="300" y="239"/>
                </a:lnTo>
                <a:lnTo>
                  <a:pt x="312" y="233"/>
                </a:lnTo>
                <a:lnTo>
                  <a:pt x="312" y="239"/>
                </a:lnTo>
                <a:lnTo>
                  <a:pt x="306" y="239"/>
                </a:lnTo>
                <a:lnTo>
                  <a:pt x="306" y="251"/>
                </a:lnTo>
                <a:lnTo>
                  <a:pt x="306" y="263"/>
                </a:lnTo>
                <a:lnTo>
                  <a:pt x="312" y="269"/>
                </a:lnTo>
                <a:lnTo>
                  <a:pt x="30" y="26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9" name="Freeform 11"/>
          <p:cNvSpPr>
            <a:spLocks/>
          </p:cNvSpPr>
          <p:nvPr/>
        </p:nvSpPr>
        <p:spPr bwMode="auto">
          <a:xfrm>
            <a:off x="3379788" y="2063750"/>
            <a:ext cx="703262" cy="473075"/>
          </a:xfrm>
          <a:custGeom>
            <a:avLst/>
            <a:gdLst/>
            <a:ahLst/>
            <a:cxnLst>
              <a:cxn ang="0">
                <a:pos x="137" y="347"/>
              </a:cxn>
              <a:cxn ang="0">
                <a:pos x="125" y="341"/>
              </a:cxn>
              <a:cxn ang="0">
                <a:pos x="113" y="329"/>
              </a:cxn>
              <a:cxn ang="0">
                <a:pos x="107" y="317"/>
              </a:cxn>
              <a:cxn ang="0">
                <a:pos x="95" y="311"/>
              </a:cxn>
              <a:cxn ang="0">
                <a:pos x="89" y="293"/>
              </a:cxn>
              <a:cxn ang="0">
                <a:pos x="77" y="287"/>
              </a:cxn>
              <a:cxn ang="0">
                <a:pos x="71" y="275"/>
              </a:cxn>
              <a:cxn ang="0">
                <a:pos x="60" y="263"/>
              </a:cxn>
              <a:cxn ang="0">
                <a:pos x="48" y="245"/>
              </a:cxn>
              <a:cxn ang="0">
                <a:pos x="30" y="228"/>
              </a:cxn>
              <a:cxn ang="0">
                <a:pos x="30" y="210"/>
              </a:cxn>
              <a:cxn ang="0">
                <a:pos x="30" y="198"/>
              </a:cxn>
              <a:cxn ang="0">
                <a:pos x="30" y="180"/>
              </a:cxn>
              <a:cxn ang="0">
                <a:pos x="42" y="168"/>
              </a:cxn>
              <a:cxn ang="0">
                <a:pos x="42" y="156"/>
              </a:cxn>
              <a:cxn ang="0">
                <a:pos x="30" y="150"/>
              </a:cxn>
              <a:cxn ang="0">
                <a:pos x="24" y="114"/>
              </a:cxn>
              <a:cxn ang="0">
                <a:pos x="36" y="102"/>
              </a:cxn>
              <a:cxn ang="0">
                <a:pos x="42" y="72"/>
              </a:cxn>
              <a:cxn ang="0">
                <a:pos x="48" y="60"/>
              </a:cxn>
              <a:cxn ang="0">
                <a:pos x="12" y="36"/>
              </a:cxn>
              <a:cxn ang="0">
                <a:pos x="54" y="6"/>
              </a:cxn>
              <a:cxn ang="0">
                <a:pos x="143" y="78"/>
              </a:cxn>
              <a:cxn ang="0">
                <a:pos x="161" y="96"/>
              </a:cxn>
              <a:cxn ang="0">
                <a:pos x="179" y="96"/>
              </a:cxn>
              <a:cxn ang="0">
                <a:pos x="191" y="102"/>
              </a:cxn>
              <a:cxn ang="0">
                <a:pos x="203" y="84"/>
              </a:cxn>
              <a:cxn ang="0">
                <a:pos x="209" y="72"/>
              </a:cxn>
              <a:cxn ang="0">
                <a:pos x="227" y="60"/>
              </a:cxn>
              <a:cxn ang="0">
                <a:pos x="239" y="60"/>
              </a:cxn>
              <a:cxn ang="0">
                <a:pos x="269" y="60"/>
              </a:cxn>
              <a:cxn ang="0">
                <a:pos x="275" y="66"/>
              </a:cxn>
              <a:cxn ang="0">
                <a:pos x="293" y="78"/>
              </a:cxn>
              <a:cxn ang="0">
                <a:pos x="311" y="90"/>
              </a:cxn>
              <a:cxn ang="0">
                <a:pos x="323" y="96"/>
              </a:cxn>
              <a:cxn ang="0">
                <a:pos x="329" y="108"/>
              </a:cxn>
              <a:cxn ang="0">
                <a:pos x="341" y="120"/>
              </a:cxn>
              <a:cxn ang="0">
                <a:pos x="353" y="132"/>
              </a:cxn>
              <a:cxn ang="0">
                <a:pos x="389" y="132"/>
              </a:cxn>
              <a:cxn ang="0">
                <a:pos x="395" y="150"/>
              </a:cxn>
              <a:cxn ang="0">
                <a:pos x="401" y="156"/>
              </a:cxn>
              <a:cxn ang="0">
                <a:pos x="413" y="180"/>
              </a:cxn>
              <a:cxn ang="0">
                <a:pos x="419" y="186"/>
              </a:cxn>
              <a:cxn ang="0">
                <a:pos x="425" y="192"/>
              </a:cxn>
              <a:cxn ang="0">
                <a:pos x="437" y="204"/>
              </a:cxn>
              <a:cxn ang="0">
                <a:pos x="443" y="228"/>
              </a:cxn>
              <a:cxn ang="0">
                <a:pos x="437" y="275"/>
              </a:cxn>
              <a:cxn ang="0">
                <a:pos x="431" y="293"/>
              </a:cxn>
              <a:cxn ang="0">
                <a:pos x="275" y="305"/>
              </a:cxn>
              <a:cxn ang="0">
                <a:pos x="239" y="299"/>
              </a:cxn>
              <a:cxn ang="0">
                <a:pos x="203" y="275"/>
              </a:cxn>
              <a:cxn ang="0">
                <a:pos x="179" y="317"/>
              </a:cxn>
            </a:cxnLst>
            <a:rect l="0" t="0" r="r" b="b"/>
            <a:pathLst>
              <a:path w="443" h="347">
                <a:moveTo>
                  <a:pt x="149" y="341"/>
                </a:moveTo>
                <a:lnTo>
                  <a:pt x="137" y="347"/>
                </a:lnTo>
                <a:lnTo>
                  <a:pt x="137" y="347"/>
                </a:lnTo>
                <a:lnTo>
                  <a:pt x="137" y="341"/>
                </a:lnTo>
                <a:lnTo>
                  <a:pt x="125" y="341"/>
                </a:lnTo>
                <a:lnTo>
                  <a:pt x="125" y="341"/>
                </a:lnTo>
                <a:lnTo>
                  <a:pt x="119" y="341"/>
                </a:lnTo>
                <a:lnTo>
                  <a:pt x="119" y="329"/>
                </a:lnTo>
                <a:lnTo>
                  <a:pt x="113" y="329"/>
                </a:lnTo>
                <a:lnTo>
                  <a:pt x="113" y="323"/>
                </a:lnTo>
                <a:lnTo>
                  <a:pt x="107" y="323"/>
                </a:lnTo>
                <a:lnTo>
                  <a:pt x="107" y="317"/>
                </a:lnTo>
                <a:lnTo>
                  <a:pt x="101" y="317"/>
                </a:lnTo>
                <a:lnTo>
                  <a:pt x="101" y="311"/>
                </a:lnTo>
                <a:lnTo>
                  <a:pt x="95" y="311"/>
                </a:lnTo>
                <a:lnTo>
                  <a:pt x="95" y="299"/>
                </a:lnTo>
                <a:lnTo>
                  <a:pt x="89" y="299"/>
                </a:lnTo>
                <a:lnTo>
                  <a:pt x="89" y="293"/>
                </a:lnTo>
                <a:lnTo>
                  <a:pt x="83" y="293"/>
                </a:lnTo>
                <a:lnTo>
                  <a:pt x="83" y="287"/>
                </a:lnTo>
                <a:lnTo>
                  <a:pt x="77" y="287"/>
                </a:lnTo>
                <a:lnTo>
                  <a:pt x="77" y="281"/>
                </a:lnTo>
                <a:lnTo>
                  <a:pt x="71" y="281"/>
                </a:lnTo>
                <a:lnTo>
                  <a:pt x="71" y="275"/>
                </a:lnTo>
                <a:lnTo>
                  <a:pt x="60" y="269"/>
                </a:lnTo>
                <a:lnTo>
                  <a:pt x="60" y="269"/>
                </a:lnTo>
                <a:lnTo>
                  <a:pt x="60" y="263"/>
                </a:lnTo>
                <a:lnTo>
                  <a:pt x="60" y="263"/>
                </a:lnTo>
                <a:lnTo>
                  <a:pt x="54" y="263"/>
                </a:lnTo>
                <a:lnTo>
                  <a:pt x="48" y="245"/>
                </a:lnTo>
                <a:lnTo>
                  <a:pt x="36" y="245"/>
                </a:lnTo>
                <a:lnTo>
                  <a:pt x="36" y="228"/>
                </a:lnTo>
                <a:lnTo>
                  <a:pt x="30" y="228"/>
                </a:lnTo>
                <a:lnTo>
                  <a:pt x="30" y="222"/>
                </a:lnTo>
                <a:lnTo>
                  <a:pt x="36" y="222"/>
                </a:lnTo>
                <a:lnTo>
                  <a:pt x="30" y="210"/>
                </a:lnTo>
                <a:lnTo>
                  <a:pt x="36" y="204"/>
                </a:lnTo>
                <a:lnTo>
                  <a:pt x="36" y="198"/>
                </a:lnTo>
                <a:lnTo>
                  <a:pt x="30" y="198"/>
                </a:lnTo>
                <a:lnTo>
                  <a:pt x="30" y="186"/>
                </a:lnTo>
                <a:lnTo>
                  <a:pt x="30" y="186"/>
                </a:lnTo>
                <a:lnTo>
                  <a:pt x="30" y="180"/>
                </a:lnTo>
                <a:lnTo>
                  <a:pt x="30" y="180"/>
                </a:lnTo>
                <a:lnTo>
                  <a:pt x="36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2" y="156"/>
                </a:lnTo>
                <a:lnTo>
                  <a:pt x="36" y="150"/>
                </a:lnTo>
                <a:lnTo>
                  <a:pt x="36" y="150"/>
                </a:lnTo>
                <a:lnTo>
                  <a:pt x="30" y="150"/>
                </a:lnTo>
                <a:lnTo>
                  <a:pt x="30" y="126"/>
                </a:lnTo>
                <a:lnTo>
                  <a:pt x="24" y="126"/>
                </a:lnTo>
                <a:lnTo>
                  <a:pt x="24" y="114"/>
                </a:lnTo>
                <a:lnTo>
                  <a:pt x="24" y="108"/>
                </a:lnTo>
                <a:lnTo>
                  <a:pt x="36" y="108"/>
                </a:lnTo>
                <a:lnTo>
                  <a:pt x="36" y="102"/>
                </a:lnTo>
                <a:lnTo>
                  <a:pt x="48" y="102"/>
                </a:lnTo>
                <a:lnTo>
                  <a:pt x="48" y="72"/>
                </a:lnTo>
                <a:lnTo>
                  <a:pt x="42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36" y="54"/>
                </a:lnTo>
                <a:lnTo>
                  <a:pt x="18" y="48"/>
                </a:lnTo>
                <a:lnTo>
                  <a:pt x="12" y="36"/>
                </a:lnTo>
                <a:lnTo>
                  <a:pt x="12" y="18"/>
                </a:lnTo>
                <a:lnTo>
                  <a:pt x="0" y="6"/>
                </a:lnTo>
                <a:lnTo>
                  <a:pt x="54" y="6"/>
                </a:lnTo>
                <a:lnTo>
                  <a:pt x="137" y="0"/>
                </a:lnTo>
                <a:lnTo>
                  <a:pt x="137" y="78"/>
                </a:lnTo>
                <a:lnTo>
                  <a:pt x="143" y="78"/>
                </a:lnTo>
                <a:lnTo>
                  <a:pt x="143" y="90"/>
                </a:lnTo>
                <a:lnTo>
                  <a:pt x="161" y="90"/>
                </a:lnTo>
                <a:lnTo>
                  <a:pt x="161" y="96"/>
                </a:lnTo>
                <a:lnTo>
                  <a:pt x="173" y="96"/>
                </a:lnTo>
                <a:lnTo>
                  <a:pt x="173" y="102"/>
                </a:lnTo>
                <a:lnTo>
                  <a:pt x="179" y="96"/>
                </a:lnTo>
                <a:lnTo>
                  <a:pt x="179" y="108"/>
                </a:lnTo>
                <a:lnTo>
                  <a:pt x="191" y="108"/>
                </a:lnTo>
                <a:lnTo>
                  <a:pt x="191" y="102"/>
                </a:lnTo>
                <a:lnTo>
                  <a:pt x="197" y="102"/>
                </a:lnTo>
                <a:lnTo>
                  <a:pt x="197" y="84"/>
                </a:lnTo>
                <a:lnTo>
                  <a:pt x="203" y="84"/>
                </a:lnTo>
                <a:lnTo>
                  <a:pt x="203" y="78"/>
                </a:lnTo>
                <a:lnTo>
                  <a:pt x="209" y="78"/>
                </a:lnTo>
                <a:lnTo>
                  <a:pt x="209" y="72"/>
                </a:lnTo>
                <a:lnTo>
                  <a:pt x="221" y="72"/>
                </a:lnTo>
                <a:lnTo>
                  <a:pt x="221" y="60"/>
                </a:lnTo>
                <a:lnTo>
                  <a:pt x="227" y="60"/>
                </a:lnTo>
                <a:lnTo>
                  <a:pt x="227" y="54"/>
                </a:lnTo>
                <a:lnTo>
                  <a:pt x="239" y="54"/>
                </a:lnTo>
                <a:lnTo>
                  <a:pt x="239" y="60"/>
                </a:lnTo>
                <a:lnTo>
                  <a:pt x="263" y="54"/>
                </a:lnTo>
                <a:lnTo>
                  <a:pt x="263" y="60"/>
                </a:lnTo>
                <a:lnTo>
                  <a:pt x="269" y="60"/>
                </a:lnTo>
                <a:lnTo>
                  <a:pt x="269" y="66"/>
                </a:lnTo>
                <a:lnTo>
                  <a:pt x="275" y="66"/>
                </a:lnTo>
                <a:lnTo>
                  <a:pt x="275" y="66"/>
                </a:lnTo>
                <a:lnTo>
                  <a:pt x="287" y="66"/>
                </a:lnTo>
                <a:lnTo>
                  <a:pt x="287" y="78"/>
                </a:lnTo>
                <a:lnTo>
                  <a:pt x="293" y="78"/>
                </a:lnTo>
                <a:lnTo>
                  <a:pt x="299" y="78"/>
                </a:lnTo>
                <a:lnTo>
                  <a:pt x="311" y="84"/>
                </a:lnTo>
                <a:lnTo>
                  <a:pt x="311" y="90"/>
                </a:lnTo>
                <a:lnTo>
                  <a:pt x="317" y="90"/>
                </a:lnTo>
                <a:lnTo>
                  <a:pt x="317" y="96"/>
                </a:lnTo>
                <a:lnTo>
                  <a:pt x="323" y="96"/>
                </a:lnTo>
                <a:lnTo>
                  <a:pt x="329" y="102"/>
                </a:lnTo>
                <a:lnTo>
                  <a:pt x="329" y="102"/>
                </a:lnTo>
                <a:lnTo>
                  <a:pt x="329" y="108"/>
                </a:lnTo>
                <a:lnTo>
                  <a:pt x="341" y="114"/>
                </a:lnTo>
                <a:lnTo>
                  <a:pt x="341" y="120"/>
                </a:lnTo>
                <a:lnTo>
                  <a:pt x="341" y="120"/>
                </a:lnTo>
                <a:lnTo>
                  <a:pt x="347" y="126"/>
                </a:lnTo>
                <a:lnTo>
                  <a:pt x="353" y="126"/>
                </a:lnTo>
                <a:lnTo>
                  <a:pt x="353" y="132"/>
                </a:lnTo>
                <a:lnTo>
                  <a:pt x="365" y="132"/>
                </a:lnTo>
                <a:lnTo>
                  <a:pt x="365" y="132"/>
                </a:lnTo>
                <a:lnTo>
                  <a:pt x="389" y="132"/>
                </a:lnTo>
                <a:lnTo>
                  <a:pt x="389" y="138"/>
                </a:lnTo>
                <a:lnTo>
                  <a:pt x="395" y="138"/>
                </a:lnTo>
                <a:lnTo>
                  <a:pt x="395" y="150"/>
                </a:lnTo>
                <a:lnTo>
                  <a:pt x="401" y="144"/>
                </a:lnTo>
                <a:lnTo>
                  <a:pt x="401" y="156"/>
                </a:lnTo>
                <a:lnTo>
                  <a:pt x="401" y="156"/>
                </a:lnTo>
                <a:lnTo>
                  <a:pt x="407" y="174"/>
                </a:lnTo>
                <a:lnTo>
                  <a:pt x="413" y="174"/>
                </a:lnTo>
                <a:lnTo>
                  <a:pt x="413" y="180"/>
                </a:lnTo>
                <a:lnTo>
                  <a:pt x="419" y="180"/>
                </a:lnTo>
                <a:lnTo>
                  <a:pt x="419" y="186"/>
                </a:lnTo>
                <a:lnTo>
                  <a:pt x="419" y="186"/>
                </a:lnTo>
                <a:lnTo>
                  <a:pt x="419" y="192"/>
                </a:lnTo>
                <a:lnTo>
                  <a:pt x="425" y="192"/>
                </a:lnTo>
                <a:lnTo>
                  <a:pt x="425" y="192"/>
                </a:lnTo>
                <a:lnTo>
                  <a:pt x="431" y="192"/>
                </a:lnTo>
                <a:lnTo>
                  <a:pt x="431" y="198"/>
                </a:lnTo>
                <a:lnTo>
                  <a:pt x="437" y="204"/>
                </a:lnTo>
                <a:lnTo>
                  <a:pt x="437" y="216"/>
                </a:lnTo>
                <a:lnTo>
                  <a:pt x="443" y="216"/>
                </a:lnTo>
                <a:lnTo>
                  <a:pt x="443" y="228"/>
                </a:lnTo>
                <a:lnTo>
                  <a:pt x="437" y="228"/>
                </a:lnTo>
                <a:lnTo>
                  <a:pt x="443" y="275"/>
                </a:lnTo>
                <a:lnTo>
                  <a:pt x="437" y="275"/>
                </a:lnTo>
                <a:lnTo>
                  <a:pt x="431" y="281"/>
                </a:lnTo>
                <a:lnTo>
                  <a:pt x="431" y="281"/>
                </a:lnTo>
                <a:lnTo>
                  <a:pt x="431" y="293"/>
                </a:lnTo>
                <a:lnTo>
                  <a:pt x="329" y="299"/>
                </a:lnTo>
                <a:lnTo>
                  <a:pt x="329" y="299"/>
                </a:lnTo>
                <a:lnTo>
                  <a:pt x="275" y="305"/>
                </a:lnTo>
                <a:lnTo>
                  <a:pt x="263" y="311"/>
                </a:lnTo>
                <a:lnTo>
                  <a:pt x="251" y="299"/>
                </a:lnTo>
                <a:lnTo>
                  <a:pt x="239" y="299"/>
                </a:lnTo>
                <a:lnTo>
                  <a:pt x="227" y="299"/>
                </a:lnTo>
                <a:lnTo>
                  <a:pt x="209" y="275"/>
                </a:lnTo>
                <a:lnTo>
                  <a:pt x="203" y="275"/>
                </a:lnTo>
                <a:lnTo>
                  <a:pt x="197" y="281"/>
                </a:lnTo>
                <a:lnTo>
                  <a:pt x="185" y="287"/>
                </a:lnTo>
                <a:lnTo>
                  <a:pt x="179" y="317"/>
                </a:lnTo>
                <a:lnTo>
                  <a:pt x="161" y="335"/>
                </a:lnTo>
                <a:lnTo>
                  <a:pt x="149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0" name="Freeform 12"/>
          <p:cNvSpPr>
            <a:spLocks/>
          </p:cNvSpPr>
          <p:nvPr/>
        </p:nvSpPr>
        <p:spPr bwMode="auto">
          <a:xfrm>
            <a:off x="3103563" y="2235200"/>
            <a:ext cx="493712" cy="473075"/>
          </a:xfrm>
          <a:custGeom>
            <a:avLst/>
            <a:gdLst/>
            <a:ahLst/>
            <a:cxnLst>
              <a:cxn ang="0">
                <a:pos x="60" y="311"/>
              </a:cxn>
              <a:cxn ang="0">
                <a:pos x="72" y="251"/>
              </a:cxn>
              <a:cxn ang="0">
                <a:pos x="24" y="251"/>
              </a:cxn>
              <a:cxn ang="0">
                <a:pos x="30" y="215"/>
              </a:cxn>
              <a:cxn ang="0">
                <a:pos x="42" y="191"/>
              </a:cxn>
              <a:cxn ang="0">
                <a:pos x="30" y="167"/>
              </a:cxn>
              <a:cxn ang="0">
                <a:pos x="12" y="149"/>
              </a:cxn>
              <a:cxn ang="0">
                <a:pos x="6" y="119"/>
              </a:cxn>
              <a:cxn ang="0">
                <a:pos x="0" y="119"/>
              </a:cxn>
              <a:cxn ang="0">
                <a:pos x="102" y="108"/>
              </a:cxn>
              <a:cxn ang="0">
                <a:pos x="132" y="72"/>
              </a:cxn>
              <a:cxn ang="0">
                <a:pos x="138" y="54"/>
              </a:cxn>
              <a:cxn ang="0">
                <a:pos x="144" y="48"/>
              </a:cxn>
              <a:cxn ang="0">
                <a:pos x="150" y="24"/>
              </a:cxn>
              <a:cxn ang="0">
                <a:pos x="186" y="18"/>
              </a:cxn>
              <a:cxn ang="0">
                <a:pos x="192" y="6"/>
              </a:cxn>
              <a:cxn ang="0">
                <a:pos x="198" y="0"/>
              </a:cxn>
              <a:cxn ang="0">
                <a:pos x="210" y="24"/>
              </a:cxn>
              <a:cxn ang="0">
                <a:pos x="216" y="36"/>
              </a:cxn>
              <a:cxn ang="0">
                <a:pos x="210" y="42"/>
              </a:cxn>
              <a:cxn ang="0">
                <a:pos x="204" y="60"/>
              </a:cxn>
              <a:cxn ang="0">
                <a:pos x="210" y="72"/>
              </a:cxn>
              <a:cxn ang="0">
                <a:pos x="210" y="96"/>
              </a:cxn>
              <a:cxn ang="0">
                <a:pos x="210" y="102"/>
              </a:cxn>
              <a:cxn ang="0">
                <a:pos x="228" y="137"/>
              </a:cxn>
              <a:cxn ang="0">
                <a:pos x="234" y="143"/>
              </a:cxn>
              <a:cxn ang="0">
                <a:pos x="245" y="155"/>
              </a:cxn>
              <a:cxn ang="0">
                <a:pos x="257" y="161"/>
              </a:cxn>
              <a:cxn ang="0">
                <a:pos x="263" y="173"/>
              </a:cxn>
              <a:cxn ang="0">
                <a:pos x="275" y="185"/>
              </a:cxn>
              <a:cxn ang="0">
                <a:pos x="281" y="197"/>
              </a:cxn>
              <a:cxn ang="0">
                <a:pos x="293" y="203"/>
              </a:cxn>
              <a:cxn ang="0">
                <a:pos x="299" y="215"/>
              </a:cxn>
              <a:cxn ang="0">
                <a:pos x="311" y="221"/>
              </a:cxn>
              <a:cxn ang="0">
                <a:pos x="305" y="239"/>
              </a:cxn>
              <a:cxn ang="0">
                <a:pos x="293" y="245"/>
              </a:cxn>
              <a:cxn ang="0">
                <a:pos x="287" y="257"/>
              </a:cxn>
              <a:cxn ang="0">
                <a:pos x="263" y="257"/>
              </a:cxn>
              <a:cxn ang="0">
                <a:pos x="251" y="257"/>
              </a:cxn>
              <a:cxn ang="0">
                <a:pos x="234" y="281"/>
              </a:cxn>
              <a:cxn ang="0">
                <a:pos x="216" y="329"/>
              </a:cxn>
              <a:cxn ang="0">
                <a:pos x="186" y="341"/>
              </a:cxn>
              <a:cxn ang="0">
                <a:pos x="144" y="341"/>
              </a:cxn>
            </a:cxnLst>
            <a:rect l="0" t="0" r="r" b="b"/>
            <a:pathLst>
              <a:path w="311" h="347">
                <a:moveTo>
                  <a:pt x="144" y="341"/>
                </a:moveTo>
                <a:lnTo>
                  <a:pt x="54" y="347"/>
                </a:lnTo>
                <a:lnTo>
                  <a:pt x="60" y="311"/>
                </a:lnTo>
                <a:lnTo>
                  <a:pt x="66" y="293"/>
                </a:lnTo>
                <a:lnTo>
                  <a:pt x="66" y="269"/>
                </a:lnTo>
                <a:lnTo>
                  <a:pt x="72" y="251"/>
                </a:lnTo>
                <a:lnTo>
                  <a:pt x="42" y="251"/>
                </a:lnTo>
                <a:lnTo>
                  <a:pt x="36" y="257"/>
                </a:lnTo>
                <a:lnTo>
                  <a:pt x="24" y="251"/>
                </a:lnTo>
                <a:lnTo>
                  <a:pt x="24" y="245"/>
                </a:lnTo>
                <a:lnTo>
                  <a:pt x="30" y="221"/>
                </a:lnTo>
                <a:lnTo>
                  <a:pt x="30" y="215"/>
                </a:lnTo>
                <a:lnTo>
                  <a:pt x="36" y="203"/>
                </a:lnTo>
                <a:lnTo>
                  <a:pt x="30" y="197"/>
                </a:lnTo>
                <a:lnTo>
                  <a:pt x="42" y="191"/>
                </a:lnTo>
                <a:lnTo>
                  <a:pt x="42" y="185"/>
                </a:lnTo>
                <a:lnTo>
                  <a:pt x="36" y="167"/>
                </a:lnTo>
                <a:lnTo>
                  <a:pt x="30" y="167"/>
                </a:lnTo>
                <a:lnTo>
                  <a:pt x="18" y="161"/>
                </a:lnTo>
                <a:lnTo>
                  <a:pt x="18" y="149"/>
                </a:lnTo>
                <a:lnTo>
                  <a:pt x="12" y="149"/>
                </a:lnTo>
                <a:lnTo>
                  <a:pt x="6" y="143"/>
                </a:lnTo>
                <a:lnTo>
                  <a:pt x="6" y="131"/>
                </a:lnTo>
                <a:lnTo>
                  <a:pt x="6" y="119"/>
                </a:lnTo>
                <a:lnTo>
                  <a:pt x="12" y="119"/>
                </a:lnTo>
                <a:lnTo>
                  <a:pt x="12" y="113"/>
                </a:lnTo>
                <a:lnTo>
                  <a:pt x="0" y="119"/>
                </a:lnTo>
                <a:lnTo>
                  <a:pt x="0" y="113"/>
                </a:lnTo>
                <a:lnTo>
                  <a:pt x="96" y="113"/>
                </a:lnTo>
                <a:lnTo>
                  <a:pt x="102" y="108"/>
                </a:lnTo>
                <a:lnTo>
                  <a:pt x="102" y="90"/>
                </a:lnTo>
                <a:lnTo>
                  <a:pt x="114" y="72"/>
                </a:lnTo>
                <a:lnTo>
                  <a:pt x="132" y="72"/>
                </a:lnTo>
                <a:lnTo>
                  <a:pt x="132" y="66"/>
                </a:lnTo>
                <a:lnTo>
                  <a:pt x="138" y="60"/>
                </a:lnTo>
                <a:lnTo>
                  <a:pt x="138" y="54"/>
                </a:lnTo>
                <a:lnTo>
                  <a:pt x="138" y="54"/>
                </a:lnTo>
                <a:lnTo>
                  <a:pt x="138" y="48"/>
                </a:lnTo>
                <a:lnTo>
                  <a:pt x="144" y="48"/>
                </a:lnTo>
                <a:lnTo>
                  <a:pt x="144" y="42"/>
                </a:lnTo>
                <a:lnTo>
                  <a:pt x="150" y="36"/>
                </a:lnTo>
                <a:lnTo>
                  <a:pt x="150" y="24"/>
                </a:lnTo>
                <a:lnTo>
                  <a:pt x="180" y="18"/>
                </a:lnTo>
                <a:lnTo>
                  <a:pt x="180" y="18"/>
                </a:lnTo>
                <a:lnTo>
                  <a:pt x="186" y="18"/>
                </a:lnTo>
                <a:lnTo>
                  <a:pt x="186" y="12"/>
                </a:lnTo>
                <a:lnTo>
                  <a:pt x="192" y="12"/>
                </a:lnTo>
                <a:lnTo>
                  <a:pt x="192" y="6"/>
                </a:lnTo>
                <a:lnTo>
                  <a:pt x="192" y="6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04" y="24"/>
                </a:lnTo>
                <a:lnTo>
                  <a:pt x="210" y="24"/>
                </a:lnTo>
                <a:lnTo>
                  <a:pt x="210" y="24"/>
                </a:lnTo>
                <a:lnTo>
                  <a:pt x="216" y="30"/>
                </a:lnTo>
                <a:lnTo>
                  <a:pt x="216" y="36"/>
                </a:lnTo>
                <a:lnTo>
                  <a:pt x="216" y="36"/>
                </a:lnTo>
                <a:lnTo>
                  <a:pt x="216" y="42"/>
                </a:lnTo>
                <a:lnTo>
                  <a:pt x="210" y="42"/>
                </a:lnTo>
                <a:lnTo>
                  <a:pt x="204" y="54"/>
                </a:lnTo>
                <a:lnTo>
                  <a:pt x="204" y="54"/>
                </a:lnTo>
                <a:lnTo>
                  <a:pt x="204" y="60"/>
                </a:lnTo>
                <a:lnTo>
                  <a:pt x="204" y="60"/>
                </a:lnTo>
                <a:lnTo>
                  <a:pt x="204" y="72"/>
                </a:lnTo>
                <a:lnTo>
                  <a:pt x="210" y="72"/>
                </a:lnTo>
                <a:lnTo>
                  <a:pt x="210" y="78"/>
                </a:lnTo>
                <a:lnTo>
                  <a:pt x="204" y="84"/>
                </a:lnTo>
                <a:lnTo>
                  <a:pt x="210" y="96"/>
                </a:lnTo>
                <a:lnTo>
                  <a:pt x="204" y="96"/>
                </a:lnTo>
                <a:lnTo>
                  <a:pt x="204" y="102"/>
                </a:lnTo>
                <a:lnTo>
                  <a:pt x="210" y="102"/>
                </a:lnTo>
                <a:lnTo>
                  <a:pt x="210" y="119"/>
                </a:lnTo>
                <a:lnTo>
                  <a:pt x="222" y="119"/>
                </a:lnTo>
                <a:lnTo>
                  <a:pt x="228" y="137"/>
                </a:lnTo>
                <a:lnTo>
                  <a:pt x="234" y="137"/>
                </a:lnTo>
                <a:lnTo>
                  <a:pt x="234" y="137"/>
                </a:lnTo>
                <a:lnTo>
                  <a:pt x="234" y="143"/>
                </a:lnTo>
                <a:lnTo>
                  <a:pt x="234" y="143"/>
                </a:lnTo>
                <a:lnTo>
                  <a:pt x="245" y="149"/>
                </a:lnTo>
                <a:lnTo>
                  <a:pt x="245" y="155"/>
                </a:lnTo>
                <a:lnTo>
                  <a:pt x="251" y="155"/>
                </a:lnTo>
                <a:lnTo>
                  <a:pt x="251" y="161"/>
                </a:lnTo>
                <a:lnTo>
                  <a:pt x="257" y="161"/>
                </a:lnTo>
                <a:lnTo>
                  <a:pt x="257" y="167"/>
                </a:lnTo>
                <a:lnTo>
                  <a:pt x="263" y="167"/>
                </a:lnTo>
                <a:lnTo>
                  <a:pt x="263" y="173"/>
                </a:lnTo>
                <a:lnTo>
                  <a:pt x="269" y="173"/>
                </a:lnTo>
                <a:lnTo>
                  <a:pt x="269" y="185"/>
                </a:lnTo>
                <a:lnTo>
                  <a:pt x="275" y="185"/>
                </a:lnTo>
                <a:lnTo>
                  <a:pt x="275" y="191"/>
                </a:lnTo>
                <a:lnTo>
                  <a:pt x="281" y="191"/>
                </a:lnTo>
                <a:lnTo>
                  <a:pt x="281" y="197"/>
                </a:lnTo>
                <a:lnTo>
                  <a:pt x="287" y="197"/>
                </a:lnTo>
                <a:lnTo>
                  <a:pt x="287" y="203"/>
                </a:lnTo>
                <a:lnTo>
                  <a:pt x="293" y="203"/>
                </a:lnTo>
                <a:lnTo>
                  <a:pt x="293" y="215"/>
                </a:lnTo>
                <a:lnTo>
                  <a:pt x="299" y="215"/>
                </a:lnTo>
                <a:lnTo>
                  <a:pt x="299" y="215"/>
                </a:lnTo>
                <a:lnTo>
                  <a:pt x="311" y="215"/>
                </a:lnTo>
                <a:lnTo>
                  <a:pt x="311" y="221"/>
                </a:lnTo>
                <a:lnTo>
                  <a:pt x="311" y="221"/>
                </a:lnTo>
                <a:lnTo>
                  <a:pt x="311" y="227"/>
                </a:lnTo>
                <a:lnTo>
                  <a:pt x="305" y="227"/>
                </a:lnTo>
                <a:lnTo>
                  <a:pt x="305" y="239"/>
                </a:lnTo>
                <a:lnTo>
                  <a:pt x="293" y="239"/>
                </a:lnTo>
                <a:lnTo>
                  <a:pt x="299" y="245"/>
                </a:lnTo>
                <a:lnTo>
                  <a:pt x="293" y="245"/>
                </a:lnTo>
                <a:lnTo>
                  <a:pt x="293" y="251"/>
                </a:lnTo>
                <a:lnTo>
                  <a:pt x="287" y="251"/>
                </a:lnTo>
                <a:lnTo>
                  <a:pt x="287" y="257"/>
                </a:lnTo>
                <a:lnTo>
                  <a:pt x="281" y="257"/>
                </a:lnTo>
                <a:lnTo>
                  <a:pt x="281" y="251"/>
                </a:lnTo>
                <a:lnTo>
                  <a:pt x="263" y="257"/>
                </a:lnTo>
                <a:lnTo>
                  <a:pt x="263" y="263"/>
                </a:lnTo>
                <a:lnTo>
                  <a:pt x="251" y="263"/>
                </a:lnTo>
                <a:lnTo>
                  <a:pt x="251" y="257"/>
                </a:lnTo>
                <a:lnTo>
                  <a:pt x="239" y="257"/>
                </a:lnTo>
                <a:lnTo>
                  <a:pt x="239" y="275"/>
                </a:lnTo>
                <a:lnTo>
                  <a:pt x="234" y="281"/>
                </a:lnTo>
                <a:lnTo>
                  <a:pt x="234" y="293"/>
                </a:lnTo>
                <a:lnTo>
                  <a:pt x="222" y="317"/>
                </a:lnTo>
                <a:lnTo>
                  <a:pt x="216" y="329"/>
                </a:lnTo>
                <a:lnTo>
                  <a:pt x="192" y="335"/>
                </a:lnTo>
                <a:lnTo>
                  <a:pt x="192" y="341"/>
                </a:lnTo>
                <a:lnTo>
                  <a:pt x="186" y="341"/>
                </a:lnTo>
                <a:lnTo>
                  <a:pt x="162" y="347"/>
                </a:lnTo>
                <a:lnTo>
                  <a:pt x="150" y="341"/>
                </a:lnTo>
                <a:lnTo>
                  <a:pt x="144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1" name="Freeform 13"/>
          <p:cNvSpPr>
            <a:spLocks/>
          </p:cNvSpPr>
          <p:nvPr/>
        </p:nvSpPr>
        <p:spPr bwMode="auto">
          <a:xfrm>
            <a:off x="2143125" y="2325688"/>
            <a:ext cx="588963" cy="684212"/>
          </a:xfrm>
          <a:custGeom>
            <a:avLst/>
            <a:gdLst/>
            <a:ahLst/>
            <a:cxnLst>
              <a:cxn ang="0">
                <a:pos x="287" y="466"/>
              </a:cxn>
              <a:cxn ang="0">
                <a:pos x="275" y="472"/>
              </a:cxn>
              <a:cxn ang="0">
                <a:pos x="197" y="484"/>
              </a:cxn>
              <a:cxn ang="0">
                <a:pos x="161" y="496"/>
              </a:cxn>
              <a:cxn ang="0">
                <a:pos x="84" y="436"/>
              </a:cxn>
              <a:cxn ang="0">
                <a:pos x="60" y="263"/>
              </a:cxn>
              <a:cxn ang="0">
                <a:pos x="66" y="125"/>
              </a:cxn>
              <a:cxn ang="0">
                <a:pos x="0" y="0"/>
              </a:cxn>
              <a:cxn ang="0">
                <a:pos x="149" y="6"/>
              </a:cxn>
              <a:cxn ang="0">
                <a:pos x="341" y="24"/>
              </a:cxn>
              <a:cxn ang="0">
                <a:pos x="329" y="42"/>
              </a:cxn>
              <a:cxn ang="0">
                <a:pos x="335" y="83"/>
              </a:cxn>
              <a:cxn ang="0">
                <a:pos x="347" y="101"/>
              </a:cxn>
              <a:cxn ang="0">
                <a:pos x="347" y="119"/>
              </a:cxn>
              <a:cxn ang="0">
                <a:pos x="353" y="191"/>
              </a:cxn>
              <a:cxn ang="0">
                <a:pos x="335" y="197"/>
              </a:cxn>
              <a:cxn ang="0">
                <a:pos x="311" y="197"/>
              </a:cxn>
              <a:cxn ang="0">
                <a:pos x="299" y="203"/>
              </a:cxn>
              <a:cxn ang="0">
                <a:pos x="299" y="221"/>
              </a:cxn>
              <a:cxn ang="0">
                <a:pos x="293" y="239"/>
              </a:cxn>
              <a:cxn ang="0">
                <a:pos x="299" y="251"/>
              </a:cxn>
              <a:cxn ang="0">
                <a:pos x="305" y="269"/>
              </a:cxn>
              <a:cxn ang="0">
                <a:pos x="311" y="293"/>
              </a:cxn>
              <a:cxn ang="0">
                <a:pos x="317" y="311"/>
              </a:cxn>
              <a:cxn ang="0">
                <a:pos x="311" y="317"/>
              </a:cxn>
              <a:cxn ang="0">
                <a:pos x="311" y="317"/>
              </a:cxn>
              <a:cxn ang="0">
                <a:pos x="299" y="335"/>
              </a:cxn>
              <a:cxn ang="0">
                <a:pos x="287" y="376"/>
              </a:cxn>
              <a:cxn ang="0">
                <a:pos x="299" y="400"/>
              </a:cxn>
              <a:cxn ang="0">
                <a:pos x="305" y="406"/>
              </a:cxn>
              <a:cxn ang="0">
                <a:pos x="317" y="412"/>
              </a:cxn>
              <a:cxn ang="0">
                <a:pos x="323" y="424"/>
              </a:cxn>
              <a:cxn ang="0">
                <a:pos x="323" y="430"/>
              </a:cxn>
              <a:cxn ang="0">
                <a:pos x="335" y="442"/>
              </a:cxn>
              <a:cxn ang="0">
                <a:pos x="341" y="448"/>
              </a:cxn>
              <a:cxn ang="0">
                <a:pos x="347" y="454"/>
              </a:cxn>
              <a:cxn ang="0">
                <a:pos x="353" y="460"/>
              </a:cxn>
              <a:cxn ang="0">
                <a:pos x="359" y="460"/>
              </a:cxn>
              <a:cxn ang="0">
                <a:pos x="371" y="466"/>
              </a:cxn>
            </a:cxnLst>
            <a:rect l="0" t="0" r="r" b="b"/>
            <a:pathLst>
              <a:path w="371" h="502">
                <a:moveTo>
                  <a:pt x="329" y="466"/>
                </a:moveTo>
                <a:lnTo>
                  <a:pt x="287" y="466"/>
                </a:lnTo>
                <a:lnTo>
                  <a:pt x="287" y="472"/>
                </a:lnTo>
                <a:lnTo>
                  <a:pt x="275" y="472"/>
                </a:lnTo>
                <a:lnTo>
                  <a:pt x="269" y="484"/>
                </a:lnTo>
                <a:lnTo>
                  <a:pt x="197" y="484"/>
                </a:lnTo>
                <a:lnTo>
                  <a:pt x="197" y="496"/>
                </a:lnTo>
                <a:lnTo>
                  <a:pt x="161" y="496"/>
                </a:lnTo>
                <a:lnTo>
                  <a:pt x="149" y="502"/>
                </a:lnTo>
                <a:lnTo>
                  <a:pt x="84" y="436"/>
                </a:lnTo>
                <a:lnTo>
                  <a:pt x="95" y="388"/>
                </a:lnTo>
                <a:lnTo>
                  <a:pt x="60" y="263"/>
                </a:lnTo>
                <a:lnTo>
                  <a:pt x="78" y="179"/>
                </a:lnTo>
                <a:lnTo>
                  <a:pt x="66" y="125"/>
                </a:lnTo>
                <a:lnTo>
                  <a:pt x="54" y="65"/>
                </a:lnTo>
                <a:lnTo>
                  <a:pt x="0" y="0"/>
                </a:lnTo>
                <a:lnTo>
                  <a:pt x="143" y="0"/>
                </a:lnTo>
                <a:lnTo>
                  <a:pt x="149" y="6"/>
                </a:lnTo>
                <a:lnTo>
                  <a:pt x="335" y="6"/>
                </a:lnTo>
                <a:lnTo>
                  <a:pt x="341" y="24"/>
                </a:lnTo>
                <a:lnTo>
                  <a:pt x="341" y="36"/>
                </a:lnTo>
                <a:lnTo>
                  <a:pt x="329" y="42"/>
                </a:lnTo>
                <a:lnTo>
                  <a:pt x="329" y="59"/>
                </a:lnTo>
                <a:lnTo>
                  <a:pt x="335" y="83"/>
                </a:lnTo>
                <a:lnTo>
                  <a:pt x="335" y="101"/>
                </a:lnTo>
                <a:lnTo>
                  <a:pt x="347" y="101"/>
                </a:lnTo>
                <a:lnTo>
                  <a:pt x="347" y="113"/>
                </a:lnTo>
                <a:lnTo>
                  <a:pt x="347" y="119"/>
                </a:lnTo>
                <a:lnTo>
                  <a:pt x="353" y="167"/>
                </a:lnTo>
                <a:lnTo>
                  <a:pt x="353" y="191"/>
                </a:lnTo>
                <a:lnTo>
                  <a:pt x="335" y="191"/>
                </a:lnTo>
                <a:lnTo>
                  <a:pt x="335" y="197"/>
                </a:lnTo>
                <a:lnTo>
                  <a:pt x="311" y="197"/>
                </a:lnTo>
                <a:lnTo>
                  <a:pt x="311" y="197"/>
                </a:lnTo>
                <a:lnTo>
                  <a:pt x="299" y="197"/>
                </a:lnTo>
                <a:lnTo>
                  <a:pt x="299" y="203"/>
                </a:lnTo>
                <a:lnTo>
                  <a:pt x="299" y="203"/>
                </a:lnTo>
                <a:lnTo>
                  <a:pt x="299" y="221"/>
                </a:lnTo>
                <a:lnTo>
                  <a:pt x="293" y="221"/>
                </a:lnTo>
                <a:lnTo>
                  <a:pt x="293" y="239"/>
                </a:lnTo>
                <a:lnTo>
                  <a:pt x="299" y="239"/>
                </a:lnTo>
                <a:lnTo>
                  <a:pt x="299" y="251"/>
                </a:lnTo>
                <a:lnTo>
                  <a:pt x="305" y="251"/>
                </a:lnTo>
                <a:lnTo>
                  <a:pt x="305" y="269"/>
                </a:lnTo>
                <a:lnTo>
                  <a:pt x="311" y="275"/>
                </a:lnTo>
                <a:lnTo>
                  <a:pt x="311" y="293"/>
                </a:lnTo>
                <a:lnTo>
                  <a:pt x="317" y="293"/>
                </a:lnTo>
                <a:lnTo>
                  <a:pt x="317" y="311"/>
                </a:lnTo>
                <a:lnTo>
                  <a:pt x="311" y="311"/>
                </a:lnTo>
                <a:lnTo>
                  <a:pt x="311" y="317"/>
                </a:lnTo>
                <a:lnTo>
                  <a:pt x="311" y="317"/>
                </a:lnTo>
                <a:lnTo>
                  <a:pt x="311" y="317"/>
                </a:lnTo>
                <a:lnTo>
                  <a:pt x="305" y="317"/>
                </a:lnTo>
                <a:lnTo>
                  <a:pt x="299" y="335"/>
                </a:lnTo>
                <a:lnTo>
                  <a:pt x="293" y="335"/>
                </a:lnTo>
                <a:lnTo>
                  <a:pt x="287" y="376"/>
                </a:lnTo>
                <a:lnTo>
                  <a:pt x="299" y="382"/>
                </a:lnTo>
                <a:lnTo>
                  <a:pt x="299" y="400"/>
                </a:lnTo>
                <a:lnTo>
                  <a:pt x="305" y="400"/>
                </a:lnTo>
                <a:lnTo>
                  <a:pt x="305" y="406"/>
                </a:lnTo>
                <a:lnTo>
                  <a:pt x="317" y="406"/>
                </a:lnTo>
                <a:lnTo>
                  <a:pt x="317" y="412"/>
                </a:lnTo>
                <a:lnTo>
                  <a:pt x="323" y="412"/>
                </a:lnTo>
                <a:lnTo>
                  <a:pt x="323" y="424"/>
                </a:lnTo>
                <a:lnTo>
                  <a:pt x="323" y="424"/>
                </a:lnTo>
                <a:lnTo>
                  <a:pt x="323" y="430"/>
                </a:lnTo>
                <a:lnTo>
                  <a:pt x="335" y="436"/>
                </a:lnTo>
                <a:lnTo>
                  <a:pt x="335" y="442"/>
                </a:lnTo>
                <a:lnTo>
                  <a:pt x="341" y="442"/>
                </a:lnTo>
                <a:lnTo>
                  <a:pt x="341" y="448"/>
                </a:lnTo>
                <a:lnTo>
                  <a:pt x="347" y="448"/>
                </a:lnTo>
                <a:lnTo>
                  <a:pt x="347" y="454"/>
                </a:lnTo>
                <a:lnTo>
                  <a:pt x="353" y="454"/>
                </a:lnTo>
                <a:lnTo>
                  <a:pt x="353" y="460"/>
                </a:lnTo>
                <a:lnTo>
                  <a:pt x="359" y="460"/>
                </a:lnTo>
                <a:lnTo>
                  <a:pt x="359" y="460"/>
                </a:lnTo>
                <a:lnTo>
                  <a:pt x="371" y="460"/>
                </a:lnTo>
                <a:lnTo>
                  <a:pt x="371" y="466"/>
                </a:lnTo>
                <a:lnTo>
                  <a:pt x="329" y="466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2" name="Freeform 14"/>
          <p:cNvSpPr>
            <a:spLocks/>
          </p:cNvSpPr>
          <p:nvPr/>
        </p:nvSpPr>
        <p:spPr bwMode="auto">
          <a:xfrm>
            <a:off x="2674938" y="2438400"/>
            <a:ext cx="542925" cy="230188"/>
          </a:xfrm>
          <a:custGeom>
            <a:avLst/>
            <a:gdLst/>
            <a:ahLst/>
            <a:cxnLst>
              <a:cxn ang="0">
                <a:pos x="312" y="162"/>
              </a:cxn>
              <a:cxn ang="0">
                <a:pos x="294" y="162"/>
              </a:cxn>
              <a:cxn ang="0">
                <a:pos x="294" y="150"/>
              </a:cxn>
              <a:cxn ang="0">
                <a:pos x="252" y="150"/>
              </a:cxn>
              <a:cxn ang="0">
                <a:pos x="252" y="162"/>
              </a:cxn>
              <a:cxn ang="0">
                <a:pos x="66" y="168"/>
              </a:cxn>
              <a:cxn ang="0">
                <a:pos x="66" y="84"/>
              </a:cxn>
              <a:cxn ang="0">
                <a:pos x="18" y="84"/>
              </a:cxn>
              <a:cxn ang="0">
                <a:pos x="12" y="36"/>
              </a:cxn>
              <a:cxn ang="0">
                <a:pos x="12" y="30"/>
              </a:cxn>
              <a:cxn ang="0">
                <a:pos x="12" y="18"/>
              </a:cxn>
              <a:cxn ang="0">
                <a:pos x="0" y="18"/>
              </a:cxn>
              <a:cxn ang="0">
                <a:pos x="0" y="0"/>
              </a:cxn>
              <a:cxn ang="0">
                <a:pos x="282" y="0"/>
              </a:cxn>
              <a:cxn ang="0">
                <a:pos x="288" y="0"/>
              </a:cxn>
              <a:cxn ang="0">
                <a:pos x="288" y="12"/>
              </a:cxn>
              <a:cxn ang="0">
                <a:pos x="300" y="18"/>
              </a:cxn>
              <a:cxn ang="0">
                <a:pos x="306" y="18"/>
              </a:cxn>
              <a:cxn ang="0">
                <a:pos x="312" y="36"/>
              </a:cxn>
              <a:cxn ang="0">
                <a:pos x="312" y="42"/>
              </a:cxn>
              <a:cxn ang="0">
                <a:pos x="300" y="48"/>
              </a:cxn>
              <a:cxn ang="0">
                <a:pos x="306" y="54"/>
              </a:cxn>
              <a:cxn ang="0">
                <a:pos x="300" y="66"/>
              </a:cxn>
              <a:cxn ang="0">
                <a:pos x="300" y="72"/>
              </a:cxn>
              <a:cxn ang="0">
                <a:pos x="294" y="96"/>
              </a:cxn>
              <a:cxn ang="0">
                <a:pos x="294" y="102"/>
              </a:cxn>
              <a:cxn ang="0">
                <a:pos x="306" y="108"/>
              </a:cxn>
              <a:cxn ang="0">
                <a:pos x="312" y="102"/>
              </a:cxn>
              <a:cxn ang="0">
                <a:pos x="342" y="102"/>
              </a:cxn>
              <a:cxn ang="0">
                <a:pos x="336" y="120"/>
              </a:cxn>
              <a:cxn ang="0">
                <a:pos x="336" y="144"/>
              </a:cxn>
              <a:cxn ang="0">
                <a:pos x="330" y="162"/>
              </a:cxn>
              <a:cxn ang="0">
                <a:pos x="312" y="162"/>
              </a:cxn>
            </a:cxnLst>
            <a:rect l="0" t="0" r="r" b="b"/>
            <a:pathLst>
              <a:path w="342" h="168">
                <a:moveTo>
                  <a:pt x="312" y="162"/>
                </a:moveTo>
                <a:lnTo>
                  <a:pt x="294" y="162"/>
                </a:lnTo>
                <a:lnTo>
                  <a:pt x="294" y="150"/>
                </a:lnTo>
                <a:lnTo>
                  <a:pt x="252" y="150"/>
                </a:lnTo>
                <a:lnTo>
                  <a:pt x="252" y="162"/>
                </a:lnTo>
                <a:lnTo>
                  <a:pt x="66" y="168"/>
                </a:lnTo>
                <a:lnTo>
                  <a:pt x="66" y="84"/>
                </a:lnTo>
                <a:lnTo>
                  <a:pt x="18" y="84"/>
                </a:lnTo>
                <a:lnTo>
                  <a:pt x="12" y="36"/>
                </a:lnTo>
                <a:lnTo>
                  <a:pt x="12" y="30"/>
                </a:lnTo>
                <a:lnTo>
                  <a:pt x="12" y="18"/>
                </a:lnTo>
                <a:lnTo>
                  <a:pt x="0" y="18"/>
                </a:lnTo>
                <a:lnTo>
                  <a:pt x="0" y="0"/>
                </a:lnTo>
                <a:lnTo>
                  <a:pt x="282" y="0"/>
                </a:lnTo>
                <a:lnTo>
                  <a:pt x="288" y="0"/>
                </a:lnTo>
                <a:lnTo>
                  <a:pt x="288" y="12"/>
                </a:lnTo>
                <a:lnTo>
                  <a:pt x="300" y="18"/>
                </a:lnTo>
                <a:lnTo>
                  <a:pt x="306" y="18"/>
                </a:lnTo>
                <a:lnTo>
                  <a:pt x="312" y="36"/>
                </a:lnTo>
                <a:lnTo>
                  <a:pt x="312" y="42"/>
                </a:lnTo>
                <a:lnTo>
                  <a:pt x="300" y="48"/>
                </a:lnTo>
                <a:lnTo>
                  <a:pt x="306" y="54"/>
                </a:lnTo>
                <a:lnTo>
                  <a:pt x="300" y="66"/>
                </a:lnTo>
                <a:lnTo>
                  <a:pt x="300" y="72"/>
                </a:lnTo>
                <a:lnTo>
                  <a:pt x="294" y="96"/>
                </a:lnTo>
                <a:lnTo>
                  <a:pt x="294" y="102"/>
                </a:lnTo>
                <a:lnTo>
                  <a:pt x="306" y="108"/>
                </a:lnTo>
                <a:lnTo>
                  <a:pt x="312" y="102"/>
                </a:lnTo>
                <a:lnTo>
                  <a:pt x="342" y="102"/>
                </a:lnTo>
                <a:lnTo>
                  <a:pt x="336" y="120"/>
                </a:lnTo>
                <a:lnTo>
                  <a:pt x="336" y="144"/>
                </a:lnTo>
                <a:lnTo>
                  <a:pt x="330" y="162"/>
                </a:lnTo>
                <a:lnTo>
                  <a:pt x="312" y="16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3" name="Freeform 15"/>
          <p:cNvSpPr>
            <a:spLocks/>
          </p:cNvSpPr>
          <p:nvPr/>
        </p:nvSpPr>
        <p:spPr bwMode="auto">
          <a:xfrm>
            <a:off x="3616325" y="2438400"/>
            <a:ext cx="523875" cy="212725"/>
          </a:xfrm>
          <a:custGeom>
            <a:avLst/>
            <a:gdLst/>
            <a:ahLst/>
            <a:cxnLst>
              <a:cxn ang="0">
                <a:pos x="6" y="132"/>
              </a:cxn>
              <a:cxn ang="0">
                <a:pos x="6" y="108"/>
              </a:cxn>
              <a:cxn ang="0">
                <a:pos x="0" y="102"/>
              </a:cxn>
              <a:cxn ang="0">
                <a:pos x="0" y="96"/>
              </a:cxn>
              <a:cxn ang="0">
                <a:pos x="12" y="90"/>
              </a:cxn>
              <a:cxn ang="0">
                <a:pos x="12" y="60"/>
              </a:cxn>
              <a:cxn ang="0">
                <a:pos x="30" y="42"/>
              </a:cxn>
              <a:cxn ang="0">
                <a:pos x="36" y="12"/>
              </a:cxn>
              <a:cxn ang="0">
                <a:pos x="48" y="6"/>
              </a:cxn>
              <a:cxn ang="0">
                <a:pos x="54" y="0"/>
              </a:cxn>
              <a:cxn ang="0">
                <a:pos x="60" y="0"/>
              </a:cxn>
              <a:cxn ang="0">
                <a:pos x="78" y="24"/>
              </a:cxn>
              <a:cxn ang="0">
                <a:pos x="90" y="24"/>
              </a:cxn>
              <a:cxn ang="0">
                <a:pos x="102" y="24"/>
              </a:cxn>
              <a:cxn ang="0">
                <a:pos x="114" y="36"/>
              </a:cxn>
              <a:cxn ang="0">
                <a:pos x="126" y="30"/>
              </a:cxn>
              <a:cxn ang="0">
                <a:pos x="180" y="24"/>
              </a:cxn>
              <a:cxn ang="0">
                <a:pos x="180" y="24"/>
              </a:cxn>
              <a:cxn ang="0">
                <a:pos x="282" y="18"/>
              </a:cxn>
              <a:cxn ang="0">
                <a:pos x="324" y="18"/>
              </a:cxn>
              <a:cxn ang="0">
                <a:pos x="318" y="12"/>
              </a:cxn>
              <a:cxn ang="0">
                <a:pos x="324" y="12"/>
              </a:cxn>
              <a:cxn ang="0">
                <a:pos x="330" y="126"/>
              </a:cxn>
              <a:cxn ang="0">
                <a:pos x="174" y="132"/>
              </a:cxn>
              <a:cxn ang="0">
                <a:pos x="168" y="126"/>
              </a:cxn>
              <a:cxn ang="0">
                <a:pos x="156" y="108"/>
              </a:cxn>
              <a:cxn ang="0">
                <a:pos x="144" y="102"/>
              </a:cxn>
              <a:cxn ang="0">
                <a:pos x="126" y="102"/>
              </a:cxn>
              <a:cxn ang="0">
                <a:pos x="114" y="108"/>
              </a:cxn>
              <a:cxn ang="0">
                <a:pos x="108" y="120"/>
              </a:cxn>
              <a:cxn ang="0">
                <a:pos x="90" y="132"/>
              </a:cxn>
              <a:cxn ang="0">
                <a:pos x="24" y="150"/>
              </a:cxn>
              <a:cxn ang="0">
                <a:pos x="12" y="156"/>
              </a:cxn>
              <a:cxn ang="0">
                <a:pos x="12" y="156"/>
              </a:cxn>
              <a:cxn ang="0">
                <a:pos x="6" y="132"/>
              </a:cxn>
            </a:cxnLst>
            <a:rect l="0" t="0" r="r" b="b"/>
            <a:pathLst>
              <a:path w="330" h="156">
                <a:moveTo>
                  <a:pt x="6" y="132"/>
                </a:moveTo>
                <a:lnTo>
                  <a:pt x="6" y="108"/>
                </a:lnTo>
                <a:lnTo>
                  <a:pt x="0" y="102"/>
                </a:lnTo>
                <a:lnTo>
                  <a:pt x="0" y="96"/>
                </a:lnTo>
                <a:lnTo>
                  <a:pt x="12" y="90"/>
                </a:lnTo>
                <a:lnTo>
                  <a:pt x="12" y="60"/>
                </a:lnTo>
                <a:lnTo>
                  <a:pt x="30" y="42"/>
                </a:lnTo>
                <a:lnTo>
                  <a:pt x="36" y="12"/>
                </a:lnTo>
                <a:lnTo>
                  <a:pt x="48" y="6"/>
                </a:lnTo>
                <a:lnTo>
                  <a:pt x="54" y="0"/>
                </a:lnTo>
                <a:lnTo>
                  <a:pt x="60" y="0"/>
                </a:lnTo>
                <a:lnTo>
                  <a:pt x="78" y="24"/>
                </a:lnTo>
                <a:lnTo>
                  <a:pt x="90" y="24"/>
                </a:lnTo>
                <a:lnTo>
                  <a:pt x="102" y="24"/>
                </a:lnTo>
                <a:lnTo>
                  <a:pt x="114" y="36"/>
                </a:lnTo>
                <a:lnTo>
                  <a:pt x="126" y="30"/>
                </a:lnTo>
                <a:lnTo>
                  <a:pt x="180" y="24"/>
                </a:lnTo>
                <a:lnTo>
                  <a:pt x="180" y="24"/>
                </a:lnTo>
                <a:lnTo>
                  <a:pt x="282" y="18"/>
                </a:lnTo>
                <a:lnTo>
                  <a:pt x="324" y="18"/>
                </a:lnTo>
                <a:lnTo>
                  <a:pt x="318" y="12"/>
                </a:lnTo>
                <a:lnTo>
                  <a:pt x="324" y="12"/>
                </a:lnTo>
                <a:lnTo>
                  <a:pt x="330" y="126"/>
                </a:lnTo>
                <a:lnTo>
                  <a:pt x="174" y="132"/>
                </a:lnTo>
                <a:lnTo>
                  <a:pt x="168" y="126"/>
                </a:lnTo>
                <a:lnTo>
                  <a:pt x="156" y="108"/>
                </a:lnTo>
                <a:lnTo>
                  <a:pt x="144" y="102"/>
                </a:lnTo>
                <a:lnTo>
                  <a:pt x="126" y="102"/>
                </a:lnTo>
                <a:lnTo>
                  <a:pt x="114" y="108"/>
                </a:lnTo>
                <a:lnTo>
                  <a:pt x="108" y="120"/>
                </a:lnTo>
                <a:lnTo>
                  <a:pt x="90" y="132"/>
                </a:lnTo>
                <a:lnTo>
                  <a:pt x="24" y="150"/>
                </a:lnTo>
                <a:lnTo>
                  <a:pt x="12" y="156"/>
                </a:lnTo>
                <a:lnTo>
                  <a:pt x="12" y="156"/>
                </a:lnTo>
                <a:lnTo>
                  <a:pt x="6" y="13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4" name="Freeform 16"/>
          <p:cNvSpPr>
            <a:spLocks/>
          </p:cNvSpPr>
          <p:nvPr/>
        </p:nvSpPr>
        <p:spPr bwMode="auto">
          <a:xfrm>
            <a:off x="3332163" y="2520950"/>
            <a:ext cx="303212" cy="390525"/>
          </a:xfrm>
          <a:custGeom>
            <a:avLst/>
            <a:gdLst/>
            <a:ahLst/>
            <a:cxnLst>
              <a:cxn ang="0">
                <a:pos x="101" y="239"/>
              </a:cxn>
              <a:cxn ang="0">
                <a:pos x="101" y="239"/>
              </a:cxn>
              <a:cxn ang="0">
                <a:pos x="84" y="251"/>
              </a:cxn>
              <a:cxn ang="0">
                <a:pos x="66" y="257"/>
              </a:cxn>
              <a:cxn ang="0">
                <a:pos x="54" y="257"/>
              </a:cxn>
              <a:cxn ang="0">
                <a:pos x="30" y="269"/>
              </a:cxn>
              <a:cxn ang="0">
                <a:pos x="18" y="287"/>
              </a:cxn>
              <a:cxn ang="0">
                <a:pos x="18" y="287"/>
              </a:cxn>
              <a:cxn ang="0">
                <a:pos x="6" y="227"/>
              </a:cxn>
              <a:cxn ang="0">
                <a:pos x="12" y="215"/>
              </a:cxn>
              <a:cxn ang="0">
                <a:pos x="0" y="162"/>
              </a:cxn>
              <a:cxn ang="0">
                <a:pos x="0" y="132"/>
              </a:cxn>
              <a:cxn ang="0">
                <a:pos x="6" y="132"/>
              </a:cxn>
              <a:cxn ang="0">
                <a:pos x="18" y="138"/>
              </a:cxn>
              <a:cxn ang="0">
                <a:pos x="42" y="132"/>
              </a:cxn>
              <a:cxn ang="0">
                <a:pos x="48" y="132"/>
              </a:cxn>
              <a:cxn ang="0">
                <a:pos x="48" y="126"/>
              </a:cxn>
              <a:cxn ang="0">
                <a:pos x="72" y="120"/>
              </a:cxn>
              <a:cxn ang="0">
                <a:pos x="78" y="108"/>
              </a:cxn>
              <a:cxn ang="0">
                <a:pos x="90" y="84"/>
              </a:cxn>
              <a:cxn ang="0">
                <a:pos x="90" y="72"/>
              </a:cxn>
              <a:cxn ang="0">
                <a:pos x="95" y="66"/>
              </a:cxn>
              <a:cxn ang="0">
                <a:pos x="95" y="48"/>
              </a:cxn>
              <a:cxn ang="0">
                <a:pos x="107" y="48"/>
              </a:cxn>
              <a:cxn ang="0">
                <a:pos x="107" y="54"/>
              </a:cxn>
              <a:cxn ang="0">
                <a:pos x="119" y="54"/>
              </a:cxn>
              <a:cxn ang="0">
                <a:pos x="119" y="48"/>
              </a:cxn>
              <a:cxn ang="0">
                <a:pos x="137" y="42"/>
              </a:cxn>
              <a:cxn ang="0">
                <a:pos x="137" y="48"/>
              </a:cxn>
              <a:cxn ang="0">
                <a:pos x="143" y="48"/>
              </a:cxn>
              <a:cxn ang="0">
                <a:pos x="143" y="42"/>
              </a:cxn>
              <a:cxn ang="0">
                <a:pos x="149" y="42"/>
              </a:cxn>
              <a:cxn ang="0">
                <a:pos x="149" y="36"/>
              </a:cxn>
              <a:cxn ang="0">
                <a:pos x="155" y="36"/>
              </a:cxn>
              <a:cxn ang="0">
                <a:pos x="149" y="30"/>
              </a:cxn>
              <a:cxn ang="0">
                <a:pos x="161" y="30"/>
              </a:cxn>
              <a:cxn ang="0">
                <a:pos x="161" y="18"/>
              </a:cxn>
              <a:cxn ang="0">
                <a:pos x="167" y="18"/>
              </a:cxn>
              <a:cxn ang="0">
                <a:pos x="167" y="12"/>
              </a:cxn>
              <a:cxn ang="0">
                <a:pos x="191" y="0"/>
              </a:cxn>
              <a:cxn ang="0">
                <a:pos x="191" y="30"/>
              </a:cxn>
              <a:cxn ang="0">
                <a:pos x="179" y="36"/>
              </a:cxn>
              <a:cxn ang="0">
                <a:pos x="179" y="42"/>
              </a:cxn>
              <a:cxn ang="0">
                <a:pos x="185" y="48"/>
              </a:cxn>
              <a:cxn ang="0">
                <a:pos x="191" y="96"/>
              </a:cxn>
              <a:cxn ang="0">
                <a:pos x="167" y="96"/>
              </a:cxn>
              <a:cxn ang="0">
                <a:pos x="155" y="108"/>
              </a:cxn>
              <a:cxn ang="0">
                <a:pos x="149" y="120"/>
              </a:cxn>
              <a:cxn ang="0">
                <a:pos x="137" y="120"/>
              </a:cxn>
              <a:cxn ang="0">
                <a:pos x="137" y="120"/>
              </a:cxn>
              <a:cxn ang="0">
                <a:pos x="131" y="138"/>
              </a:cxn>
              <a:cxn ang="0">
                <a:pos x="113" y="150"/>
              </a:cxn>
              <a:cxn ang="0">
                <a:pos x="113" y="162"/>
              </a:cxn>
              <a:cxn ang="0">
                <a:pos x="107" y="168"/>
              </a:cxn>
              <a:cxn ang="0">
                <a:pos x="107" y="245"/>
              </a:cxn>
              <a:cxn ang="0">
                <a:pos x="101" y="239"/>
              </a:cxn>
            </a:cxnLst>
            <a:rect l="0" t="0" r="r" b="b"/>
            <a:pathLst>
              <a:path w="191" h="287">
                <a:moveTo>
                  <a:pt x="101" y="239"/>
                </a:moveTo>
                <a:lnTo>
                  <a:pt x="101" y="239"/>
                </a:lnTo>
                <a:lnTo>
                  <a:pt x="84" y="251"/>
                </a:lnTo>
                <a:lnTo>
                  <a:pt x="66" y="257"/>
                </a:lnTo>
                <a:lnTo>
                  <a:pt x="54" y="257"/>
                </a:lnTo>
                <a:lnTo>
                  <a:pt x="30" y="269"/>
                </a:lnTo>
                <a:lnTo>
                  <a:pt x="18" y="287"/>
                </a:lnTo>
                <a:lnTo>
                  <a:pt x="18" y="287"/>
                </a:lnTo>
                <a:lnTo>
                  <a:pt x="6" y="227"/>
                </a:lnTo>
                <a:lnTo>
                  <a:pt x="12" y="215"/>
                </a:lnTo>
                <a:lnTo>
                  <a:pt x="0" y="162"/>
                </a:lnTo>
                <a:lnTo>
                  <a:pt x="0" y="132"/>
                </a:lnTo>
                <a:lnTo>
                  <a:pt x="6" y="132"/>
                </a:lnTo>
                <a:lnTo>
                  <a:pt x="18" y="138"/>
                </a:lnTo>
                <a:lnTo>
                  <a:pt x="42" y="132"/>
                </a:lnTo>
                <a:lnTo>
                  <a:pt x="48" y="132"/>
                </a:lnTo>
                <a:lnTo>
                  <a:pt x="48" y="126"/>
                </a:lnTo>
                <a:lnTo>
                  <a:pt x="72" y="120"/>
                </a:lnTo>
                <a:lnTo>
                  <a:pt x="78" y="108"/>
                </a:lnTo>
                <a:lnTo>
                  <a:pt x="90" y="84"/>
                </a:lnTo>
                <a:lnTo>
                  <a:pt x="90" y="72"/>
                </a:lnTo>
                <a:lnTo>
                  <a:pt x="95" y="66"/>
                </a:lnTo>
                <a:lnTo>
                  <a:pt x="95" y="48"/>
                </a:lnTo>
                <a:lnTo>
                  <a:pt x="107" y="48"/>
                </a:lnTo>
                <a:lnTo>
                  <a:pt x="107" y="54"/>
                </a:lnTo>
                <a:lnTo>
                  <a:pt x="119" y="54"/>
                </a:lnTo>
                <a:lnTo>
                  <a:pt x="119" y="48"/>
                </a:lnTo>
                <a:lnTo>
                  <a:pt x="137" y="42"/>
                </a:lnTo>
                <a:lnTo>
                  <a:pt x="137" y="48"/>
                </a:lnTo>
                <a:lnTo>
                  <a:pt x="143" y="48"/>
                </a:lnTo>
                <a:lnTo>
                  <a:pt x="143" y="42"/>
                </a:lnTo>
                <a:lnTo>
                  <a:pt x="149" y="42"/>
                </a:lnTo>
                <a:lnTo>
                  <a:pt x="149" y="36"/>
                </a:lnTo>
                <a:lnTo>
                  <a:pt x="155" y="36"/>
                </a:lnTo>
                <a:lnTo>
                  <a:pt x="149" y="30"/>
                </a:lnTo>
                <a:lnTo>
                  <a:pt x="161" y="30"/>
                </a:lnTo>
                <a:lnTo>
                  <a:pt x="161" y="18"/>
                </a:lnTo>
                <a:lnTo>
                  <a:pt x="167" y="18"/>
                </a:lnTo>
                <a:lnTo>
                  <a:pt x="167" y="12"/>
                </a:lnTo>
                <a:lnTo>
                  <a:pt x="191" y="0"/>
                </a:lnTo>
                <a:lnTo>
                  <a:pt x="191" y="30"/>
                </a:lnTo>
                <a:lnTo>
                  <a:pt x="179" y="36"/>
                </a:lnTo>
                <a:lnTo>
                  <a:pt x="179" y="42"/>
                </a:lnTo>
                <a:lnTo>
                  <a:pt x="185" y="48"/>
                </a:lnTo>
                <a:lnTo>
                  <a:pt x="191" y="96"/>
                </a:lnTo>
                <a:lnTo>
                  <a:pt x="167" y="96"/>
                </a:lnTo>
                <a:lnTo>
                  <a:pt x="155" y="108"/>
                </a:lnTo>
                <a:lnTo>
                  <a:pt x="149" y="120"/>
                </a:lnTo>
                <a:lnTo>
                  <a:pt x="137" y="120"/>
                </a:lnTo>
                <a:lnTo>
                  <a:pt x="137" y="120"/>
                </a:lnTo>
                <a:lnTo>
                  <a:pt x="131" y="138"/>
                </a:lnTo>
                <a:lnTo>
                  <a:pt x="113" y="150"/>
                </a:lnTo>
                <a:lnTo>
                  <a:pt x="113" y="162"/>
                </a:lnTo>
                <a:lnTo>
                  <a:pt x="107" y="168"/>
                </a:lnTo>
                <a:lnTo>
                  <a:pt x="107" y="245"/>
                </a:lnTo>
                <a:lnTo>
                  <a:pt x="101" y="23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5" name="Freeform 17"/>
          <p:cNvSpPr>
            <a:spLocks/>
          </p:cNvSpPr>
          <p:nvPr/>
        </p:nvSpPr>
        <p:spPr bwMode="auto">
          <a:xfrm>
            <a:off x="2598738" y="2552700"/>
            <a:ext cx="371475" cy="50641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72" y="293"/>
              </a:cxn>
              <a:cxn ang="0">
                <a:pos x="66" y="287"/>
              </a:cxn>
              <a:cxn ang="0">
                <a:pos x="60" y="281"/>
              </a:cxn>
              <a:cxn ang="0">
                <a:pos x="54" y="275"/>
              </a:cxn>
              <a:cxn ang="0">
                <a:pos x="48" y="269"/>
              </a:cxn>
              <a:cxn ang="0">
                <a:pos x="36" y="257"/>
              </a:cxn>
              <a:cxn ang="0">
                <a:pos x="36" y="245"/>
              </a:cxn>
              <a:cxn ang="0">
                <a:pos x="30" y="239"/>
              </a:cxn>
              <a:cxn ang="0">
                <a:pos x="18" y="233"/>
              </a:cxn>
              <a:cxn ang="0">
                <a:pos x="12" y="215"/>
              </a:cxn>
              <a:cxn ang="0">
                <a:pos x="6" y="168"/>
              </a:cxn>
              <a:cxn ang="0">
                <a:pos x="18" y="150"/>
              </a:cxn>
              <a:cxn ang="0">
                <a:pos x="24" y="150"/>
              </a:cxn>
              <a:cxn ang="0">
                <a:pos x="24" y="144"/>
              </a:cxn>
              <a:cxn ang="0">
                <a:pos x="30" y="126"/>
              </a:cxn>
              <a:cxn ang="0">
                <a:pos x="24" y="108"/>
              </a:cxn>
              <a:cxn ang="0">
                <a:pos x="18" y="84"/>
              </a:cxn>
              <a:cxn ang="0">
                <a:pos x="12" y="72"/>
              </a:cxn>
              <a:cxn ang="0">
                <a:pos x="6" y="54"/>
              </a:cxn>
              <a:cxn ang="0">
                <a:pos x="12" y="36"/>
              </a:cxn>
              <a:cxn ang="0">
                <a:pos x="12" y="30"/>
              </a:cxn>
              <a:cxn ang="0">
                <a:pos x="24" y="30"/>
              </a:cxn>
              <a:cxn ang="0">
                <a:pos x="48" y="24"/>
              </a:cxn>
              <a:cxn ang="0">
                <a:pos x="66" y="0"/>
              </a:cxn>
              <a:cxn ang="0">
                <a:pos x="114" y="84"/>
              </a:cxn>
              <a:cxn ang="0">
                <a:pos x="102" y="84"/>
              </a:cxn>
              <a:cxn ang="0">
                <a:pos x="108" y="96"/>
              </a:cxn>
              <a:cxn ang="0">
                <a:pos x="96" y="114"/>
              </a:cxn>
              <a:cxn ang="0">
                <a:pos x="132" y="150"/>
              </a:cxn>
              <a:cxn ang="0">
                <a:pos x="180" y="156"/>
              </a:cxn>
              <a:cxn ang="0">
                <a:pos x="192" y="179"/>
              </a:cxn>
              <a:cxn ang="0">
                <a:pos x="192" y="215"/>
              </a:cxn>
              <a:cxn ang="0">
                <a:pos x="210" y="227"/>
              </a:cxn>
              <a:cxn ang="0">
                <a:pos x="234" y="269"/>
              </a:cxn>
              <a:cxn ang="0">
                <a:pos x="216" y="275"/>
              </a:cxn>
              <a:cxn ang="0">
                <a:pos x="222" y="299"/>
              </a:cxn>
              <a:cxn ang="0">
                <a:pos x="222" y="317"/>
              </a:cxn>
              <a:cxn ang="0">
                <a:pos x="216" y="329"/>
              </a:cxn>
              <a:cxn ang="0">
                <a:pos x="150" y="371"/>
              </a:cxn>
              <a:cxn ang="0">
                <a:pos x="126" y="353"/>
              </a:cxn>
              <a:cxn ang="0">
                <a:pos x="84" y="305"/>
              </a:cxn>
              <a:cxn ang="0">
                <a:pos x="84" y="299"/>
              </a:cxn>
            </a:cxnLst>
            <a:rect l="0" t="0" r="r" b="b"/>
            <a:pathLst>
              <a:path w="234" h="371">
                <a:moveTo>
                  <a:pt x="84" y="299"/>
                </a:moveTo>
                <a:lnTo>
                  <a:pt x="84" y="293"/>
                </a:lnTo>
                <a:lnTo>
                  <a:pt x="72" y="293"/>
                </a:lnTo>
                <a:lnTo>
                  <a:pt x="72" y="293"/>
                </a:lnTo>
                <a:lnTo>
                  <a:pt x="66" y="293"/>
                </a:lnTo>
                <a:lnTo>
                  <a:pt x="66" y="287"/>
                </a:lnTo>
                <a:lnTo>
                  <a:pt x="60" y="287"/>
                </a:lnTo>
                <a:lnTo>
                  <a:pt x="60" y="281"/>
                </a:lnTo>
                <a:lnTo>
                  <a:pt x="54" y="281"/>
                </a:lnTo>
                <a:lnTo>
                  <a:pt x="54" y="275"/>
                </a:lnTo>
                <a:lnTo>
                  <a:pt x="48" y="275"/>
                </a:lnTo>
                <a:lnTo>
                  <a:pt x="48" y="269"/>
                </a:lnTo>
                <a:lnTo>
                  <a:pt x="36" y="263"/>
                </a:lnTo>
                <a:lnTo>
                  <a:pt x="36" y="257"/>
                </a:lnTo>
                <a:lnTo>
                  <a:pt x="36" y="257"/>
                </a:lnTo>
                <a:lnTo>
                  <a:pt x="36" y="245"/>
                </a:lnTo>
                <a:lnTo>
                  <a:pt x="30" y="245"/>
                </a:lnTo>
                <a:lnTo>
                  <a:pt x="30" y="239"/>
                </a:lnTo>
                <a:lnTo>
                  <a:pt x="18" y="239"/>
                </a:lnTo>
                <a:lnTo>
                  <a:pt x="18" y="233"/>
                </a:lnTo>
                <a:lnTo>
                  <a:pt x="12" y="233"/>
                </a:lnTo>
                <a:lnTo>
                  <a:pt x="12" y="215"/>
                </a:lnTo>
                <a:lnTo>
                  <a:pt x="0" y="209"/>
                </a:lnTo>
                <a:lnTo>
                  <a:pt x="6" y="168"/>
                </a:lnTo>
                <a:lnTo>
                  <a:pt x="12" y="168"/>
                </a:lnTo>
                <a:lnTo>
                  <a:pt x="18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44"/>
                </a:lnTo>
                <a:lnTo>
                  <a:pt x="30" y="144"/>
                </a:lnTo>
                <a:lnTo>
                  <a:pt x="30" y="126"/>
                </a:lnTo>
                <a:lnTo>
                  <a:pt x="24" y="126"/>
                </a:lnTo>
                <a:lnTo>
                  <a:pt x="24" y="108"/>
                </a:lnTo>
                <a:lnTo>
                  <a:pt x="18" y="102"/>
                </a:lnTo>
                <a:lnTo>
                  <a:pt x="18" y="84"/>
                </a:lnTo>
                <a:lnTo>
                  <a:pt x="12" y="84"/>
                </a:lnTo>
                <a:lnTo>
                  <a:pt x="12" y="72"/>
                </a:lnTo>
                <a:lnTo>
                  <a:pt x="6" y="72"/>
                </a:lnTo>
                <a:lnTo>
                  <a:pt x="6" y="54"/>
                </a:lnTo>
                <a:lnTo>
                  <a:pt x="12" y="54"/>
                </a:lnTo>
                <a:lnTo>
                  <a:pt x="12" y="36"/>
                </a:lnTo>
                <a:lnTo>
                  <a:pt x="12" y="36"/>
                </a:lnTo>
                <a:lnTo>
                  <a:pt x="12" y="30"/>
                </a:lnTo>
                <a:lnTo>
                  <a:pt x="24" y="30"/>
                </a:lnTo>
                <a:lnTo>
                  <a:pt x="24" y="30"/>
                </a:lnTo>
                <a:lnTo>
                  <a:pt x="48" y="30"/>
                </a:lnTo>
                <a:lnTo>
                  <a:pt x="48" y="24"/>
                </a:lnTo>
                <a:lnTo>
                  <a:pt x="66" y="24"/>
                </a:lnTo>
                <a:lnTo>
                  <a:pt x="66" y="0"/>
                </a:lnTo>
                <a:lnTo>
                  <a:pt x="114" y="0"/>
                </a:lnTo>
                <a:lnTo>
                  <a:pt x="114" y="84"/>
                </a:lnTo>
                <a:lnTo>
                  <a:pt x="102" y="84"/>
                </a:lnTo>
                <a:lnTo>
                  <a:pt x="102" y="84"/>
                </a:lnTo>
                <a:lnTo>
                  <a:pt x="108" y="90"/>
                </a:lnTo>
                <a:lnTo>
                  <a:pt x="108" y="96"/>
                </a:lnTo>
                <a:lnTo>
                  <a:pt x="102" y="102"/>
                </a:lnTo>
                <a:lnTo>
                  <a:pt x="96" y="114"/>
                </a:lnTo>
                <a:lnTo>
                  <a:pt x="108" y="126"/>
                </a:lnTo>
                <a:lnTo>
                  <a:pt x="132" y="150"/>
                </a:lnTo>
                <a:lnTo>
                  <a:pt x="162" y="156"/>
                </a:lnTo>
                <a:lnTo>
                  <a:pt x="180" y="156"/>
                </a:lnTo>
                <a:lnTo>
                  <a:pt x="192" y="168"/>
                </a:lnTo>
                <a:lnTo>
                  <a:pt x="192" y="179"/>
                </a:lnTo>
                <a:lnTo>
                  <a:pt x="186" y="185"/>
                </a:lnTo>
                <a:lnTo>
                  <a:pt x="192" y="215"/>
                </a:lnTo>
                <a:lnTo>
                  <a:pt x="204" y="227"/>
                </a:lnTo>
                <a:lnTo>
                  <a:pt x="210" y="227"/>
                </a:lnTo>
                <a:lnTo>
                  <a:pt x="216" y="245"/>
                </a:lnTo>
                <a:lnTo>
                  <a:pt x="234" y="269"/>
                </a:lnTo>
                <a:lnTo>
                  <a:pt x="216" y="269"/>
                </a:lnTo>
                <a:lnTo>
                  <a:pt x="216" y="275"/>
                </a:lnTo>
                <a:lnTo>
                  <a:pt x="222" y="287"/>
                </a:lnTo>
                <a:lnTo>
                  <a:pt x="222" y="299"/>
                </a:lnTo>
                <a:lnTo>
                  <a:pt x="228" y="311"/>
                </a:lnTo>
                <a:lnTo>
                  <a:pt x="222" y="317"/>
                </a:lnTo>
                <a:lnTo>
                  <a:pt x="216" y="317"/>
                </a:lnTo>
                <a:lnTo>
                  <a:pt x="216" y="329"/>
                </a:lnTo>
                <a:lnTo>
                  <a:pt x="198" y="353"/>
                </a:lnTo>
                <a:lnTo>
                  <a:pt x="150" y="371"/>
                </a:lnTo>
                <a:lnTo>
                  <a:pt x="144" y="359"/>
                </a:lnTo>
                <a:lnTo>
                  <a:pt x="126" y="353"/>
                </a:lnTo>
                <a:lnTo>
                  <a:pt x="108" y="317"/>
                </a:lnTo>
                <a:lnTo>
                  <a:pt x="84" y="305"/>
                </a:lnTo>
                <a:lnTo>
                  <a:pt x="84" y="299"/>
                </a:lnTo>
                <a:lnTo>
                  <a:pt x="84" y="29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6" name="Freeform 18"/>
          <p:cNvSpPr>
            <a:spLocks/>
          </p:cNvSpPr>
          <p:nvPr/>
        </p:nvSpPr>
        <p:spPr bwMode="auto">
          <a:xfrm>
            <a:off x="2751138" y="2643188"/>
            <a:ext cx="495300" cy="277812"/>
          </a:xfrm>
          <a:custGeom>
            <a:avLst/>
            <a:gdLst/>
            <a:ahLst/>
            <a:cxnLst>
              <a:cxn ang="0">
                <a:pos x="126" y="191"/>
              </a:cxn>
              <a:cxn ang="0">
                <a:pos x="120" y="179"/>
              </a:cxn>
              <a:cxn ang="0">
                <a:pos x="114" y="161"/>
              </a:cxn>
              <a:cxn ang="0">
                <a:pos x="108" y="161"/>
              </a:cxn>
              <a:cxn ang="0">
                <a:pos x="96" y="149"/>
              </a:cxn>
              <a:cxn ang="0">
                <a:pos x="90" y="119"/>
              </a:cxn>
              <a:cxn ang="0">
                <a:pos x="96" y="113"/>
              </a:cxn>
              <a:cxn ang="0">
                <a:pos x="96" y="102"/>
              </a:cxn>
              <a:cxn ang="0">
                <a:pos x="84" y="90"/>
              </a:cxn>
              <a:cxn ang="0">
                <a:pos x="66" y="90"/>
              </a:cxn>
              <a:cxn ang="0">
                <a:pos x="36" y="84"/>
              </a:cxn>
              <a:cxn ang="0">
                <a:pos x="12" y="60"/>
              </a:cxn>
              <a:cxn ang="0">
                <a:pos x="0" y="48"/>
              </a:cxn>
              <a:cxn ang="0">
                <a:pos x="6" y="36"/>
              </a:cxn>
              <a:cxn ang="0">
                <a:pos x="12" y="30"/>
              </a:cxn>
              <a:cxn ang="0">
                <a:pos x="12" y="24"/>
              </a:cxn>
              <a:cxn ang="0">
                <a:pos x="6" y="18"/>
              </a:cxn>
              <a:cxn ang="0">
                <a:pos x="6" y="18"/>
              </a:cxn>
              <a:cxn ang="0">
                <a:pos x="18" y="18"/>
              </a:cxn>
              <a:cxn ang="0">
                <a:pos x="204" y="12"/>
              </a:cxn>
              <a:cxn ang="0">
                <a:pos x="204" y="0"/>
              </a:cxn>
              <a:cxn ang="0">
                <a:pos x="246" y="0"/>
              </a:cxn>
              <a:cxn ang="0">
                <a:pos x="246" y="12"/>
              </a:cxn>
              <a:cxn ang="0">
                <a:pos x="282" y="12"/>
              </a:cxn>
              <a:cxn ang="0">
                <a:pos x="276" y="48"/>
              </a:cxn>
              <a:cxn ang="0">
                <a:pos x="270" y="72"/>
              </a:cxn>
              <a:cxn ang="0">
                <a:pos x="270" y="90"/>
              </a:cxn>
              <a:cxn ang="0">
                <a:pos x="270" y="102"/>
              </a:cxn>
              <a:cxn ang="0">
                <a:pos x="270" y="107"/>
              </a:cxn>
              <a:cxn ang="0">
                <a:pos x="270" y="119"/>
              </a:cxn>
              <a:cxn ang="0">
                <a:pos x="282" y="125"/>
              </a:cxn>
              <a:cxn ang="0">
                <a:pos x="288" y="143"/>
              </a:cxn>
              <a:cxn ang="0">
                <a:pos x="300" y="143"/>
              </a:cxn>
              <a:cxn ang="0">
                <a:pos x="306" y="167"/>
              </a:cxn>
              <a:cxn ang="0">
                <a:pos x="312" y="173"/>
              </a:cxn>
              <a:cxn ang="0">
                <a:pos x="306" y="173"/>
              </a:cxn>
              <a:cxn ang="0">
                <a:pos x="306" y="179"/>
              </a:cxn>
              <a:cxn ang="0">
                <a:pos x="300" y="185"/>
              </a:cxn>
              <a:cxn ang="0">
                <a:pos x="300" y="197"/>
              </a:cxn>
              <a:cxn ang="0">
                <a:pos x="138" y="203"/>
              </a:cxn>
              <a:cxn ang="0">
                <a:pos x="126" y="191"/>
              </a:cxn>
            </a:cxnLst>
            <a:rect l="0" t="0" r="r" b="b"/>
            <a:pathLst>
              <a:path w="312" h="203">
                <a:moveTo>
                  <a:pt x="126" y="191"/>
                </a:moveTo>
                <a:lnTo>
                  <a:pt x="120" y="179"/>
                </a:lnTo>
                <a:lnTo>
                  <a:pt x="114" y="161"/>
                </a:lnTo>
                <a:lnTo>
                  <a:pt x="108" y="161"/>
                </a:lnTo>
                <a:lnTo>
                  <a:pt x="96" y="149"/>
                </a:lnTo>
                <a:lnTo>
                  <a:pt x="90" y="119"/>
                </a:lnTo>
                <a:lnTo>
                  <a:pt x="96" y="113"/>
                </a:lnTo>
                <a:lnTo>
                  <a:pt x="96" y="102"/>
                </a:lnTo>
                <a:lnTo>
                  <a:pt x="84" y="90"/>
                </a:lnTo>
                <a:lnTo>
                  <a:pt x="66" y="90"/>
                </a:lnTo>
                <a:lnTo>
                  <a:pt x="36" y="84"/>
                </a:lnTo>
                <a:lnTo>
                  <a:pt x="12" y="60"/>
                </a:lnTo>
                <a:lnTo>
                  <a:pt x="0" y="48"/>
                </a:lnTo>
                <a:lnTo>
                  <a:pt x="6" y="36"/>
                </a:lnTo>
                <a:lnTo>
                  <a:pt x="12" y="30"/>
                </a:lnTo>
                <a:lnTo>
                  <a:pt x="12" y="24"/>
                </a:lnTo>
                <a:lnTo>
                  <a:pt x="6" y="18"/>
                </a:lnTo>
                <a:lnTo>
                  <a:pt x="6" y="18"/>
                </a:lnTo>
                <a:lnTo>
                  <a:pt x="18" y="18"/>
                </a:lnTo>
                <a:lnTo>
                  <a:pt x="204" y="12"/>
                </a:lnTo>
                <a:lnTo>
                  <a:pt x="204" y="0"/>
                </a:lnTo>
                <a:lnTo>
                  <a:pt x="246" y="0"/>
                </a:lnTo>
                <a:lnTo>
                  <a:pt x="246" y="12"/>
                </a:lnTo>
                <a:lnTo>
                  <a:pt x="282" y="12"/>
                </a:lnTo>
                <a:lnTo>
                  <a:pt x="276" y="48"/>
                </a:lnTo>
                <a:lnTo>
                  <a:pt x="270" y="72"/>
                </a:lnTo>
                <a:lnTo>
                  <a:pt x="270" y="90"/>
                </a:lnTo>
                <a:lnTo>
                  <a:pt x="270" y="102"/>
                </a:lnTo>
                <a:lnTo>
                  <a:pt x="270" y="107"/>
                </a:lnTo>
                <a:lnTo>
                  <a:pt x="270" y="119"/>
                </a:lnTo>
                <a:lnTo>
                  <a:pt x="282" y="125"/>
                </a:lnTo>
                <a:lnTo>
                  <a:pt x="288" y="143"/>
                </a:lnTo>
                <a:lnTo>
                  <a:pt x="300" y="143"/>
                </a:lnTo>
                <a:lnTo>
                  <a:pt x="306" y="167"/>
                </a:lnTo>
                <a:lnTo>
                  <a:pt x="312" y="173"/>
                </a:lnTo>
                <a:lnTo>
                  <a:pt x="306" y="173"/>
                </a:lnTo>
                <a:lnTo>
                  <a:pt x="306" y="179"/>
                </a:lnTo>
                <a:lnTo>
                  <a:pt x="300" y="185"/>
                </a:lnTo>
                <a:lnTo>
                  <a:pt x="300" y="197"/>
                </a:lnTo>
                <a:lnTo>
                  <a:pt x="138" y="203"/>
                </a:lnTo>
                <a:lnTo>
                  <a:pt x="126" y="19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8" name="Freeform 20"/>
          <p:cNvSpPr>
            <a:spLocks/>
          </p:cNvSpPr>
          <p:nvPr/>
        </p:nvSpPr>
        <p:spPr bwMode="auto">
          <a:xfrm>
            <a:off x="3578225" y="2822575"/>
            <a:ext cx="638175" cy="319088"/>
          </a:xfrm>
          <a:custGeom>
            <a:avLst/>
            <a:gdLst/>
            <a:ahLst/>
            <a:cxnLst>
              <a:cxn ang="0">
                <a:pos x="24" y="192"/>
              </a:cxn>
              <a:cxn ang="0">
                <a:pos x="6" y="150"/>
              </a:cxn>
              <a:cxn ang="0">
                <a:pos x="6" y="156"/>
              </a:cxn>
              <a:cxn ang="0">
                <a:pos x="0" y="150"/>
              </a:cxn>
              <a:cxn ang="0">
                <a:pos x="6" y="138"/>
              </a:cxn>
              <a:cxn ang="0">
                <a:pos x="12" y="114"/>
              </a:cxn>
              <a:cxn ang="0">
                <a:pos x="24" y="96"/>
              </a:cxn>
              <a:cxn ang="0">
                <a:pos x="30" y="84"/>
              </a:cxn>
              <a:cxn ang="0">
                <a:pos x="30" y="72"/>
              </a:cxn>
              <a:cxn ang="0">
                <a:pos x="48" y="66"/>
              </a:cxn>
              <a:cxn ang="0">
                <a:pos x="66" y="60"/>
              </a:cxn>
              <a:cxn ang="0">
                <a:pos x="66" y="54"/>
              </a:cxn>
              <a:cxn ang="0">
                <a:pos x="90" y="54"/>
              </a:cxn>
              <a:cxn ang="0">
                <a:pos x="96" y="42"/>
              </a:cxn>
              <a:cxn ang="0">
                <a:pos x="102" y="30"/>
              </a:cxn>
              <a:cxn ang="0">
                <a:pos x="126" y="30"/>
              </a:cxn>
              <a:cxn ang="0">
                <a:pos x="138" y="36"/>
              </a:cxn>
              <a:cxn ang="0">
                <a:pos x="144" y="36"/>
              </a:cxn>
              <a:cxn ang="0">
                <a:pos x="150" y="48"/>
              </a:cxn>
              <a:cxn ang="0">
                <a:pos x="180" y="66"/>
              </a:cxn>
              <a:cxn ang="0">
                <a:pos x="198" y="60"/>
              </a:cxn>
              <a:cxn ang="0">
                <a:pos x="216" y="42"/>
              </a:cxn>
              <a:cxn ang="0">
                <a:pos x="228" y="18"/>
              </a:cxn>
              <a:cxn ang="0">
                <a:pos x="282" y="18"/>
              </a:cxn>
              <a:cxn ang="0">
                <a:pos x="288" y="18"/>
              </a:cxn>
              <a:cxn ang="0">
                <a:pos x="300" y="18"/>
              </a:cxn>
              <a:cxn ang="0">
                <a:pos x="306" y="12"/>
              </a:cxn>
              <a:cxn ang="0">
                <a:pos x="312" y="12"/>
              </a:cxn>
              <a:cxn ang="0">
                <a:pos x="318" y="0"/>
              </a:cxn>
              <a:cxn ang="0">
                <a:pos x="360" y="0"/>
              </a:cxn>
              <a:cxn ang="0">
                <a:pos x="360" y="30"/>
              </a:cxn>
              <a:cxn ang="0">
                <a:pos x="396" y="54"/>
              </a:cxn>
              <a:cxn ang="0">
                <a:pos x="396" y="60"/>
              </a:cxn>
              <a:cxn ang="0">
                <a:pos x="402" y="66"/>
              </a:cxn>
              <a:cxn ang="0">
                <a:pos x="402" y="78"/>
              </a:cxn>
              <a:cxn ang="0">
                <a:pos x="396" y="84"/>
              </a:cxn>
              <a:cxn ang="0">
                <a:pos x="390" y="96"/>
              </a:cxn>
              <a:cxn ang="0">
                <a:pos x="378" y="114"/>
              </a:cxn>
              <a:cxn ang="0">
                <a:pos x="342" y="150"/>
              </a:cxn>
              <a:cxn ang="0">
                <a:pos x="330" y="150"/>
              </a:cxn>
              <a:cxn ang="0">
                <a:pos x="318" y="174"/>
              </a:cxn>
              <a:cxn ang="0">
                <a:pos x="300" y="186"/>
              </a:cxn>
              <a:cxn ang="0">
                <a:pos x="288" y="198"/>
              </a:cxn>
              <a:cxn ang="0">
                <a:pos x="282" y="204"/>
              </a:cxn>
              <a:cxn ang="0">
                <a:pos x="276" y="210"/>
              </a:cxn>
              <a:cxn ang="0">
                <a:pos x="264" y="216"/>
              </a:cxn>
              <a:cxn ang="0">
                <a:pos x="246" y="216"/>
              </a:cxn>
              <a:cxn ang="0">
                <a:pos x="228" y="222"/>
              </a:cxn>
              <a:cxn ang="0">
                <a:pos x="222" y="222"/>
              </a:cxn>
              <a:cxn ang="0">
                <a:pos x="204" y="228"/>
              </a:cxn>
              <a:cxn ang="0">
                <a:pos x="180" y="234"/>
              </a:cxn>
              <a:cxn ang="0">
                <a:pos x="156" y="228"/>
              </a:cxn>
              <a:cxn ang="0">
                <a:pos x="132" y="216"/>
              </a:cxn>
              <a:cxn ang="0">
                <a:pos x="114" y="216"/>
              </a:cxn>
              <a:cxn ang="0">
                <a:pos x="108" y="210"/>
              </a:cxn>
              <a:cxn ang="0">
                <a:pos x="90" y="222"/>
              </a:cxn>
              <a:cxn ang="0">
                <a:pos x="84" y="228"/>
              </a:cxn>
              <a:cxn ang="0">
                <a:pos x="78" y="228"/>
              </a:cxn>
              <a:cxn ang="0">
                <a:pos x="72" y="234"/>
              </a:cxn>
              <a:cxn ang="0">
                <a:pos x="66" y="228"/>
              </a:cxn>
              <a:cxn ang="0">
                <a:pos x="42" y="234"/>
              </a:cxn>
              <a:cxn ang="0">
                <a:pos x="24" y="192"/>
              </a:cxn>
            </a:cxnLst>
            <a:rect l="0" t="0" r="r" b="b"/>
            <a:pathLst>
              <a:path w="402" h="234">
                <a:moveTo>
                  <a:pt x="24" y="192"/>
                </a:moveTo>
                <a:lnTo>
                  <a:pt x="6" y="150"/>
                </a:lnTo>
                <a:lnTo>
                  <a:pt x="6" y="156"/>
                </a:lnTo>
                <a:lnTo>
                  <a:pt x="0" y="150"/>
                </a:lnTo>
                <a:lnTo>
                  <a:pt x="6" y="138"/>
                </a:lnTo>
                <a:lnTo>
                  <a:pt x="12" y="114"/>
                </a:lnTo>
                <a:lnTo>
                  <a:pt x="24" y="96"/>
                </a:lnTo>
                <a:lnTo>
                  <a:pt x="30" y="84"/>
                </a:lnTo>
                <a:lnTo>
                  <a:pt x="30" y="72"/>
                </a:lnTo>
                <a:lnTo>
                  <a:pt x="48" y="66"/>
                </a:lnTo>
                <a:lnTo>
                  <a:pt x="66" y="60"/>
                </a:lnTo>
                <a:lnTo>
                  <a:pt x="66" y="54"/>
                </a:lnTo>
                <a:lnTo>
                  <a:pt x="90" y="54"/>
                </a:lnTo>
                <a:lnTo>
                  <a:pt x="96" y="42"/>
                </a:lnTo>
                <a:lnTo>
                  <a:pt x="102" y="30"/>
                </a:lnTo>
                <a:lnTo>
                  <a:pt x="126" y="30"/>
                </a:lnTo>
                <a:lnTo>
                  <a:pt x="138" y="36"/>
                </a:lnTo>
                <a:lnTo>
                  <a:pt x="144" y="36"/>
                </a:lnTo>
                <a:lnTo>
                  <a:pt x="150" y="48"/>
                </a:lnTo>
                <a:lnTo>
                  <a:pt x="180" y="66"/>
                </a:lnTo>
                <a:lnTo>
                  <a:pt x="198" y="60"/>
                </a:lnTo>
                <a:lnTo>
                  <a:pt x="216" y="42"/>
                </a:lnTo>
                <a:lnTo>
                  <a:pt x="228" y="18"/>
                </a:lnTo>
                <a:lnTo>
                  <a:pt x="282" y="18"/>
                </a:lnTo>
                <a:lnTo>
                  <a:pt x="288" y="18"/>
                </a:lnTo>
                <a:lnTo>
                  <a:pt x="300" y="18"/>
                </a:lnTo>
                <a:lnTo>
                  <a:pt x="306" y="12"/>
                </a:lnTo>
                <a:lnTo>
                  <a:pt x="312" y="12"/>
                </a:lnTo>
                <a:lnTo>
                  <a:pt x="318" y="0"/>
                </a:lnTo>
                <a:lnTo>
                  <a:pt x="360" y="0"/>
                </a:lnTo>
                <a:lnTo>
                  <a:pt x="360" y="30"/>
                </a:lnTo>
                <a:lnTo>
                  <a:pt x="396" y="54"/>
                </a:lnTo>
                <a:lnTo>
                  <a:pt x="396" y="60"/>
                </a:lnTo>
                <a:lnTo>
                  <a:pt x="402" y="66"/>
                </a:lnTo>
                <a:lnTo>
                  <a:pt x="402" y="78"/>
                </a:lnTo>
                <a:lnTo>
                  <a:pt x="396" y="84"/>
                </a:lnTo>
                <a:lnTo>
                  <a:pt x="390" y="96"/>
                </a:lnTo>
                <a:lnTo>
                  <a:pt x="378" y="114"/>
                </a:lnTo>
                <a:lnTo>
                  <a:pt x="342" y="150"/>
                </a:lnTo>
                <a:lnTo>
                  <a:pt x="330" y="150"/>
                </a:lnTo>
                <a:lnTo>
                  <a:pt x="318" y="174"/>
                </a:lnTo>
                <a:lnTo>
                  <a:pt x="300" y="186"/>
                </a:lnTo>
                <a:lnTo>
                  <a:pt x="288" y="198"/>
                </a:lnTo>
                <a:lnTo>
                  <a:pt x="282" y="204"/>
                </a:lnTo>
                <a:lnTo>
                  <a:pt x="276" y="210"/>
                </a:lnTo>
                <a:lnTo>
                  <a:pt x="264" y="216"/>
                </a:lnTo>
                <a:lnTo>
                  <a:pt x="246" y="216"/>
                </a:lnTo>
                <a:lnTo>
                  <a:pt x="228" y="222"/>
                </a:lnTo>
                <a:lnTo>
                  <a:pt x="222" y="222"/>
                </a:lnTo>
                <a:lnTo>
                  <a:pt x="204" y="228"/>
                </a:lnTo>
                <a:lnTo>
                  <a:pt x="180" y="234"/>
                </a:lnTo>
                <a:lnTo>
                  <a:pt x="156" y="228"/>
                </a:lnTo>
                <a:lnTo>
                  <a:pt x="132" y="216"/>
                </a:lnTo>
                <a:lnTo>
                  <a:pt x="114" y="216"/>
                </a:lnTo>
                <a:lnTo>
                  <a:pt x="108" y="210"/>
                </a:lnTo>
                <a:lnTo>
                  <a:pt x="90" y="222"/>
                </a:lnTo>
                <a:lnTo>
                  <a:pt x="84" y="228"/>
                </a:lnTo>
                <a:lnTo>
                  <a:pt x="78" y="228"/>
                </a:lnTo>
                <a:lnTo>
                  <a:pt x="72" y="234"/>
                </a:lnTo>
                <a:lnTo>
                  <a:pt x="66" y="228"/>
                </a:lnTo>
                <a:lnTo>
                  <a:pt x="42" y="234"/>
                </a:lnTo>
                <a:lnTo>
                  <a:pt x="24" y="19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0" name="Freeform 22"/>
          <p:cNvSpPr>
            <a:spLocks/>
          </p:cNvSpPr>
          <p:nvPr/>
        </p:nvSpPr>
        <p:spPr bwMode="auto">
          <a:xfrm>
            <a:off x="4121150" y="2895600"/>
            <a:ext cx="266700" cy="317500"/>
          </a:xfrm>
          <a:custGeom>
            <a:avLst/>
            <a:gdLst/>
            <a:ahLst/>
            <a:cxnLst>
              <a:cxn ang="0">
                <a:pos x="12" y="198"/>
              </a:cxn>
              <a:cxn ang="0">
                <a:pos x="6" y="198"/>
              </a:cxn>
              <a:cxn ang="0">
                <a:pos x="0" y="198"/>
              </a:cxn>
              <a:cxn ang="0">
                <a:pos x="0" y="174"/>
              </a:cxn>
              <a:cxn ang="0">
                <a:pos x="0" y="96"/>
              </a:cxn>
              <a:cxn ang="0">
                <a:pos x="36" y="60"/>
              </a:cxn>
              <a:cxn ang="0">
                <a:pos x="48" y="42"/>
              </a:cxn>
              <a:cxn ang="0">
                <a:pos x="54" y="30"/>
              </a:cxn>
              <a:cxn ang="0">
                <a:pos x="60" y="24"/>
              </a:cxn>
              <a:cxn ang="0">
                <a:pos x="60" y="12"/>
              </a:cxn>
              <a:cxn ang="0">
                <a:pos x="54" y="6"/>
              </a:cxn>
              <a:cxn ang="0">
                <a:pos x="54" y="0"/>
              </a:cxn>
              <a:cxn ang="0">
                <a:pos x="156" y="84"/>
              </a:cxn>
              <a:cxn ang="0">
                <a:pos x="144" y="102"/>
              </a:cxn>
              <a:cxn ang="0">
                <a:pos x="144" y="126"/>
              </a:cxn>
              <a:cxn ang="0">
                <a:pos x="168" y="162"/>
              </a:cxn>
              <a:cxn ang="0">
                <a:pos x="168" y="174"/>
              </a:cxn>
              <a:cxn ang="0">
                <a:pos x="168" y="186"/>
              </a:cxn>
              <a:cxn ang="0">
                <a:pos x="168" y="204"/>
              </a:cxn>
              <a:cxn ang="0">
                <a:pos x="168" y="210"/>
              </a:cxn>
              <a:cxn ang="0">
                <a:pos x="150" y="210"/>
              </a:cxn>
              <a:cxn ang="0">
                <a:pos x="150" y="227"/>
              </a:cxn>
              <a:cxn ang="0">
                <a:pos x="144" y="233"/>
              </a:cxn>
              <a:cxn ang="0">
                <a:pos x="138" y="233"/>
              </a:cxn>
              <a:cxn ang="0">
                <a:pos x="126" y="227"/>
              </a:cxn>
              <a:cxn ang="0">
                <a:pos x="126" y="210"/>
              </a:cxn>
              <a:cxn ang="0">
                <a:pos x="120" y="204"/>
              </a:cxn>
              <a:cxn ang="0">
                <a:pos x="108" y="204"/>
              </a:cxn>
              <a:cxn ang="0">
                <a:pos x="90" y="210"/>
              </a:cxn>
              <a:cxn ang="0">
                <a:pos x="78" y="227"/>
              </a:cxn>
              <a:cxn ang="0">
                <a:pos x="66" y="233"/>
              </a:cxn>
              <a:cxn ang="0">
                <a:pos x="18" y="204"/>
              </a:cxn>
              <a:cxn ang="0">
                <a:pos x="12" y="198"/>
              </a:cxn>
            </a:cxnLst>
            <a:rect l="0" t="0" r="r" b="b"/>
            <a:pathLst>
              <a:path w="168" h="233">
                <a:moveTo>
                  <a:pt x="12" y="198"/>
                </a:moveTo>
                <a:lnTo>
                  <a:pt x="6" y="198"/>
                </a:lnTo>
                <a:lnTo>
                  <a:pt x="0" y="198"/>
                </a:lnTo>
                <a:lnTo>
                  <a:pt x="0" y="174"/>
                </a:lnTo>
                <a:lnTo>
                  <a:pt x="0" y="96"/>
                </a:lnTo>
                <a:lnTo>
                  <a:pt x="36" y="60"/>
                </a:lnTo>
                <a:lnTo>
                  <a:pt x="48" y="42"/>
                </a:lnTo>
                <a:lnTo>
                  <a:pt x="54" y="30"/>
                </a:lnTo>
                <a:lnTo>
                  <a:pt x="60" y="24"/>
                </a:lnTo>
                <a:lnTo>
                  <a:pt x="60" y="12"/>
                </a:lnTo>
                <a:lnTo>
                  <a:pt x="54" y="6"/>
                </a:lnTo>
                <a:lnTo>
                  <a:pt x="54" y="0"/>
                </a:lnTo>
                <a:lnTo>
                  <a:pt x="156" y="84"/>
                </a:lnTo>
                <a:lnTo>
                  <a:pt x="144" y="102"/>
                </a:lnTo>
                <a:lnTo>
                  <a:pt x="144" y="126"/>
                </a:lnTo>
                <a:lnTo>
                  <a:pt x="168" y="162"/>
                </a:lnTo>
                <a:lnTo>
                  <a:pt x="168" y="174"/>
                </a:lnTo>
                <a:lnTo>
                  <a:pt x="168" y="186"/>
                </a:lnTo>
                <a:lnTo>
                  <a:pt x="168" y="204"/>
                </a:lnTo>
                <a:lnTo>
                  <a:pt x="168" y="210"/>
                </a:lnTo>
                <a:lnTo>
                  <a:pt x="150" y="210"/>
                </a:lnTo>
                <a:lnTo>
                  <a:pt x="150" y="227"/>
                </a:lnTo>
                <a:lnTo>
                  <a:pt x="144" y="233"/>
                </a:lnTo>
                <a:lnTo>
                  <a:pt x="138" y="233"/>
                </a:lnTo>
                <a:lnTo>
                  <a:pt x="126" y="227"/>
                </a:lnTo>
                <a:lnTo>
                  <a:pt x="126" y="210"/>
                </a:lnTo>
                <a:lnTo>
                  <a:pt x="120" y="204"/>
                </a:lnTo>
                <a:lnTo>
                  <a:pt x="108" y="204"/>
                </a:lnTo>
                <a:lnTo>
                  <a:pt x="90" y="210"/>
                </a:lnTo>
                <a:lnTo>
                  <a:pt x="78" y="227"/>
                </a:lnTo>
                <a:lnTo>
                  <a:pt x="66" y="233"/>
                </a:lnTo>
                <a:lnTo>
                  <a:pt x="18" y="204"/>
                </a:lnTo>
                <a:lnTo>
                  <a:pt x="12" y="19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1" name="Freeform 23"/>
          <p:cNvSpPr>
            <a:spLocks/>
          </p:cNvSpPr>
          <p:nvPr/>
        </p:nvSpPr>
        <p:spPr bwMode="auto">
          <a:xfrm>
            <a:off x="2827338" y="2960688"/>
            <a:ext cx="295275" cy="384175"/>
          </a:xfrm>
          <a:custGeom>
            <a:avLst/>
            <a:gdLst/>
            <a:ahLst/>
            <a:cxnLst>
              <a:cxn ang="0">
                <a:pos x="108" y="269"/>
              </a:cxn>
              <a:cxn ang="0">
                <a:pos x="102" y="257"/>
              </a:cxn>
              <a:cxn ang="0">
                <a:pos x="96" y="263"/>
              </a:cxn>
              <a:cxn ang="0">
                <a:pos x="114" y="281"/>
              </a:cxn>
              <a:cxn ang="0">
                <a:pos x="72" y="275"/>
              </a:cxn>
              <a:cxn ang="0">
                <a:pos x="72" y="269"/>
              </a:cxn>
              <a:cxn ang="0">
                <a:pos x="84" y="263"/>
              </a:cxn>
              <a:cxn ang="0">
                <a:pos x="96" y="263"/>
              </a:cxn>
              <a:cxn ang="0">
                <a:pos x="90" y="245"/>
              </a:cxn>
              <a:cxn ang="0">
                <a:pos x="84" y="239"/>
              </a:cxn>
              <a:cxn ang="0">
                <a:pos x="78" y="215"/>
              </a:cxn>
              <a:cxn ang="0">
                <a:pos x="60" y="197"/>
              </a:cxn>
              <a:cxn ang="0">
                <a:pos x="60" y="191"/>
              </a:cxn>
              <a:cxn ang="0">
                <a:pos x="54" y="185"/>
              </a:cxn>
              <a:cxn ang="0">
                <a:pos x="54" y="179"/>
              </a:cxn>
              <a:cxn ang="0">
                <a:pos x="48" y="179"/>
              </a:cxn>
              <a:cxn ang="0">
                <a:pos x="48" y="162"/>
              </a:cxn>
              <a:cxn ang="0">
                <a:pos x="36" y="150"/>
              </a:cxn>
              <a:cxn ang="0">
                <a:pos x="30" y="132"/>
              </a:cxn>
              <a:cxn ang="0">
                <a:pos x="0" y="108"/>
              </a:cxn>
              <a:cxn ang="0">
                <a:pos x="0" y="102"/>
              </a:cxn>
              <a:cxn ang="0">
                <a:pos x="6" y="78"/>
              </a:cxn>
              <a:cxn ang="0">
                <a:pos x="6" y="72"/>
              </a:cxn>
              <a:cxn ang="0">
                <a:pos x="54" y="54"/>
              </a:cxn>
              <a:cxn ang="0">
                <a:pos x="72" y="30"/>
              </a:cxn>
              <a:cxn ang="0">
                <a:pos x="72" y="18"/>
              </a:cxn>
              <a:cxn ang="0">
                <a:pos x="78" y="18"/>
              </a:cxn>
              <a:cxn ang="0">
                <a:pos x="84" y="12"/>
              </a:cxn>
              <a:cxn ang="0">
                <a:pos x="78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120" y="24"/>
              </a:cxn>
              <a:cxn ang="0">
                <a:pos x="132" y="60"/>
              </a:cxn>
              <a:cxn ang="0">
                <a:pos x="144" y="78"/>
              </a:cxn>
              <a:cxn ang="0">
                <a:pos x="150" y="84"/>
              </a:cxn>
              <a:cxn ang="0">
                <a:pos x="150" y="90"/>
              </a:cxn>
              <a:cxn ang="0">
                <a:pos x="156" y="96"/>
              </a:cxn>
              <a:cxn ang="0">
                <a:pos x="162" y="102"/>
              </a:cxn>
              <a:cxn ang="0">
                <a:pos x="168" y="138"/>
              </a:cxn>
              <a:cxn ang="0">
                <a:pos x="162" y="173"/>
              </a:cxn>
              <a:cxn ang="0">
                <a:pos x="180" y="191"/>
              </a:cxn>
              <a:cxn ang="0">
                <a:pos x="186" y="209"/>
              </a:cxn>
              <a:cxn ang="0">
                <a:pos x="180" y="215"/>
              </a:cxn>
              <a:cxn ang="0">
                <a:pos x="138" y="215"/>
              </a:cxn>
              <a:cxn ang="0">
                <a:pos x="138" y="221"/>
              </a:cxn>
              <a:cxn ang="0">
                <a:pos x="144" y="227"/>
              </a:cxn>
              <a:cxn ang="0">
                <a:pos x="138" y="233"/>
              </a:cxn>
              <a:cxn ang="0">
                <a:pos x="144" y="239"/>
              </a:cxn>
              <a:cxn ang="0">
                <a:pos x="138" y="239"/>
              </a:cxn>
              <a:cxn ang="0">
                <a:pos x="144" y="251"/>
              </a:cxn>
              <a:cxn ang="0">
                <a:pos x="138" y="269"/>
              </a:cxn>
              <a:cxn ang="0">
                <a:pos x="144" y="275"/>
              </a:cxn>
              <a:cxn ang="0">
                <a:pos x="144" y="275"/>
              </a:cxn>
              <a:cxn ang="0">
                <a:pos x="114" y="281"/>
              </a:cxn>
              <a:cxn ang="0">
                <a:pos x="108" y="269"/>
              </a:cxn>
            </a:cxnLst>
            <a:rect l="0" t="0" r="r" b="b"/>
            <a:pathLst>
              <a:path w="186" h="281">
                <a:moveTo>
                  <a:pt x="108" y="269"/>
                </a:moveTo>
                <a:lnTo>
                  <a:pt x="102" y="257"/>
                </a:lnTo>
                <a:lnTo>
                  <a:pt x="96" y="263"/>
                </a:lnTo>
                <a:lnTo>
                  <a:pt x="114" y="281"/>
                </a:lnTo>
                <a:lnTo>
                  <a:pt x="72" y="275"/>
                </a:lnTo>
                <a:lnTo>
                  <a:pt x="72" y="269"/>
                </a:lnTo>
                <a:lnTo>
                  <a:pt x="84" y="263"/>
                </a:lnTo>
                <a:lnTo>
                  <a:pt x="96" y="263"/>
                </a:lnTo>
                <a:lnTo>
                  <a:pt x="90" y="245"/>
                </a:lnTo>
                <a:lnTo>
                  <a:pt x="84" y="239"/>
                </a:lnTo>
                <a:lnTo>
                  <a:pt x="78" y="215"/>
                </a:lnTo>
                <a:lnTo>
                  <a:pt x="60" y="197"/>
                </a:lnTo>
                <a:lnTo>
                  <a:pt x="60" y="191"/>
                </a:lnTo>
                <a:lnTo>
                  <a:pt x="54" y="185"/>
                </a:lnTo>
                <a:lnTo>
                  <a:pt x="54" y="179"/>
                </a:lnTo>
                <a:lnTo>
                  <a:pt x="48" y="179"/>
                </a:lnTo>
                <a:lnTo>
                  <a:pt x="48" y="162"/>
                </a:lnTo>
                <a:lnTo>
                  <a:pt x="36" y="150"/>
                </a:lnTo>
                <a:lnTo>
                  <a:pt x="30" y="132"/>
                </a:lnTo>
                <a:lnTo>
                  <a:pt x="0" y="108"/>
                </a:lnTo>
                <a:lnTo>
                  <a:pt x="0" y="102"/>
                </a:lnTo>
                <a:lnTo>
                  <a:pt x="6" y="78"/>
                </a:lnTo>
                <a:lnTo>
                  <a:pt x="6" y="72"/>
                </a:lnTo>
                <a:lnTo>
                  <a:pt x="54" y="54"/>
                </a:lnTo>
                <a:lnTo>
                  <a:pt x="72" y="30"/>
                </a:lnTo>
                <a:lnTo>
                  <a:pt x="72" y="18"/>
                </a:lnTo>
                <a:lnTo>
                  <a:pt x="78" y="18"/>
                </a:lnTo>
                <a:lnTo>
                  <a:pt x="84" y="12"/>
                </a:lnTo>
                <a:lnTo>
                  <a:pt x="78" y="0"/>
                </a:lnTo>
                <a:lnTo>
                  <a:pt x="84" y="0"/>
                </a:lnTo>
                <a:lnTo>
                  <a:pt x="108" y="0"/>
                </a:lnTo>
                <a:lnTo>
                  <a:pt x="108" y="6"/>
                </a:lnTo>
                <a:lnTo>
                  <a:pt x="120" y="24"/>
                </a:lnTo>
                <a:lnTo>
                  <a:pt x="132" y="60"/>
                </a:lnTo>
                <a:lnTo>
                  <a:pt x="144" y="78"/>
                </a:lnTo>
                <a:lnTo>
                  <a:pt x="150" y="84"/>
                </a:lnTo>
                <a:lnTo>
                  <a:pt x="150" y="90"/>
                </a:lnTo>
                <a:lnTo>
                  <a:pt x="156" y="96"/>
                </a:lnTo>
                <a:lnTo>
                  <a:pt x="162" y="102"/>
                </a:lnTo>
                <a:lnTo>
                  <a:pt x="168" y="138"/>
                </a:lnTo>
                <a:lnTo>
                  <a:pt x="162" y="173"/>
                </a:lnTo>
                <a:lnTo>
                  <a:pt x="180" y="191"/>
                </a:lnTo>
                <a:lnTo>
                  <a:pt x="186" y="209"/>
                </a:lnTo>
                <a:lnTo>
                  <a:pt x="180" y="215"/>
                </a:lnTo>
                <a:lnTo>
                  <a:pt x="138" y="215"/>
                </a:lnTo>
                <a:lnTo>
                  <a:pt x="138" y="221"/>
                </a:lnTo>
                <a:lnTo>
                  <a:pt x="144" y="227"/>
                </a:lnTo>
                <a:lnTo>
                  <a:pt x="138" y="233"/>
                </a:lnTo>
                <a:lnTo>
                  <a:pt x="144" y="239"/>
                </a:lnTo>
                <a:lnTo>
                  <a:pt x="138" y="239"/>
                </a:lnTo>
                <a:lnTo>
                  <a:pt x="144" y="251"/>
                </a:lnTo>
                <a:lnTo>
                  <a:pt x="138" y="269"/>
                </a:lnTo>
                <a:lnTo>
                  <a:pt x="144" y="275"/>
                </a:lnTo>
                <a:lnTo>
                  <a:pt x="144" y="275"/>
                </a:lnTo>
                <a:lnTo>
                  <a:pt x="114" y="281"/>
                </a:lnTo>
                <a:lnTo>
                  <a:pt x="108" y="26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2" name="Freeform 24"/>
          <p:cNvSpPr>
            <a:spLocks/>
          </p:cNvSpPr>
          <p:nvPr/>
        </p:nvSpPr>
        <p:spPr bwMode="auto">
          <a:xfrm>
            <a:off x="2379663" y="2960688"/>
            <a:ext cx="600075" cy="407987"/>
          </a:xfrm>
          <a:custGeom>
            <a:avLst/>
            <a:gdLst/>
            <a:ahLst/>
            <a:cxnLst>
              <a:cxn ang="0">
                <a:pos x="318" y="281"/>
              </a:cxn>
              <a:cxn ang="0">
                <a:pos x="306" y="269"/>
              </a:cxn>
              <a:cxn ang="0">
                <a:pos x="282" y="269"/>
              </a:cxn>
              <a:cxn ang="0">
                <a:pos x="258" y="263"/>
              </a:cxn>
              <a:cxn ang="0">
                <a:pos x="252" y="263"/>
              </a:cxn>
              <a:cxn ang="0">
                <a:pos x="198" y="215"/>
              </a:cxn>
              <a:cxn ang="0">
                <a:pos x="186" y="221"/>
              </a:cxn>
              <a:cxn ang="0">
                <a:pos x="174" y="215"/>
              </a:cxn>
              <a:cxn ang="0">
                <a:pos x="168" y="221"/>
              </a:cxn>
              <a:cxn ang="0">
                <a:pos x="150" y="227"/>
              </a:cxn>
              <a:cxn ang="0">
                <a:pos x="126" y="167"/>
              </a:cxn>
              <a:cxn ang="0">
                <a:pos x="72" y="120"/>
              </a:cxn>
              <a:cxn ang="0">
                <a:pos x="0" y="36"/>
              </a:cxn>
              <a:cxn ang="0">
                <a:pos x="12" y="30"/>
              </a:cxn>
              <a:cxn ang="0">
                <a:pos x="48" y="30"/>
              </a:cxn>
              <a:cxn ang="0">
                <a:pos x="48" y="18"/>
              </a:cxn>
              <a:cxn ang="0">
                <a:pos x="120" y="18"/>
              </a:cxn>
              <a:cxn ang="0">
                <a:pos x="126" y="6"/>
              </a:cxn>
              <a:cxn ang="0">
                <a:pos x="138" y="6"/>
              </a:cxn>
              <a:cxn ang="0">
                <a:pos x="138" y="0"/>
              </a:cxn>
              <a:cxn ang="0">
                <a:pos x="222" y="0"/>
              </a:cxn>
              <a:cxn ang="0">
                <a:pos x="222" y="6"/>
              </a:cxn>
              <a:cxn ang="0">
                <a:pos x="246" y="18"/>
              </a:cxn>
              <a:cxn ang="0">
                <a:pos x="264" y="54"/>
              </a:cxn>
              <a:cxn ang="0">
                <a:pos x="282" y="60"/>
              </a:cxn>
              <a:cxn ang="0">
                <a:pos x="288" y="72"/>
              </a:cxn>
              <a:cxn ang="0">
                <a:pos x="288" y="78"/>
              </a:cxn>
              <a:cxn ang="0">
                <a:pos x="282" y="102"/>
              </a:cxn>
              <a:cxn ang="0">
                <a:pos x="282" y="108"/>
              </a:cxn>
              <a:cxn ang="0">
                <a:pos x="312" y="132"/>
              </a:cxn>
              <a:cxn ang="0">
                <a:pos x="318" y="150"/>
              </a:cxn>
              <a:cxn ang="0">
                <a:pos x="330" y="162"/>
              </a:cxn>
              <a:cxn ang="0">
                <a:pos x="330" y="179"/>
              </a:cxn>
              <a:cxn ang="0">
                <a:pos x="336" y="179"/>
              </a:cxn>
              <a:cxn ang="0">
                <a:pos x="336" y="185"/>
              </a:cxn>
              <a:cxn ang="0">
                <a:pos x="342" y="191"/>
              </a:cxn>
              <a:cxn ang="0">
                <a:pos x="342" y="197"/>
              </a:cxn>
              <a:cxn ang="0">
                <a:pos x="360" y="215"/>
              </a:cxn>
              <a:cxn ang="0">
                <a:pos x="366" y="239"/>
              </a:cxn>
              <a:cxn ang="0">
                <a:pos x="372" y="245"/>
              </a:cxn>
              <a:cxn ang="0">
                <a:pos x="378" y="263"/>
              </a:cxn>
              <a:cxn ang="0">
                <a:pos x="366" y="263"/>
              </a:cxn>
              <a:cxn ang="0">
                <a:pos x="354" y="269"/>
              </a:cxn>
              <a:cxn ang="0">
                <a:pos x="354" y="275"/>
              </a:cxn>
              <a:cxn ang="0">
                <a:pos x="348" y="299"/>
              </a:cxn>
              <a:cxn ang="0">
                <a:pos x="330" y="299"/>
              </a:cxn>
              <a:cxn ang="0">
                <a:pos x="318" y="281"/>
              </a:cxn>
            </a:cxnLst>
            <a:rect l="0" t="0" r="r" b="b"/>
            <a:pathLst>
              <a:path w="378" h="299">
                <a:moveTo>
                  <a:pt x="318" y="281"/>
                </a:moveTo>
                <a:lnTo>
                  <a:pt x="306" y="269"/>
                </a:lnTo>
                <a:lnTo>
                  <a:pt x="282" y="269"/>
                </a:lnTo>
                <a:lnTo>
                  <a:pt x="258" y="263"/>
                </a:lnTo>
                <a:lnTo>
                  <a:pt x="252" y="263"/>
                </a:lnTo>
                <a:lnTo>
                  <a:pt x="198" y="215"/>
                </a:lnTo>
                <a:lnTo>
                  <a:pt x="186" y="221"/>
                </a:lnTo>
                <a:lnTo>
                  <a:pt x="174" y="215"/>
                </a:lnTo>
                <a:lnTo>
                  <a:pt x="168" y="221"/>
                </a:lnTo>
                <a:lnTo>
                  <a:pt x="150" y="227"/>
                </a:lnTo>
                <a:lnTo>
                  <a:pt x="126" y="167"/>
                </a:lnTo>
                <a:lnTo>
                  <a:pt x="72" y="120"/>
                </a:lnTo>
                <a:lnTo>
                  <a:pt x="0" y="36"/>
                </a:lnTo>
                <a:lnTo>
                  <a:pt x="12" y="30"/>
                </a:lnTo>
                <a:lnTo>
                  <a:pt x="48" y="30"/>
                </a:lnTo>
                <a:lnTo>
                  <a:pt x="48" y="18"/>
                </a:lnTo>
                <a:lnTo>
                  <a:pt x="120" y="18"/>
                </a:lnTo>
                <a:lnTo>
                  <a:pt x="126" y="6"/>
                </a:lnTo>
                <a:lnTo>
                  <a:pt x="138" y="6"/>
                </a:lnTo>
                <a:lnTo>
                  <a:pt x="138" y="0"/>
                </a:lnTo>
                <a:lnTo>
                  <a:pt x="222" y="0"/>
                </a:lnTo>
                <a:lnTo>
                  <a:pt x="222" y="6"/>
                </a:lnTo>
                <a:lnTo>
                  <a:pt x="246" y="18"/>
                </a:lnTo>
                <a:lnTo>
                  <a:pt x="264" y="54"/>
                </a:lnTo>
                <a:lnTo>
                  <a:pt x="282" y="60"/>
                </a:lnTo>
                <a:lnTo>
                  <a:pt x="288" y="72"/>
                </a:lnTo>
                <a:lnTo>
                  <a:pt x="288" y="78"/>
                </a:lnTo>
                <a:lnTo>
                  <a:pt x="282" y="102"/>
                </a:lnTo>
                <a:lnTo>
                  <a:pt x="282" y="108"/>
                </a:lnTo>
                <a:lnTo>
                  <a:pt x="312" y="132"/>
                </a:lnTo>
                <a:lnTo>
                  <a:pt x="318" y="150"/>
                </a:lnTo>
                <a:lnTo>
                  <a:pt x="330" y="162"/>
                </a:lnTo>
                <a:lnTo>
                  <a:pt x="330" y="179"/>
                </a:lnTo>
                <a:lnTo>
                  <a:pt x="336" y="179"/>
                </a:lnTo>
                <a:lnTo>
                  <a:pt x="336" y="185"/>
                </a:lnTo>
                <a:lnTo>
                  <a:pt x="342" y="191"/>
                </a:lnTo>
                <a:lnTo>
                  <a:pt x="342" y="197"/>
                </a:lnTo>
                <a:lnTo>
                  <a:pt x="360" y="215"/>
                </a:lnTo>
                <a:lnTo>
                  <a:pt x="366" y="239"/>
                </a:lnTo>
                <a:lnTo>
                  <a:pt x="372" y="245"/>
                </a:lnTo>
                <a:lnTo>
                  <a:pt x="378" y="263"/>
                </a:lnTo>
                <a:lnTo>
                  <a:pt x="366" y="263"/>
                </a:lnTo>
                <a:lnTo>
                  <a:pt x="354" y="269"/>
                </a:lnTo>
                <a:lnTo>
                  <a:pt x="354" y="275"/>
                </a:lnTo>
                <a:lnTo>
                  <a:pt x="348" y="299"/>
                </a:lnTo>
                <a:lnTo>
                  <a:pt x="330" y="299"/>
                </a:lnTo>
                <a:lnTo>
                  <a:pt x="318" y="28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3" name="Freeform 25"/>
          <p:cNvSpPr>
            <a:spLocks/>
          </p:cNvSpPr>
          <p:nvPr/>
        </p:nvSpPr>
        <p:spPr bwMode="auto">
          <a:xfrm>
            <a:off x="4340225" y="3009900"/>
            <a:ext cx="950913" cy="677863"/>
          </a:xfrm>
          <a:custGeom>
            <a:avLst/>
            <a:gdLst/>
            <a:ahLst/>
            <a:cxnLst>
              <a:cxn ang="0">
                <a:pos x="449" y="490"/>
              </a:cxn>
              <a:cxn ang="0">
                <a:pos x="299" y="496"/>
              </a:cxn>
              <a:cxn ang="0">
                <a:pos x="287" y="490"/>
              </a:cxn>
              <a:cxn ang="0">
                <a:pos x="275" y="490"/>
              </a:cxn>
              <a:cxn ang="0">
                <a:pos x="269" y="490"/>
              </a:cxn>
              <a:cxn ang="0">
                <a:pos x="263" y="484"/>
              </a:cxn>
              <a:cxn ang="0">
                <a:pos x="257" y="478"/>
              </a:cxn>
              <a:cxn ang="0">
                <a:pos x="251" y="472"/>
              </a:cxn>
              <a:cxn ang="0">
                <a:pos x="215" y="454"/>
              </a:cxn>
              <a:cxn ang="0">
                <a:pos x="204" y="424"/>
              </a:cxn>
              <a:cxn ang="0">
                <a:pos x="204" y="413"/>
              </a:cxn>
              <a:cxn ang="0">
                <a:pos x="186" y="395"/>
              </a:cxn>
              <a:cxn ang="0">
                <a:pos x="156" y="395"/>
              </a:cxn>
              <a:cxn ang="0">
                <a:pos x="150" y="401"/>
              </a:cxn>
              <a:cxn ang="0">
                <a:pos x="132" y="395"/>
              </a:cxn>
              <a:cxn ang="0">
                <a:pos x="144" y="377"/>
              </a:cxn>
              <a:cxn ang="0">
                <a:pos x="156" y="371"/>
              </a:cxn>
              <a:cxn ang="0">
                <a:pos x="150" y="359"/>
              </a:cxn>
              <a:cxn ang="0">
                <a:pos x="156" y="353"/>
              </a:cxn>
              <a:cxn ang="0">
                <a:pos x="150" y="341"/>
              </a:cxn>
              <a:cxn ang="0">
                <a:pos x="150" y="329"/>
              </a:cxn>
              <a:cxn ang="0">
                <a:pos x="144" y="323"/>
              </a:cxn>
              <a:cxn ang="0">
                <a:pos x="120" y="311"/>
              </a:cxn>
              <a:cxn ang="0">
                <a:pos x="114" y="305"/>
              </a:cxn>
              <a:cxn ang="0">
                <a:pos x="114" y="293"/>
              </a:cxn>
              <a:cxn ang="0">
                <a:pos x="114" y="275"/>
              </a:cxn>
              <a:cxn ang="0">
                <a:pos x="114" y="263"/>
              </a:cxn>
              <a:cxn ang="0">
                <a:pos x="102" y="257"/>
              </a:cxn>
              <a:cxn ang="0">
                <a:pos x="78" y="239"/>
              </a:cxn>
              <a:cxn ang="0">
                <a:pos x="72" y="251"/>
              </a:cxn>
              <a:cxn ang="0">
                <a:pos x="72" y="251"/>
              </a:cxn>
              <a:cxn ang="0">
                <a:pos x="60" y="233"/>
              </a:cxn>
              <a:cxn ang="0">
                <a:pos x="54" y="227"/>
              </a:cxn>
              <a:cxn ang="0">
                <a:pos x="54" y="227"/>
              </a:cxn>
              <a:cxn ang="0">
                <a:pos x="48" y="233"/>
              </a:cxn>
              <a:cxn ang="0">
                <a:pos x="30" y="227"/>
              </a:cxn>
              <a:cxn ang="0">
                <a:pos x="30" y="215"/>
              </a:cxn>
              <a:cxn ang="0">
                <a:pos x="12" y="209"/>
              </a:cxn>
              <a:cxn ang="0">
                <a:pos x="12" y="203"/>
              </a:cxn>
              <a:cxn ang="0">
                <a:pos x="12" y="197"/>
              </a:cxn>
              <a:cxn ang="0">
                <a:pos x="12" y="185"/>
              </a:cxn>
              <a:cxn ang="0">
                <a:pos x="6" y="179"/>
              </a:cxn>
              <a:cxn ang="0">
                <a:pos x="0" y="173"/>
              </a:cxn>
              <a:cxn ang="0">
                <a:pos x="6" y="149"/>
              </a:cxn>
              <a:cxn ang="0">
                <a:pos x="12" y="143"/>
              </a:cxn>
              <a:cxn ang="0">
                <a:pos x="12" y="126"/>
              </a:cxn>
              <a:cxn ang="0">
                <a:pos x="30" y="126"/>
              </a:cxn>
              <a:cxn ang="0">
                <a:pos x="30" y="120"/>
              </a:cxn>
              <a:cxn ang="0">
                <a:pos x="30" y="102"/>
              </a:cxn>
              <a:cxn ang="0">
                <a:pos x="30" y="90"/>
              </a:cxn>
              <a:cxn ang="0">
                <a:pos x="30" y="78"/>
              </a:cxn>
              <a:cxn ang="0">
                <a:pos x="6" y="42"/>
              </a:cxn>
              <a:cxn ang="0">
                <a:pos x="6" y="18"/>
              </a:cxn>
              <a:cxn ang="0">
                <a:pos x="18" y="0"/>
              </a:cxn>
              <a:cxn ang="0">
                <a:pos x="102" y="72"/>
              </a:cxn>
              <a:cxn ang="0">
                <a:pos x="156" y="114"/>
              </a:cxn>
              <a:cxn ang="0">
                <a:pos x="401" y="317"/>
              </a:cxn>
              <a:cxn ang="0">
                <a:pos x="599" y="484"/>
              </a:cxn>
              <a:cxn ang="0">
                <a:pos x="449" y="490"/>
              </a:cxn>
            </a:cxnLst>
            <a:rect l="0" t="0" r="r" b="b"/>
            <a:pathLst>
              <a:path w="599" h="496">
                <a:moveTo>
                  <a:pt x="449" y="490"/>
                </a:moveTo>
                <a:lnTo>
                  <a:pt x="299" y="496"/>
                </a:lnTo>
                <a:lnTo>
                  <a:pt x="287" y="490"/>
                </a:lnTo>
                <a:lnTo>
                  <a:pt x="275" y="490"/>
                </a:lnTo>
                <a:lnTo>
                  <a:pt x="269" y="490"/>
                </a:lnTo>
                <a:lnTo>
                  <a:pt x="263" y="484"/>
                </a:lnTo>
                <a:lnTo>
                  <a:pt x="257" y="478"/>
                </a:lnTo>
                <a:lnTo>
                  <a:pt x="251" y="472"/>
                </a:lnTo>
                <a:lnTo>
                  <a:pt x="215" y="454"/>
                </a:lnTo>
                <a:lnTo>
                  <a:pt x="204" y="424"/>
                </a:lnTo>
                <a:lnTo>
                  <a:pt x="204" y="413"/>
                </a:lnTo>
                <a:lnTo>
                  <a:pt x="186" y="395"/>
                </a:lnTo>
                <a:lnTo>
                  <a:pt x="156" y="395"/>
                </a:lnTo>
                <a:lnTo>
                  <a:pt x="150" y="401"/>
                </a:lnTo>
                <a:lnTo>
                  <a:pt x="132" y="395"/>
                </a:lnTo>
                <a:lnTo>
                  <a:pt x="144" y="377"/>
                </a:lnTo>
                <a:lnTo>
                  <a:pt x="156" y="371"/>
                </a:lnTo>
                <a:lnTo>
                  <a:pt x="150" y="359"/>
                </a:lnTo>
                <a:lnTo>
                  <a:pt x="156" y="353"/>
                </a:lnTo>
                <a:lnTo>
                  <a:pt x="150" y="341"/>
                </a:lnTo>
                <a:lnTo>
                  <a:pt x="150" y="329"/>
                </a:lnTo>
                <a:lnTo>
                  <a:pt x="144" y="323"/>
                </a:lnTo>
                <a:lnTo>
                  <a:pt x="120" y="311"/>
                </a:lnTo>
                <a:lnTo>
                  <a:pt x="114" y="305"/>
                </a:lnTo>
                <a:lnTo>
                  <a:pt x="114" y="293"/>
                </a:lnTo>
                <a:lnTo>
                  <a:pt x="114" y="275"/>
                </a:lnTo>
                <a:lnTo>
                  <a:pt x="114" y="263"/>
                </a:lnTo>
                <a:lnTo>
                  <a:pt x="102" y="257"/>
                </a:lnTo>
                <a:lnTo>
                  <a:pt x="78" y="239"/>
                </a:lnTo>
                <a:lnTo>
                  <a:pt x="72" y="251"/>
                </a:lnTo>
                <a:lnTo>
                  <a:pt x="72" y="251"/>
                </a:lnTo>
                <a:lnTo>
                  <a:pt x="60" y="233"/>
                </a:lnTo>
                <a:lnTo>
                  <a:pt x="54" y="227"/>
                </a:lnTo>
                <a:lnTo>
                  <a:pt x="54" y="227"/>
                </a:lnTo>
                <a:lnTo>
                  <a:pt x="48" y="233"/>
                </a:lnTo>
                <a:lnTo>
                  <a:pt x="30" y="227"/>
                </a:lnTo>
                <a:lnTo>
                  <a:pt x="30" y="215"/>
                </a:lnTo>
                <a:lnTo>
                  <a:pt x="12" y="209"/>
                </a:lnTo>
                <a:lnTo>
                  <a:pt x="12" y="203"/>
                </a:lnTo>
                <a:lnTo>
                  <a:pt x="12" y="197"/>
                </a:lnTo>
                <a:lnTo>
                  <a:pt x="12" y="185"/>
                </a:lnTo>
                <a:lnTo>
                  <a:pt x="6" y="179"/>
                </a:lnTo>
                <a:lnTo>
                  <a:pt x="0" y="173"/>
                </a:lnTo>
                <a:lnTo>
                  <a:pt x="6" y="149"/>
                </a:lnTo>
                <a:lnTo>
                  <a:pt x="12" y="143"/>
                </a:lnTo>
                <a:lnTo>
                  <a:pt x="12" y="126"/>
                </a:lnTo>
                <a:lnTo>
                  <a:pt x="30" y="126"/>
                </a:lnTo>
                <a:lnTo>
                  <a:pt x="30" y="120"/>
                </a:lnTo>
                <a:lnTo>
                  <a:pt x="30" y="102"/>
                </a:lnTo>
                <a:lnTo>
                  <a:pt x="30" y="90"/>
                </a:lnTo>
                <a:lnTo>
                  <a:pt x="30" y="78"/>
                </a:lnTo>
                <a:lnTo>
                  <a:pt x="6" y="42"/>
                </a:lnTo>
                <a:lnTo>
                  <a:pt x="6" y="18"/>
                </a:lnTo>
                <a:lnTo>
                  <a:pt x="18" y="0"/>
                </a:lnTo>
                <a:lnTo>
                  <a:pt x="102" y="72"/>
                </a:lnTo>
                <a:lnTo>
                  <a:pt x="156" y="114"/>
                </a:lnTo>
                <a:lnTo>
                  <a:pt x="401" y="317"/>
                </a:lnTo>
                <a:lnTo>
                  <a:pt x="599" y="484"/>
                </a:lnTo>
                <a:lnTo>
                  <a:pt x="449" y="4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4" name="Freeform 26"/>
          <p:cNvSpPr>
            <a:spLocks/>
          </p:cNvSpPr>
          <p:nvPr/>
        </p:nvSpPr>
        <p:spPr bwMode="auto">
          <a:xfrm>
            <a:off x="3644900" y="3027363"/>
            <a:ext cx="476250" cy="268287"/>
          </a:xfrm>
          <a:custGeom>
            <a:avLst/>
            <a:gdLst/>
            <a:ahLst/>
            <a:cxnLst>
              <a:cxn ang="0">
                <a:pos x="6" y="185"/>
              </a:cxn>
              <a:cxn ang="0">
                <a:pos x="0" y="167"/>
              </a:cxn>
              <a:cxn ang="0">
                <a:pos x="0" y="84"/>
              </a:cxn>
              <a:cxn ang="0">
                <a:pos x="24" y="78"/>
              </a:cxn>
              <a:cxn ang="0">
                <a:pos x="30" y="84"/>
              </a:cxn>
              <a:cxn ang="0">
                <a:pos x="36" y="78"/>
              </a:cxn>
              <a:cxn ang="0">
                <a:pos x="42" y="78"/>
              </a:cxn>
              <a:cxn ang="0">
                <a:pos x="48" y="72"/>
              </a:cxn>
              <a:cxn ang="0">
                <a:pos x="66" y="60"/>
              </a:cxn>
              <a:cxn ang="0">
                <a:pos x="72" y="66"/>
              </a:cxn>
              <a:cxn ang="0">
                <a:pos x="90" y="66"/>
              </a:cxn>
              <a:cxn ang="0">
                <a:pos x="114" y="78"/>
              </a:cxn>
              <a:cxn ang="0">
                <a:pos x="138" y="84"/>
              </a:cxn>
              <a:cxn ang="0">
                <a:pos x="162" y="78"/>
              </a:cxn>
              <a:cxn ang="0">
                <a:pos x="180" y="72"/>
              </a:cxn>
              <a:cxn ang="0">
                <a:pos x="186" y="72"/>
              </a:cxn>
              <a:cxn ang="0">
                <a:pos x="204" y="66"/>
              </a:cxn>
              <a:cxn ang="0">
                <a:pos x="222" y="66"/>
              </a:cxn>
              <a:cxn ang="0">
                <a:pos x="234" y="60"/>
              </a:cxn>
              <a:cxn ang="0">
                <a:pos x="240" y="54"/>
              </a:cxn>
              <a:cxn ang="0">
                <a:pos x="246" y="48"/>
              </a:cxn>
              <a:cxn ang="0">
                <a:pos x="258" y="36"/>
              </a:cxn>
              <a:cxn ang="0">
                <a:pos x="276" y="24"/>
              </a:cxn>
              <a:cxn ang="0">
                <a:pos x="288" y="0"/>
              </a:cxn>
              <a:cxn ang="0">
                <a:pos x="300" y="0"/>
              </a:cxn>
              <a:cxn ang="0">
                <a:pos x="300" y="78"/>
              </a:cxn>
              <a:cxn ang="0">
                <a:pos x="276" y="84"/>
              </a:cxn>
              <a:cxn ang="0">
                <a:pos x="258" y="84"/>
              </a:cxn>
              <a:cxn ang="0">
                <a:pos x="222" y="96"/>
              </a:cxn>
              <a:cxn ang="0">
                <a:pos x="186" y="96"/>
              </a:cxn>
              <a:cxn ang="0">
                <a:pos x="168" y="108"/>
              </a:cxn>
              <a:cxn ang="0">
                <a:pos x="162" y="114"/>
              </a:cxn>
              <a:cxn ang="0">
                <a:pos x="132" y="125"/>
              </a:cxn>
              <a:cxn ang="0">
                <a:pos x="132" y="137"/>
              </a:cxn>
              <a:cxn ang="0">
                <a:pos x="126" y="149"/>
              </a:cxn>
              <a:cxn ang="0">
                <a:pos x="84" y="167"/>
              </a:cxn>
              <a:cxn ang="0">
                <a:pos x="72" y="173"/>
              </a:cxn>
              <a:cxn ang="0">
                <a:pos x="54" y="185"/>
              </a:cxn>
              <a:cxn ang="0">
                <a:pos x="48" y="197"/>
              </a:cxn>
              <a:cxn ang="0">
                <a:pos x="36" y="197"/>
              </a:cxn>
              <a:cxn ang="0">
                <a:pos x="12" y="197"/>
              </a:cxn>
              <a:cxn ang="0">
                <a:pos x="6" y="185"/>
              </a:cxn>
            </a:cxnLst>
            <a:rect l="0" t="0" r="r" b="b"/>
            <a:pathLst>
              <a:path w="300" h="197">
                <a:moveTo>
                  <a:pt x="6" y="185"/>
                </a:moveTo>
                <a:lnTo>
                  <a:pt x="0" y="167"/>
                </a:lnTo>
                <a:lnTo>
                  <a:pt x="0" y="84"/>
                </a:lnTo>
                <a:lnTo>
                  <a:pt x="24" y="78"/>
                </a:lnTo>
                <a:lnTo>
                  <a:pt x="30" y="84"/>
                </a:lnTo>
                <a:lnTo>
                  <a:pt x="36" y="78"/>
                </a:lnTo>
                <a:lnTo>
                  <a:pt x="42" y="78"/>
                </a:lnTo>
                <a:lnTo>
                  <a:pt x="48" y="72"/>
                </a:lnTo>
                <a:lnTo>
                  <a:pt x="66" y="60"/>
                </a:lnTo>
                <a:lnTo>
                  <a:pt x="72" y="66"/>
                </a:lnTo>
                <a:lnTo>
                  <a:pt x="90" y="66"/>
                </a:lnTo>
                <a:lnTo>
                  <a:pt x="114" y="78"/>
                </a:lnTo>
                <a:lnTo>
                  <a:pt x="138" y="84"/>
                </a:lnTo>
                <a:lnTo>
                  <a:pt x="162" y="78"/>
                </a:lnTo>
                <a:lnTo>
                  <a:pt x="180" y="72"/>
                </a:lnTo>
                <a:lnTo>
                  <a:pt x="186" y="72"/>
                </a:lnTo>
                <a:lnTo>
                  <a:pt x="204" y="66"/>
                </a:lnTo>
                <a:lnTo>
                  <a:pt x="222" y="66"/>
                </a:lnTo>
                <a:lnTo>
                  <a:pt x="234" y="60"/>
                </a:lnTo>
                <a:lnTo>
                  <a:pt x="240" y="54"/>
                </a:lnTo>
                <a:lnTo>
                  <a:pt x="246" y="48"/>
                </a:lnTo>
                <a:lnTo>
                  <a:pt x="258" y="36"/>
                </a:lnTo>
                <a:lnTo>
                  <a:pt x="276" y="24"/>
                </a:lnTo>
                <a:lnTo>
                  <a:pt x="288" y="0"/>
                </a:lnTo>
                <a:lnTo>
                  <a:pt x="300" y="0"/>
                </a:lnTo>
                <a:lnTo>
                  <a:pt x="300" y="78"/>
                </a:lnTo>
                <a:lnTo>
                  <a:pt x="276" y="84"/>
                </a:lnTo>
                <a:lnTo>
                  <a:pt x="258" y="84"/>
                </a:lnTo>
                <a:lnTo>
                  <a:pt x="222" y="96"/>
                </a:lnTo>
                <a:lnTo>
                  <a:pt x="186" y="96"/>
                </a:lnTo>
                <a:lnTo>
                  <a:pt x="168" y="108"/>
                </a:lnTo>
                <a:lnTo>
                  <a:pt x="162" y="114"/>
                </a:lnTo>
                <a:lnTo>
                  <a:pt x="132" y="125"/>
                </a:lnTo>
                <a:lnTo>
                  <a:pt x="132" y="137"/>
                </a:lnTo>
                <a:lnTo>
                  <a:pt x="126" y="149"/>
                </a:lnTo>
                <a:lnTo>
                  <a:pt x="84" y="167"/>
                </a:lnTo>
                <a:lnTo>
                  <a:pt x="72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97"/>
                </a:lnTo>
                <a:lnTo>
                  <a:pt x="12" y="197"/>
                </a:lnTo>
                <a:lnTo>
                  <a:pt x="6" y="18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5" name="Freeform 27"/>
          <p:cNvSpPr>
            <a:spLocks/>
          </p:cNvSpPr>
          <p:nvPr/>
        </p:nvSpPr>
        <p:spPr bwMode="auto">
          <a:xfrm>
            <a:off x="3663950" y="3133725"/>
            <a:ext cx="485775" cy="382588"/>
          </a:xfrm>
          <a:custGeom>
            <a:avLst/>
            <a:gdLst/>
            <a:ahLst/>
            <a:cxnLst>
              <a:cxn ang="0">
                <a:pos x="66" y="227"/>
              </a:cxn>
              <a:cxn ang="0">
                <a:pos x="24" y="179"/>
              </a:cxn>
              <a:cxn ang="0">
                <a:pos x="0" y="119"/>
              </a:cxn>
              <a:cxn ang="0">
                <a:pos x="24" y="119"/>
              </a:cxn>
              <a:cxn ang="0">
                <a:pos x="36" y="119"/>
              </a:cxn>
              <a:cxn ang="0">
                <a:pos x="42" y="107"/>
              </a:cxn>
              <a:cxn ang="0">
                <a:pos x="60" y="95"/>
              </a:cxn>
              <a:cxn ang="0">
                <a:pos x="72" y="89"/>
              </a:cxn>
              <a:cxn ang="0">
                <a:pos x="114" y="71"/>
              </a:cxn>
              <a:cxn ang="0">
                <a:pos x="120" y="59"/>
              </a:cxn>
              <a:cxn ang="0">
                <a:pos x="120" y="47"/>
              </a:cxn>
              <a:cxn ang="0">
                <a:pos x="150" y="36"/>
              </a:cxn>
              <a:cxn ang="0">
                <a:pos x="156" y="30"/>
              </a:cxn>
              <a:cxn ang="0">
                <a:pos x="174" y="18"/>
              </a:cxn>
              <a:cxn ang="0">
                <a:pos x="210" y="18"/>
              </a:cxn>
              <a:cxn ang="0">
                <a:pos x="246" y="6"/>
              </a:cxn>
              <a:cxn ang="0">
                <a:pos x="264" y="6"/>
              </a:cxn>
              <a:cxn ang="0">
                <a:pos x="288" y="0"/>
              </a:cxn>
              <a:cxn ang="0">
                <a:pos x="288" y="24"/>
              </a:cxn>
              <a:cxn ang="0">
                <a:pos x="294" y="24"/>
              </a:cxn>
              <a:cxn ang="0">
                <a:pos x="306" y="30"/>
              </a:cxn>
              <a:cxn ang="0">
                <a:pos x="300" y="36"/>
              </a:cxn>
              <a:cxn ang="0">
                <a:pos x="294" y="36"/>
              </a:cxn>
              <a:cxn ang="0">
                <a:pos x="288" y="41"/>
              </a:cxn>
              <a:cxn ang="0">
                <a:pos x="276" y="41"/>
              </a:cxn>
              <a:cxn ang="0">
                <a:pos x="264" y="53"/>
              </a:cxn>
              <a:cxn ang="0">
                <a:pos x="216" y="125"/>
              </a:cxn>
              <a:cxn ang="0">
                <a:pos x="210" y="137"/>
              </a:cxn>
              <a:cxn ang="0">
                <a:pos x="192" y="167"/>
              </a:cxn>
              <a:cxn ang="0">
                <a:pos x="186" y="179"/>
              </a:cxn>
              <a:cxn ang="0">
                <a:pos x="174" y="191"/>
              </a:cxn>
              <a:cxn ang="0">
                <a:pos x="174" y="203"/>
              </a:cxn>
              <a:cxn ang="0">
                <a:pos x="150" y="209"/>
              </a:cxn>
              <a:cxn ang="0">
                <a:pos x="150" y="215"/>
              </a:cxn>
              <a:cxn ang="0">
                <a:pos x="156" y="227"/>
              </a:cxn>
              <a:cxn ang="0">
                <a:pos x="150" y="233"/>
              </a:cxn>
              <a:cxn ang="0">
                <a:pos x="150" y="239"/>
              </a:cxn>
              <a:cxn ang="0">
                <a:pos x="138" y="251"/>
              </a:cxn>
              <a:cxn ang="0">
                <a:pos x="126" y="257"/>
              </a:cxn>
              <a:cxn ang="0">
                <a:pos x="120" y="269"/>
              </a:cxn>
              <a:cxn ang="0">
                <a:pos x="114" y="281"/>
              </a:cxn>
              <a:cxn ang="0">
                <a:pos x="66" y="227"/>
              </a:cxn>
            </a:cxnLst>
            <a:rect l="0" t="0" r="r" b="b"/>
            <a:pathLst>
              <a:path w="306" h="281">
                <a:moveTo>
                  <a:pt x="66" y="227"/>
                </a:moveTo>
                <a:lnTo>
                  <a:pt x="24" y="179"/>
                </a:lnTo>
                <a:lnTo>
                  <a:pt x="0" y="119"/>
                </a:lnTo>
                <a:lnTo>
                  <a:pt x="24" y="119"/>
                </a:lnTo>
                <a:lnTo>
                  <a:pt x="36" y="119"/>
                </a:lnTo>
                <a:lnTo>
                  <a:pt x="42" y="107"/>
                </a:lnTo>
                <a:lnTo>
                  <a:pt x="60" y="95"/>
                </a:lnTo>
                <a:lnTo>
                  <a:pt x="72" y="89"/>
                </a:lnTo>
                <a:lnTo>
                  <a:pt x="114" y="71"/>
                </a:lnTo>
                <a:lnTo>
                  <a:pt x="120" y="59"/>
                </a:lnTo>
                <a:lnTo>
                  <a:pt x="120" y="47"/>
                </a:lnTo>
                <a:lnTo>
                  <a:pt x="150" y="36"/>
                </a:lnTo>
                <a:lnTo>
                  <a:pt x="156" y="30"/>
                </a:lnTo>
                <a:lnTo>
                  <a:pt x="174" y="18"/>
                </a:lnTo>
                <a:lnTo>
                  <a:pt x="210" y="18"/>
                </a:lnTo>
                <a:lnTo>
                  <a:pt x="246" y="6"/>
                </a:lnTo>
                <a:lnTo>
                  <a:pt x="264" y="6"/>
                </a:lnTo>
                <a:lnTo>
                  <a:pt x="288" y="0"/>
                </a:lnTo>
                <a:lnTo>
                  <a:pt x="288" y="24"/>
                </a:lnTo>
                <a:lnTo>
                  <a:pt x="294" y="24"/>
                </a:lnTo>
                <a:lnTo>
                  <a:pt x="306" y="30"/>
                </a:lnTo>
                <a:lnTo>
                  <a:pt x="300" y="36"/>
                </a:lnTo>
                <a:lnTo>
                  <a:pt x="294" y="36"/>
                </a:lnTo>
                <a:lnTo>
                  <a:pt x="288" y="41"/>
                </a:lnTo>
                <a:lnTo>
                  <a:pt x="276" y="41"/>
                </a:lnTo>
                <a:lnTo>
                  <a:pt x="264" y="53"/>
                </a:lnTo>
                <a:lnTo>
                  <a:pt x="216" y="125"/>
                </a:lnTo>
                <a:lnTo>
                  <a:pt x="210" y="137"/>
                </a:lnTo>
                <a:lnTo>
                  <a:pt x="192" y="167"/>
                </a:lnTo>
                <a:lnTo>
                  <a:pt x="186" y="179"/>
                </a:lnTo>
                <a:lnTo>
                  <a:pt x="174" y="191"/>
                </a:lnTo>
                <a:lnTo>
                  <a:pt x="174" y="203"/>
                </a:lnTo>
                <a:lnTo>
                  <a:pt x="150" y="209"/>
                </a:lnTo>
                <a:lnTo>
                  <a:pt x="150" y="215"/>
                </a:lnTo>
                <a:lnTo>
                  <a:pt x="156" y="227"/>
                </a:lnTo>
                <a:lnTo>
                  <a:pt x="150" y="233"/>
                </a:lnTo>
                <a:lnTo>
                  <a:pt x="150" y="239"/>
                </a:lnTo>
                <a:lnTo>
                  <a:pt x="138" y="251"/>
                </a:lnTo>
                <a:lnTo>
                  <a:pt x="126" y="257"/>
                </a:lnTo>
                <a:lnTo>
                  <a:pt x="120" y="269"/>
                </a:lnTo>
                <a:lnTo>
                  <a:pt x="114" y="281"/>
                </a:lnTo>
                <a:lnTo>
                  <a:pt x="66" y="22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6" name="Freeform 28"/>
          <p:cNvSpPr>
            <a:spLocks/>
          </p:cNvSpPr>
          <p:nvPr/>
        </p:nvSpPr>
        <p:spPr bwMode="auto">
          <a:xfrm>
            <a:off x="3844925" y="3173413"/>
            <a:ext cx="742950" cy="439737"/>
          </a:xfrm>
          <a:custGeom>
            <a:avLst/>
            <a:gdLst/>
            <a:ahLst/>
            <a:cxnLst>
              <a:cxn ang="0">
                <a:pos x="438" y="269"/>
              </a:cxn>
              <a:cxn ang="0">
                <a:pos x="414" y="233"/>
              </a:cxn>
              <a:cxn ang="0">
                <a:pos x="396" y="221"/>
              </a:cxn>
              <a:cxn ang="0">
                <a:pos x="354" y="209"/>
              </a:cxn>
              <a:cxn ang="0">
                <a:pos x="342" y="221"/>
              </a:cxn>
              <a:cxn ang="0">
                <a:pos x="318" y="245"/>
              </a:cxn>
              <a:cxn ang="0">
                <a:pos x="288" y="269"/>
              </a:cxn>
              <a:cxn ang="0">
                <a:pos x="252" y="269"/>
              </a:cxn>
              <a:cxn ang="0">
                <a:pos x="234" y="269"/>
              </a:cxn>
              <a:cxn ang="0">
                <a:pos x="186" y="251"/>
              </a:cxn>
              <a:cxn ang="0">
                <a:pos x="150" y="263"/>
              </a:cxn>
              <a:cxn ang="0">
                <a:pos x="132" y="275"/>
              </a:cxn>
              <a:cxn ang="0">
                <a:pos x="114" y="281"/>
              </a:cxn>
              <a:cxn ang="0">
                <a:pos x="102" y="287"/>
              </a:cxn>
              <a:cxn ang="0">
                <a:pos x="108" y="304"/>
              </a:cxn>
              <a:cxn ang="0">
                <a:pos x="108" y="316"/>
              </a:cxn>
              <a:cxn ang="0">
                <a:pos x="84" y="310"/>
              </a:cxn>
              <a:cxn ang="0">
                <a:pos x="90" y="316"/>
              </a:cxn>
              <a:cxn ang="0">
                <a:pos x="0" y="251"/>
              </a:cxn>
              <a:cxn ang="0">
                <a:pos x="12" y="227"/>
              </a:cxn>
              <a:cxn ang="0">
                <a:pos x="36" y="209"/>
              </a:cxn>
              <a:cxn ang="0">
                <a:pos x="42" y="197"/>
              </a:cxn>
              <a:cxn ang="0">
                <a:pos x="36" y="179"/>
              </a:cxn>
              <a:cxn ang="0">
                <a:pos x="60" y="161"/>
              </a:cxn>
              <a:cxn ang="0">
                <a:pos x="78" y="137"/>
              </a:cxn>
              <a:cxn ang="0">
                <a:pos x="102" y="95"/>
              </a:cxn>
              <a:cxn ang="0">
                <a:pos x="162" y="11"/>
              </a:cxn>
              <a:cxn ang="0">
                <a:pos x="180" y="6"/>
              </a:cxn>
              <a:cxn ang="0">
                <a:pos x="192" y="0"/>
              </a:cxn>
              <a:cxn ang="0">
                <a:pos x="252" y="23"/>
              </a:cxn>
              <a:cxn ang="0">
                <a:pos x="282" y="0"/>
              </a:cxn>
              <a:cxn ang="0">
                <a:pos x="300" y="6"/>
              </a:cxn>
              <a:cxn ang="0">
                <a:pos x="312" y="29"/>
              </a:cxn>
              <a:cxn ang="0">
                <a:pos x="312" y="53"/>
              </a:cxn>
              <a:cxn ang="0">
                <a:pos x="324" y="65"/>
              </a:cxn>
              <a:cxn ang="0">
                <a:pos x="324" y="83"/>
              </a:cxn>
              <a:cxn ang="0">
                <a:pos x="342" y="95"/>
              </a:cxn>
              <a:cxn ang="0">
                <a:pos x="360" y="113"/>
              </a:cxn>
              <a:cxn ang="0">
                <a:pos x="366" y="107"/>
              </a:cxn>
              <a:cxn ang="0">
                <a:pos x="384" y="131"/>
              </a:cxn>
              <a:cxn ang="0">
                <a:pos x="390" y="119"/>
              </a:cxn>
              <a:cxn ang="0">
                <a:pos x="426" y="143"/>
              </a:cxn>
              <a:cxn ang="0">
                <a:pos x="426" y="173"/>
              </a:cxn>
              <a:cxn ang="0">
                <a:pos x="432" y="191"/>
              </a:cxn>
              <a:cxn ang="0">
                <a:pos x="462" y="209"/>
              </a:cxn>
              <a:cxn ang="0">
                <a:pos x="468" y="233"/>
              </a:cxn>
              <a:cxn ang="0">
                <a:pos x="468" y="251"/>
              </a:cxn>
              <a:cxn ang="0">
                <a:pos x="444" y="275"/>
              </a:cxn>
            </a:cxnLst>
            <a:rect l="0" t="0" r="r" b="b"/>
            <a:pathLst>
              <a:path w="468" h="322">
                <a:moveTo>
                  <a:pt x="444" y="275"/>
                </a:moveTo>
                <a:lnTo>
                  <a:pt x="438" y="269"/>
                </a:lnTo>
                <a:lnTo>
                  <a:pt x="432" y="257"/>
                </a:lnTo>
                <a:lnTo>
                  <a:pt x="414" y="233"/>
                </a:lnTo>
                <a:lnTo>
                  <a:pt x="402" y="233"/>
                </a:lnTo>
                <a:lnTo>
                  <a:pt x="396" y="221"/>
                </a:lnTo>
                <a:lnTo>
                  <a:pt x="372" y="221"/>
                </a:lnTo>
                <a:lnTo>
                  <a:pt x="354" y="209"/>
                </a:lnTo>
                <a:lnTo>
                  <a:pt x="348" y="209"/>
                </a:lnTo>
                <a:lnTo>
                  <a:pt x="342" y="221"/>
                </a:lnTo>
                <a:lnTo>
                  <a:pt x="324" y="233"/>
                </a:lnTo>
                <a:lnTo>
                  <a:pt x="318" y="245"/>
                </a:lnTo>
                <a:lnTo>
                  <a:pt x="300" y="257"/>
                </a:lnTo>
                <a:lnTo>
                  <a:pt x="288" y="269"/>
                </a:lnTo>
                <a:lnTo>
                  <a:pt x="276" y="269"/>
                </a:lnTo>
                <a:lnTo>
                  <a:pt x="252" y="269"/>
                </a:lnTo>
                <a:lnTo>
                  <a:pt x="246" y="269"/>
                </a:lnTo>
                <a:lnTo>
                  <a:pt x="234" y="269"/>
                </a:lnTo>
                <a:lnTo>
                  <a:pt x="186" y="245"/>
                </a:lnTo>
                <a:lnTo>
                  <a:pt x="186" y="251"/>
                </a:lnTo>
                <a:lnTo>
                  <a:pt x="168" y="263"/>
                </a:lnTo>
                <a:lnTo>
                  <a:pt x="150" y="263"/>
                </a:lnTo>
                <a:lnTo>
                  <a:pt x="144" y="275"/>
                </a:lnTo>
                <a:lnTo>
                  <a:pt x="132" y="275"/>
                </a:lnTo>
                <a:lnTo>
                  <a:pt x="132" y="281"/>
                </a:lnTo>
                <a:lnTo>
                  <a:pt x="114" y="281"/>
                </a:lnTo>
                <a:lnTo>
                  <a:pt x="114" y="287"/>
                </a:lnTo>
                <a:lnTo>
                  <a:pt x="102" y="287"/>
                </a:lnTo>
                <a:lnTo>
                  <a:pt x="96" y="293"/>
                </a:lnTo>
                <a:lnTo>
                  <a:pt x="108" y="304"/>
                </a:lnTo>
                <a:lnTo>
                  <a:pt x="108" y="316"/>
                </a:lnTo>
                <a:lnTo>
                  <a:pt x="108" y="316"/>
                </a:lnTo>
                <a:lnTo>
                  <a:pt x="96" y="310"/>
                </a:lnTo>
                <a:lnTo>
                  <a:pt x="84" y="310"/>
                </a:lnTo>
                <a:lnTo>
                  <a:pt x="84" y="310"/>
                </a:lnTo>
                <a:lnTo>
                  <a:pt x="90" y="316"/>
                </a:lnTo>
                <a:lnTo>
                  <a:pt x="84" y="322"/>
                </a:lnTo>
                <a:lnTo>
                  <a:pt x="0" y="251"/>
                </a:lnTo>
                <a:lnTo>
                  <a:pt x="6" y="239"/>
                </a:lnTo>
                <a:lnTo>
                  <a:pt x="12" y="227"/>
                </a:lnTo>
                <a:lnTo>
                  <a:pt x="24" y="221"/>
                </a:lnTo>
                <a:lnTo>
                  <a:pt x="36" y="209"/>
                </a:lnTo>
                <a:lnTo>
                  <a:pt x="36" y="203"/>
                </a:lnTo>
                <a:lnTo>
                  <a:pt x="42" y="197"/>
                </a:lnTo>
                <a:lnTo>
                  <a:pt x="36" y="185"/>
                </a:lnTo>
                <a:lnTo>
                  <a:pt x="36" y="179"/>
                </a:lnTo>
                <a:lnTo>
                  <a:pt x="60" y="173"/>
                </a:lnTo>
                <a:lnTo>
                  <a:pt x="60" y="161"/>
                </a:lnTo>
                <a:lnTo>
                  <a:pt x="72" y="149"/>
                </a:lnTo>
                <a:lnTo>
                  <a:pt x="78" y="137"/>
                </a:lnTo>
                <a:lnTo>
                  <a:pt x="96" y="107"/>
                </a:lnTo>
                <a:lnTo>
                  <a:pt x="102" y="95"/>
                </a:lnTo>
                <a:lnTo>
                  <a:pt x="150" y="23"/>
                </a:lnTo>
                <a:lnTo>
                  <a:pt x="162" y="11"/>
                </a:lnTo>
                <a:lnTo>
                  <a:pt x="174" y="11"/>
                </a:lnTo>
                <a:lnTo>
                  <a:pt x="180" y="6"/>
                </a:lnTo>
                <a:lnTo>
                  <a:pt x="186" y="6"/>
                </a:lnTo>
                <a:lnTo>
                  <a:pt x="192" y="0"/>
                </a:lnTo>
                <a:lnTo>
                  <a:pt x="240" y="29"/>
                </a:lnTo>
                <a:lnTo>
                  <a:pt x="252" y="23"/>
                </a:lnTo>
                <a:lnTo>
                  <a:pt x="264" y="6"/>
                </a:lnTo>
                <a:lnTo>
                  <a:pt x="282" y="0"/>
                </a:lnTo>
                <a:lnTo>
                  <a:pt x="294" y="0"/>
                </a:lnTo>
                <a:lnTo>
                  <a:pt x="300" y="6"/>
                </a:lnTo>
                <a:lnTo>
                  <a:pt x="300" y="23"/>
                </a:lnTo>
                <a:lnTo>
                  <a:pt x="312" y="29"/>
                </a:lnTo>
                <a:lnTo>
                  <a:pt x="318" y="29"/>
                </a:lnTo>
                <a:lnTo>
                  <a:pt x="312" y="53"/>
                </a:lnTo>
                <a:lnTo>
                  <a:pt x="318" y="59"/>
                </a:lnTo>
                <a:lnTo>
                  <a:pt x="324" y="65"/>
                </a:lnTo>
                <a:lnTo>
                  <a:pt x="324" y="77"/>
                </a:lnTo>
                <a:lnTo>
                  <a:pt x="324" y="83"/>
                </a:lnTo>
                <a:lnTo>
                  <a:pt x="324" y="89"/>
                </a:lnTo>
                <a:lnTo>
                  <a:pt x="342" y="95"/>
                </a:lnTo>
                <a:lnTo>
                  <a:pt x="342" y="107"/>
                </a:lnTo>
                <a:lnTo>
                  <a:pt x="360" y="113"/>
                </a:lnTo>
                <a:lnTo>
                  <a:pt x="366" y="107"/>
                </a:lnTo>
                <a:lnTo>
                  <a:pt x="366" y="107"/>
                </a:lnTo>
                <a:lnTo>
                  <a:pt x="372" y="113"/>
                </a:lnTo>
                <a:lnTo>
                  <a:pt x="384" y="131"/>
                </a:lnTo>
                <a:lnTo>
                  <a:pt x="384" y="131"/>
                </a:lnTo>
                <a:lnTo>
                  <a:pt x="390" y="119"/>
                </a:lnTo>
                <a:lnTo>
                  <a:pt x="414" y="137"/>
                </a:lnTo>
                <a:lnTo>
                  <a:pt x="426" y="143"/>
                </a:lnTo>
                <a:lnTo>
                  <a:pt x="426" y="155"/>
                </a:lnTo>
                <a:lnTo>
                  <a:pt x="426" y="173"/>
                </a:lnTo>
                <a:lnTo>
                  <a:pt x="426" y="185"/>
                </a:lnTo>
                <a:lnTo>
                  <a:pt x="432" y="191"/>
                </a:lnTo>
                <a:lnTo>
                  <a:pt x="456" y="203"/>
                </a:lnTo>
                <a:lnTo>
                  <a:pt x="462" y="209"/>
                </a:lnTo>
                <a:lnTo>
                  <a:pt x="462" y="221"/>
                </a:lnTo>
                <a:lnTo>
                  <a:pt x="468" y="233"/>
                </a:lnTo>
                <a:lnTo>
                  <a:pt x="462" y="239"/>
                </a:lnTo>
                <a:lnTo>
                  <a:pt x="468" y="251"/>
                </a:lnTo>
                <a:lnTo>
                  <a:pt x="456" y="257"/>
                </a:lnTo>
                <a:lnTo>
                  <a:pt x="444" y="275"/>
                </a:lnTo>
                <a:lnTo>
                  <a:pt x="444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7" name="Freeform 29"/>
          <p:cNvSpPr>
            <a:spLocks/>
          </p:cNvSpPr>
          <p:nvPr/>
        </p:nvSpPr>
        <p:spPr bwMode="auto">
          <a:xfrm>
            <a:off x="2636838" y="3254375"/>
            <a:ext cx="285750" cy="277813"/>
          </a:xfrm>
          <a:custGeom>
            <a:avLst/>
            <a:gdLst/>
            <a:ahLst/>
            <a:cxnLst>
              <a:cxn ang="0">
                <a:pos x="162" y="84"/>
              </a:cxn>
              <a:cxn ang="0">
                <a:pos x="168" y="96"/>
              </a:cxn>
              <a:cxn ang="0">
                <a:pos x="162" y="120"/>
              </a:cxn>
              <a:cxn ang="0">
                <a:pos x="180" y="138"/>
              </a:cxn>
              <a:cxn ang="0">
                <a:pos x="168" y="156"/>
              </a:cxn>
              <a:cxn ang="0">
                <a:pos x="174" y="198"/>
              </a:cxn>
              <a:cxn ang="0">
                <a:pos x="156" y="204"/>
              </a:cxn>
              <a:cxn ang="0">
                <a:pos x="108" y="168"/>
              </a:cxn>
              <a:cxn ang="0">
                <a:pos x="102" y="174"/>
              </a:cxn>
              <a:cxn ang="0">
                <a:pos x="60" y="126"/>
              </a:cxn>
              <a:cxn ang="0">
                <a:pos x="30" y="120"/>
              </a:cxn>
              <a:cxn ang="0">
                <a:pos x="18" y="132"/>
              </a:cxn>
              <a:cxn ang="0">
                <a:pos x="0" y="132"/>
              </a:cxn>
              <a:cxn ang="0">
                <a:pos x="24" y="66"/>
              </a:cxn>
              <a:cxn ang="0">
                <a:pos x="6" y="6"/>
              </a:cxn>
              <a:cxn ang="0">
                <a:pos x="12" y="0"/>
              </a:cxn>
              <a:cxn ang="0">
                <a:pos x="24" y="6"/>
              </a:cxn>
              <a:cxn ang="0">
                <a:pos x="36" y="0"/>
              </a:cxn>
              <a:cxn ang="0">
                <a:pos x="90" y="48"/>
              </a:cxn>
              <a:cxn ang="0">
                <a:pos x="96" y="48"/>
              </a:cxn>
              <a:cxn ang="0">
                <a:pos x="120" y="54"/>
              </a:cxn>
              <a:cxn ang="0">
                <a:pos x="144" y="54"/>
              </a:cxn>
              <a:cxn ang="0">
                <a:pos x="156" y="66"/>
              </a:cxn>
              <a:cxn ang="0">
                <a:pos x="162" y="84"/>
              </a:cxn>
            </a:cxnLst>
            <a:rect l="0" t="0" r="r" b="b"/>
            <a:pathLst>
              <a:path w="180" h="204">
                <a:moveTo>
                  <a:pt x="162" y="84"/>
                </a:moveTo>
                <a:lnTo>
                  <a:pt x="168" y="96"/>
                </a:lnTo>
                <a:lnTo>
                  <a:pt x="162" y="120"/>
                </a:lnTo>
                <a:lnTo>
                  <a:pt x="180" y="138"/>
                </a:lnTo>
                <a:lnTo>
                  <a:pt x="168" y="156"/>
                </a:lnTo>
                <a:lnTo>
                  <a:pt x="174" y="198"/>
                </a:lnTo>
                <a:lnTo>
                  <a:pt x="156" y="204"/>
                </a:lnTo>
                <a:lnTo>
                  <a:pt x="108" y="168"/>
                </a:lnTo>
                <a:lnTo>
                  <a:pt x="102" y="174"/>
                </a:lnTo>
                <a:lnTo>
                  <a:pt x="60" y="126"/>
                </a:lnTo>
                <a:lnTo>
                  <a:pt x="30" y="120"/>
                </a:lnTo>
                <a:lnTo>
                  <a:pt x="18" y="132"/>
                </a:lnTo>
                <a:lnTo>
                  <a:pt x="0" y="132"/>
                </a:lnTo>
                <a:lnTo>
                  <a:pt x="24" y="66"/>
                </a:lnTo>
                <a:lnTo>
                  <a:pt x="6" y="6"/>
                </a:lnTo>
                <a:lnTo>
                  <a:pt x="12" y="0"/>
                </a:lnTo>
                <a:lnTo>
                  <a:pt x="24" y="6"/>
                </a:lnTo>
                <a:lnTo>
                  <a:pt x="36" y="0"/>
                </a:lnTo>
                <a:lnTo>
                  <a:pt x="90" y="48"/>
                </a:lnTo>
                <a:lnTo>
                  <a:pt x="96" y="48"/>
                </a:lnTo>
                <a:lnTo>
                  <a:pt x="120" y="54"/>
                </a:lnTo>
                <a:lnTo>
                  <a:pt x="144" y="54"/>
                </a:lnTo>
                <a:lnTo>
                  <a:pt x="156" y="66"/>
                </a:lnTo>
                <a:lnTo>
                  <a:pt x="162" y="84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0" name="Freeform 32"/>
          <p:cNvSpPr>
            <a:spLocks/>
          </p:cNvSpPr>
          <p:nvPr/>
        </p:nvSpPr>
        <p:spPr bwMode="auto">
          <a:xfrm>
            <a:off x="2941638" y="3336925"/>
            <a:ext cx="66675" cy="39688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42" y="30"/>
              </a:cxn>
              <a:cxn ang="0">
                <a:pos x="0" y="0"/>
              </a:cxn>
              <a:cxn ang="0">
                <a:pos x="42" y="6"/>
              </a:cxn>
              <a:cxn ang="0">
                <a:pos x="42" y="18"/>
              </a:cxn>
            </a:cxnLst>
            <a:rect l="0" t="0" r="r" b="b"/>
            <a:pathLst>
              <a:path w="42" h="30">
                <a:moveTo>
                  <a:pt x="42" y="18"/>
                </a:moveTo>
                <a:lnTo>
                  <a:pt x="42" y="30"/>
                </a:lnTo>
                <a:lnTo>
                  <a:pt x="0" y="0"/>
                </a:lnTo>
                <a:lnTo>
                  <a:pt x="42" y="6"/>
                </a:lnTo>
                <a:lnTo>
                  <a:pt x="42" y="18"/>
                </a:lnTo>
              </a:path>
            </a:pathLst>
          </a:custGeom>
          <a:noFill/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1" name="Freeform 33"/>
          <p:cNvSpPr>
            <a:spLocks/>
          </p:cNvSpPr>
          <p:nvPr/>
        </p:nvSpPr>
        <p:spPr bwMode="auto">
          <a:xfrm>
            <a:off x="3978275" y="3459163"/>
            <a:ext cx="552450" cy="407987"/>
          </a:xfrm>
          <a:custGeom>
            <a:avLst/>
            <a:gdLst/>
            <a:ahLst/>
            <a:cxnLst>
              <a:cxn ang="0">
                <a:pos x="114" y="287"/>
              </a:cxn>
              <a:cxn ang="0">
                <a:pos x="108" y="281"/>
              </a:cxn>
              <a:cxn ang="0">
                <a:pos x="84" y="281"/>
              </a:cxn>
              <a:cxn ang="0">
                <a:pos x="78" y="275"/>
              </a:cxn>
              <a:cxn ang="0">
                <a:pos x="72" y="251"/>
              </a:cxn>
              <a:cxn ang="0">
                <a:pos x="48" y="221"/>
              </a:cxn>
              <a:cxn ang="0">
                <a:pos x="42" y="197"/>
              </a:cxn>
              <a:cxn ang="0">
                <a:pos x="42" y="191"/>
              </a:cxn>
              <a:cxn ang="0">
                <a:pos x="24" y="173"/>
              </a:cxn>
              <a:cxn ang="0">
                <a:pos x="0" y="119"/>
              </a:cxn>
              <a:cxn ang="0">
                <a:pos x="0" y="113"/>
              </a:cxn>
              <a:cxn ang="0">
                <a:pos x="6" y="107"/>
              </a:cxn>
              <a:cxn ang="0">
                <a:pos x="0" y="101"/>
              </a:cxn>
              <a:cxn ang="0">
                <a:pos x="0" y="101"/>
              </a:cxn>
              <a:cxn ang="0">
                <a:pos x="12" y="101"/>
              </a:cxn>
              <a:cxn ang="0">
                <a:pos x="24" y="107"/>
              </a:cxn>
              <a:cxn ang="0">
                <a:pos x="24" y="107"/>
              </a:cxn>
              <a:cxn ang="0">
                <a:pos x="24" y="95"/>
              </a:cxn>
              <a:cxn ang="0">
                <a:pos x="12" y="84"/>
              </a:cxn>
              <a:cxn ang="0">
                <a:pos x="18" y="78"/>
              </a:cxn>
              <a:cxn ang="0">
                <a:pos x="30" y="78"/>
              </a:cxn>
              <a:cxn ang="0">
                <a:pos x="30" y="72"/>
              </a:cxn>
              <a:cxn ang="0">
                <a:pos x="48" y="72"/>
              </a:cxn>
              <a:cxn ang="0">
                <a:pos x="48" y="66"/>
              </a:cxn>
              <a:cxn ang="0">
                <a:pos x="60" y="66"/>
              </a:cxn>
              <a:cxn ang="0">
                <a:pos x="66" y="54"/>
              </a:cxn>
              <a:cxn ang="0">
                <a:pos x="84" y="54"/>
              </a:cxn>
              <a:cxn ang="0">
                <a:pos x="102" y="42"/>
              </a:cxn>
              <a:cxn ang="0">
                <a:pos x="102" y="36"/>
              </a:cxn>
              <a:cxn ang="0">
                <a:pos x="150" y="60"/>
              </a:cxn>
              <a:cxn ang="0">
                <a:pos x="162" y="60"/>
              </a:cxn>
              <a:cxn ang="0">
                <a:pos x="168" y="60"/>
              </a:cxn>
              <a:cxn ang="0">
                <a:pos x="192" y="60"/>
              </a:cxn>
              <a:cxn ang="0">
                <a:pos x="204" y="60"/>
              </a:cxn>
              <a:cxn ang="0">
                <a:pos x="216" y="48"/>
              </a:cxn>
              <a:cxn ang="0">
                <a:pos x="234" y="36"/>
              </a:cxn>
              <a:cxn ang="0">
                <a:pos x="240" y="24"/>
              </a:cxn>
              <a:cxn ang="0">
                <a:pos x="258" y="12"/>
              </a:cxn>
              <a:cxn ang="0">
                <a:pos x="264" y="0"/>
              </a:cxn>
              <a:cxn ang="0">
                <a:pos x="270" y="0"/>
              </a:cxn>
              <a:cxn ang="0">
                <a:pos x="288" y="12"/>
              </a:cxn>
              <a:cxn ang="0">
                <a:pos x="312" y="12"/>
              </a:cxn>
              <a:cxn ang="0">
                <a:pos x="318" y="24"/>
              </a:cxn>
              <a:cxn ang="0">
                <a:pos x="330" y="24"/>
              </a:cxn>
              <a:cxn ang="0">
                <a:pos x="348" y="48"/>
              </a:cxn>
              <a:cxn ang="0">
                <a:pos x="264" y="137"/>
              </a:cxn>
              <a:cxn ang="0">
                <a:pos x="264" y="167"/>
              </a:cxn>
              <a:cxn ang="0">
                <a:pos x="252" y="167"/>
              </a:cxn>
              <a:cxn ang="0">
                <a:pos x="252" y="179"/>
              </a:cxn>
              <a:cxn ang="0">
                <a:pos x="246" y="179"/>
              </a:cxn>
              <a:cxn ang="0">
                <a:pos x="240" y="197"/>
              </a:cxn>
              <a:cxn ang="0">
                <a:pos x="210" y="203"/>
              </a:cxn>
              <a:cxn ang="0">
                <a:pos x="120" y="299"/>
              </a:cxn>
              <a:cxn ang="0">
                <a:pos x="114" y="287"/>
              </a:cxn>
            </a:cxnLst>
            <a:rect l="0" t="0" r="r" b="b"/>
            <a:pathLst>
              <a:path w="348" h="299">
                <a:moveTo>
                  <a:pt x="114" y="287"/>
                </a:moveTo>
                <a:lnTo>
                  <a:pt x="108" y="281"/>
                </a:lnTo>
                <a:lnTo>
                  <a:pt x="84" y="281"/>
                </a:lnTo>
                <a:lnTo>
                  <a:pt x="78" y="275"/>
                </a:lnTo>
                <a:lnTo>
                  <a:pt x="72" y="251"/>
                </a:lnTo>
                <a:lnTo>
                  <a:pt x="48" y="221"/>
                </a:lnTo>
                <a:lnTo>
                  <a:pt x="42" y="197"/>
                </a:lnTo>
                <a:lnTo>
                  <a:pt x="42" y="191"/>
                </a:lnTo>
                <a:lnTo>
                  <a:pt x="24" y="173"/>
                </a:lnTo>
                <a:lnTo>
                  <a:pt x="0" y="119"/>
                </a:lnTo>
                <a:lnTo>
                  <a:pt x="0" y="113"/>
                </a:lnTo>
                <a:lnTo>
                  <a:pt x="6" y="107"/>
                </a:lnTo>
                <a:lnTo>
                  <a:pt x="0" y="101"/>
                </a:lnTo>
                <a:lnTo>
                  <a:pt x="0" y="101"/>
                </a:lnTo>
                <a:lnTo>
                  <a:pt x="12" y="101"/>
                </a:lnTo>
                <a:lnTo>
                  <a:pt x="24" y="107"/>
                </a:lnTo>
                <a:lnTo>
                  <a:pt x="24" y="107"/>
                </a:lnTo>
                <a:lnTo>
                  <a:pt x="24" y="95"/>
                </a:lnTo>
                <a:lnTo>
                  <a:pt x="12" y="84"/>
                </a:lnTo>
                <a:lnTo>
                  <a:pt x="18" y="78"/>
                </a:lnTo>
                <a:lnTo>
                  <a:pt x="30" y="78"/>
                </a:lnTo>
                <a:lnTo>
                  <a:pt x="30" y="72"/>
                </a:lnTo>
                <a:lnTo>
                  <a:pt x="48" y="72"/>
                </a:lnTo>
                <a:lnTo>
                  <a:pt x="48" y="66"/>
                </a:lnTo>
                <a:lnTo>
                  <a:pt x="60" y="66"/>
                </a:lnTo>
                <a:lnTo>
                  <a:pt x="66" y="54"/>
                </a:lnTo>
                <a:lnTo>
                  <a:pt x="84" y="54"/>
                </a:lnTo>
                <a:lnTo>
                  <a:pt x="102" y="42"/>
                </a:lnTo>
                <a:lnTo>
                  <a:pt x="10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60"/>
                </a:lnTo>
                <a:lnTo>
                  <a:pt x="192" y="60"/>
                </a:lnTo>
                <a:lnTo>
                  <a:pt x="204" y="60"/>
                </a:lnTo>
                <a:lnTo>
                  <a:pt x="216" y="48"/>
                </a:lnTo>
                <a:lnTo>
                  <a:pt x="234" y="36"/>
                </a:lnTo>
                <a:lnTo>
                  <a:pt x="240" y="24"/>
                </a:lnTo>
                <a:lnTo>
                  <a:pt x="258" y="12"/>
                </a:lnTo>
                <a:lnTo>
                  <a:pt x="264" y="0"/>
                </a:lnTo>
                <a:lnTo>
                  <a:pt x="270" y="0"/>
                </a:lnTo>
                <a:lnTo>
                  <a:pt x="288" y="12"/>
                </a:lnTo>
                <a:lnTo>
                  <a:pt x="312" y="12"/>
                </a:lnTo>
                <a:lnTo>
                  <a:pt x="318" y="24"/>
                </a:lnTo>
                <a:lnTo>
                  <a:pt x="330" y="24"/>
                </a:lnTo>
                <a:lnTo>
                  <a:pt x="348" y="48"/>
                </a:lnTo>
                <a:lnTo>
                  <a:pt x="264" y="137"/>
                </a:lnTo>
                <a:lnTo>
                  <a:pt x="264" y="167"/>
                </a:lnTo>
                <a:lnTo>
                  <a:pt x="252" y="167"/>
                </a:lnTo>
                <a:lnTo>
                  <a:pt x="252" y="179"/>
                </a:lnTo>
                <a:lnTo>
                  <a:pt x="246" y="179"/>
                </a:lnTo>
                <a:lnTo>
                  <a:pt x="240" y="197"/>
                </a:lnTo>
                <a:lnTo>
                  <a:pt x="210" y="203"/>
                </a:lnTo>
                <a:lnTo>
                  <a:pt x="120" y="299"/>
                </a:lnTo>
                <a:lnTo>
                  <a:pt x="114" y="28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2" name="Freeform 34"/>
          <p:cNvSpPr>
            <a:spLocks/>
          </p:cNvSpPr>
          <p:nvPr/>
        </p:nvSpPr>
        <p:spPr bwMode="auto">
          <a:xfrm>
            <a:off x="2894013" y="3532188"/>
            <a:ext cx="85725" cy="65087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12"/>
              </a:cxn>
              <a:cxn ang="0">
                <a:pos x="36" y="0"/>
              </a:cxn>
              <a:cxn ang="0">
                <a:pos x="54" y="36"/>
              </a:cxn>
              <a:cxn ang="0">
                <a:pos x="42" y="47"/>
              </a:cxn>
              <a:cxn ang="0">
                <a:pos x="0" y="47"/>
              </a:cxn>
              <a:cxn ang="0">
                <a:pos x="0" y="30"/>
              </a:cxn>
            </a:cxnLst>
            <a:rect l="0" t="0" r="r" b="b"/>
            <a:pathLst>
              <a:path w="54" h="47">
                <a:moveTo>
                  <a:pt x="0" y="30"/>
                </a:moveTo>
                <a:lnTo>
                  <a:pt x="0" y="12"/>
                </a:lnTo>
                <a:lnTo>
                  <a:pt x="36" y="0"/>
                </a:lnTo>
                <a:lnTo>
                  <a:pt x="54" y="36"/>
                </a:lnTo>
                <a:lnTo>
                  <a:pt x="42" y="47"/>
                </a:lnTo>
                <a:lnTo>
                  <a:pt x="0" y="47"/>
                </a:lnTo>
                <a:lnTo>
                  <a:pt x="0" y="3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4" name="Freeform 36"/>
          <p:cNvSpPr>
            <a:spLocks/>
          </p:cNvSpPr>
          <p:nvPr/>
        </p:nvSpPr>
        <p:spPr bwMode="auto">
          <a:xfrm>
            <a:off x="2894013" y="3597275"/>
            <a:ext cx="219075" cy="327025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48" y="36"/>
              </a:cxn>
              <a:cxn ang="0">
                <a:pos x="138" y="96"/>
              </a:cxn>
              <a:cxn ang="0">
                <a:pos x="132" y="102"/>
              </a:cxn>
              <a:cxn ang="0">
                <a:pos x="114" y="96"/>
              </a:cxn>
              <a:cxn ang="0">
                <a:pos x="102" y="108"/>
              </a:cxn>
              <a:cxn ang="0">
                <a:pos x="108" y="156"/>
              </a:cxn>
              <a:cxn ang="0">
                <a:pos x="114" y="156"/>
              </a:cxn>
              <a:cxn ang="0">
                <a:pos x="120" y="168"/>
              </a:cxn>
              <a:cxn ang="0">
                <a:pos x="114" y="198"/>
              </a:cxn>
              <a:cxn ang="0">
                <a:pos x="90" y="198"/>
              </a:cxn>
              <a:cxn ang="0">
                <a:pos x="90" y="210"/>
              </a:cxn>
              <a:cxn ang="0">
                <a:pos x="66" y="210"/>
              </a:cxn>
              <a:cxn ang="0">
                <a:pos x="72" y="222"/>
              </a:cxn>
              <a:cxn ang="0">
                <a:pos x="78" y="240"/>
              </a:cxn>
              <a:cxn ang="0">
                <a:pos x="30" y="186"/>
              </a:cxn>
              <a:cxn ang="0">
                <a:pos x="36" y="138"/>
              </a:cxn>
              <a:cxn ang="0">
                <a:pos x="24" y="90"/>
              </a:cxn>
              <a:cxn ang="0">
                <a:pos x="0" y="72"/>
              </a:cxn>
              <a:cxn ang="0">
                <a:pos x="0" y="0"/>
              </a:cxn>
              <a:cxn ang="0">
                <a:pos x="42" y="0"/>
              </a:cxn>
              <a:cxn ang="0">
                <a:pos x="48" y="18"/>
              </a:cxn>
            </a:cxnLst>
            <a:rect l="0" t="0" r="r" b="b"/>
            <a:pathLst>
              <a:path w="138" h="240">
                <a:moveTo>
                  <a:pt x="48" y="18"/>
                </a:moveTo>
                <a:lnTo>
                  <a:pt x="48" y="36"/>
                </a:lnTo>
                <a:lnTo>
                  <a:pt x="138" y="96"/>
                </a:lnTo>
                <a:lnTo>
                  <a:pt x="132" y="102"/>
                </a:lnTo>
                <a:lnTo>
                  <a:pt x="114" y="96"/>
                </a:lnTo>
                <a:lnTo>
                  <a:pt x="102" y="108"/>
                </a:lnTo>
                <a:lnTo>
                  <a:pt x="108" y="156"/>
                </a:lnTo>
                <a:lnTo>
                  <a:pt x="114" y="156"/>
                </a:lnTo>
                <a:lnTo>
                  <a:pt x="120" y="168"/>
                </a:lnTo>
                <a:lnTo>
                  <a:pt x="114" y="198"/>
                </a:lnTo>
                <a:lnTo>
                  <a:pt x="90" y="198"/>
                </a:lnTo>
                <a:lnTo>
                  <a:pt x="90" y="210"/>
                </a:lnTo>
                <a:lnTo>
                  <a:pt x="66" y="210"/>
                </a:lnTo>
                <a:lnTo>
                  <a:pt x="72" y="222"/>
                </a:lnTo>
                <a:lnTo>
                  <a:pt x="78" y="240"/>
                </a:lnTo>
                <a:lnTo>
                  <a:pt x="30" y="186"/>
                </a:lnTo>
                <a:lnTo>
                  <a:pt x="36" y="138"/>
                </a:lnTo>
                <a:lnTo>
                  <a:pt x="24" y="90"/>
                </a:lnTo>
                <a:lnTo>
                  <a:pt x="0" y="72"/>
                </a:lnTo>
                <a:lnTo>
                  <a:pt x="0" y="0"/>
                </a:lnTo>
                <a:lnTo>
                  <a:pt x="42" y="0"/>
                </a:lnTo>
                <a:lnTo>
                  <a:pt x="48" y="1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6" name="Freeform 38"/>
          <p:cNvSpPr>
            <a:spLocks/>
          </p:cNvSpPr>
          <p:nvPr/>
        </p:nvSpPr>
        <p:spPr bwMode="auto">
          <a:xfrm>
            <a:off x="4805363" y="3670300"/>
            <a:ext cx="1703387" cy="922338"/>
          </a:xfrm>
          <a:custGeom>
            <a:avLst/>
            <a:gdLst/>
            <a:ahLst/>
            <a:cxnLst>
              <a:cxn ang="0">
                <a:pos x="288" y="676"/>
              </a:cxn>
              <a:cxn ang="0">
                <a:pos x="288" y="652"/>
              </a:cxn>
              <a:cxn ang="0">
                <a:pos x="294" y="646"/>
              </a:cxn>
              <a:cxn ang="0">
                <a:pos x="294" y="628"/>
              </a:cxn>
              <a:cxn ang="0">
                <a:pos x="288" y="610"/>
              </a:cxn>
              <a:cxn ang="0">
                <a:pos x="282" y="610"/>
              </a:cxn>
              <a:cxn ang="0">
                <a:pos x="282" y="598"/>
              </a:cxn>
              <a:cxn ang="0">
                <a:pos x="270" y="586"/>
              </a:cxn>
              <a:cxn ang="0">
                <a:pos x="264" y="556"/>
              </a:cxn>
              <a:cxn ang="0">
                <a:pos x="258" y="538"/>
              </a:cxn>
              <a:cxn ang="0">
                <a:pos x="264" y="532"/>
              </a:cxn>
              <a:cxn ang="0">
                <a:pos x="264" y="527"/>
              </a:cxn>
              <a:cxn ang="0">
                <a:pos x="246" y="515"/>
              </a:cxn>
              <a:cxn ang="0">
                <a:pos x="240" y="491"/>
              </a:cxn>
              <a:cxn ang="0">
                <a:pos x="240" y="479"/>
              </a:cxn>
              <a:cxn ang="0">
                <a:pos x="240" y="455"/>
              </a:cxn>
              <a:cxn ang="0">
                <a:pos x="228" y="437"/>
              </a:cxn>
              <a:cxn ang="0">
                <a:pos x="234" y="431"/>
              </a:cxn>
              <a:cxn ang="0">
                <a:pos x="228" y="425"/>
              </a:cxn>
              <a:cxn ang="0">
                <a:pos x="228" y="419"/>
              </a:cxn>
              <a:cxn ang="0">
                <a:pos x="210" y="419"/>
              </a:cxn>
              <a:cxn ang="0">
                <a:pos x="204" y="413"/>
              </a:cxn>
              <a:cxn ang="0">
                <a:pos x="198" y="407"/>
              </a:cxn>
              <a:cxn ang="0">
                <a:pos x="198" y="389"/>
              </a:cxn>
              <a:cxn ang="0">
                <a:pos x="180" y="365"/>
              </a:cxn>
              <a:cxn ang="0">
                <a:pos x="186" y="359"/>
              </a:cxn>
              <a:cxn ang="0">
                <a:pos x="168" y="341"/>
              </a:cxn>
              <a:cxn ang="0">
                <a:pos x="162" y="329"/>
              </a:cxn>
              <a:cxn ang="0">
                <a:pos x="156" y="323"/>
              </a:cxn>
              <a:cxn ang="0">
                <a:pos x="162" y="311"/>
              </a:cxn>
              <a:cxn ang="0">
                <a:pos x="156" y="299"/>
              </a:cxn>
              <a:cxn ang="0">
                <a:pos x="150" y="293"/>
              </a:cxn>
              <a:cxn ang="0">
                <a:pos x="138" y="263"/>
              </a:cxn>
              <a:cxn ang="0">
                <a:pos x="150" y="257"/>
              </a:cxn>
              <a:cxn ang="0">
                <a:pos x="150" y="234"/>
              </a:cxn>
              <a:cxn ang="0">
                <a:pos x="132" y="204"/>
              </a:cxn>
              <a:cxn ang="0">
                <a:pos x="120" y="174"/>
              </a:cxn>
              <a:cxn ang="0">
                <a:pos x="66" y="144"/>
              </a:cxn>
              <a:cxn ang="0">
                <a:pos x="48" y="144"/>
              </a:cxn>
              <a:cxn ang="0">
                <a:pos x="48" y="132"/>
              </a:cxn>
              <a:cxn ang="0">
                <a:pos x="42" y="126"/>
              </a:cxn>
              <a:cxn ang="0">
                <a:pos x="42" y="114"/>
              </a:cxn>
              <a:cxn ang="0">
                <a:pos x="36" y="102"/>
              </a:cxn>
              <a:cxn ang="0">
                <a:pos x="42" y="102"/>
              </a:cxn>
              <a:cxn ang="0">
                <a:pos x="42" y="96"/>
              </a:cxn>
              <a:cxn ang="0">
                <a:pos x="30" y="72"/>
              </a:cxn>
              <a:cxn ang="0">
                <a:pos x="12" y="72"/>
              </a:cxn>
              <a:cxn ang="0">
                <a:pos x="6" y="66"/>
              </a:cxn>
              <a:cxn ang="0">
                <a:pos x="6" y="54"/>
              </a:cxn>
              <a:cxn ang="0">
                <a:pos x="0" y="42"/>
              </a:cxn>
              <a:cxn ang="0">
                <a:pos x="6" y="24"/>
              </a:cxn>
              <a:cxn ang="0">
                <a:pos x="6" y="12"/>
              </a:cxn>
              <a:cxn ang="0">
                <a:pos x="306" y="0"/>
              </a:cxn>
              <a:cxn ang="0">
                <a:pos x="540" y="186"/>
              </a:cxn>
              <a:cxn ang="0">
                <a:pos x="983" y="550"/>
              </a:cxn>
              <a:cxn ang="0">
                <a:pos x="1073" y="628"/>
              </a:cxn>
              <a:cxn ang="0">
                <a:pos x="749" y="646"/>
              </a:cxn>
              <a:cxn ang="0">
                <a:pos x="408" y="664"/>
              </a:cxn>
              <a:cxn ang="0">
                <a:pos x="312" y="670"/>
              </a:cxn>
              <a:cxn ang="0">
                <a:pos x="312" y="676"/>
              </a:cxn>
              <a:cxn ang="0">
                <a:pos x="288" y="676"/>
              </a:cxn>
            </a:cxnLst>
            <a:rect l="0" t="0" r="r" b="b"/>
            <a:pathLst>
              <a:path w="1073" h="676">
                <a:moveTo>
                  <a:pt x="288" y="676"/>
                </a:moveTo>
                <a:lnTo>
                  <a:pt x="288" y="652"/>
                </a:lnTo>
                <a:lnTo>
                  <a:pt x="294" y="646"/>
                </a:lnTo>
                <a:lnTo>
                  <a:pt x="294" y="628"/>
                </a:lnTo>
                <a:lnTo>
                  <a:pt x="288" y="610"/>
                </a:lnTo>
                <a:lnTo>
                  <a:pt x="282" y="610"/>
                </a:lnTo>
                <a:lnTo>
                  <a:pt x="282" y="598"/>
                </a:lnTo>
                <a:lnTo>
                  <a:pt x="270" y="586"/>
                </a:lnTo>
                <a:lnTo>
                  <a:pt x="264" y="556"/>
                </a:lnTo>
                <a:lnTo>
                  <a:pt x="258" y="538"/>
                </a:lnTo>
                <a:lnTo>
                  <a:pt x="264" y="532"/>
                </a:lnTo>
                <a:lnTo>
                  <a:pt x="264" y="527"/>
                </a:lnTo>
                <a:lnTo>
                  <a:pt x="246" y="515"/>
                </a:lnTo>
                <a:lnTo>
                  <a:pt x="240" y="491"/>
                </a:lnTo>
                <a:lnTo>
                  <a:pt x="240" y="479"/>
                </a:lnTo>
                <a:lnTo>
                  <a:pt x="240" y="455"/>
                </a:lnTo>
                <a:lnTo>
                  <a:pt x="228" y="437"/>
                </a:lnTo>
                <a:lnTo>
                  <a:pt x="234" y="431"/>
                </a:lnTo>
                <a:lnTo>
                  <a:pt x="228" y="425"/>
                </a:lnTo>
                <a:lnTo>
                  <a:pt x="228" y="419"/>
                </a:lnTo>
                <a:lnTo>
                  <a:pt x="210" y="419"/>
                </a:lnTo>
                <a:lnTo>
                  <a:pt x="204" y="413"/>
                </a:lnTo>
                <a:lnTo>
                  <a:pt x="198" y="407"/>
                </a:lnTo>
                <a:lnTo>
                  <a:pt x="198" y="389"/>
                </a:lnTo>
                <a:lnTo>
                  <a:pt x="180" y="365"/>
                </a:lnTo>
                <a:lnTo>
                  <a:pt x="186" y="359"/>
                </a:lnTo>
                <a:lnTo>
                  <a:pt x="168" y="341"/>
                </a:lnTo>
                <a:lnTo>
                  <a:pt x="162" y="329"/>
                </a:lnTo>
                <a:lnTo>
                  <a:pt x="156" y="323"/>
                </a:lnTo>
                <a:lnTo>
                  <a:pt x="162" y="311"/>
                </a:lnTo>
                <a:lnTo>
                  <a:pt x="156" y="299"/>
                </a:lnTo>
                <a:lnTo>
                  <a:pt x="150" y="293"/>
                </a:lnTo>
                <a:lnTo>
                  <a:pt x="138" y="263"/>
                </a:lnTo>
                <a:lnTo>
                  <a:pt x="150" y="257"/>
                </a:lnTo>
                <a:lnTo>
                  <a:pt x="150" y="234"/>
                </a:lnTo>
                <a:lnTo>
                  <a:pt x="132" y="204"/>
                </a:lnTo>
                <a:lnTo>
                  <a:pt x="120" y="174"/>
                </a:lnTo>
                <a:lnTo>
                  <a:pt x="66" y="144"/>
                </a:lnTo>
                <a:lnTo>
                  <a:pt x="48" y="144"/>
                </a:lnTo>
                <a:lnTo>
                  <a:pt x="48" y="132"/>
                </a:lnTo>
                <a:lnTo>
                  <a:pt x="42" y="126"/>
                </a:lnTo>
                <a:lnTo>
                  <a:pt x="42" y="114"/>
                </a:lnTo>
                <a:lnTo>
                  <a:pt x="36" y="102"/>
                </a:lnTo>
                <a:lnTo>
                  <a:pt x="42" y="102"/>
                </a:lnTo>
                <a:lnTo>
                  <a:pt x="42" y="96"/>
                </a:lnTo>
                <a:lnTo>
                  <a:pt x="30" y="72"/>
                </a:lnTo>
                <a:lnTo>
                  <a:pt x="12" y="72"/>
                </a:lnTo>
                <a:lnTo>
                  <a:pt x="6" y="66"/>
                </a:lnTo>
                <a:lnTo>
                  <a:pt x="6" y="54"/>
                </a:lnTo>
                <a:lnTo>
                  <a:pt x="0" y="42"/>
                </a:lnTo>
                <a:lnTo>
                  <a:pt x="6" y="24"/>
                </a:lnTo>
                <a:lnTo>
                  <a:pt x="6" y="12"/>
                </a:lnTo>
                <a:lnTo>
                  <a:pt x="306" y="0"/>
                </a:lnTo>
                <a:lnTo>
                  <a:pt x="540" y="186"/>
                </a:lnTo>
                <a:lnTo>
                  <a:pt x="983" y="550"/>
                </a:lnTo>
                <a:lnTo>
                  <a:pt x="1073" y="628"/>
                </a:lnTo>
                <a:lnTo>
                  <a:pt x="749" y="646"/>
                </a:lnTo>
                <a:lnTo>
                  <a:pt x="408" y="664"/>
                </a:lnTo>
                <a:lnTo>
                  <a:pt x="312" y="670"/>
                </a:lnTo>
                <a:lnTo>
                  <a:pt x="312" y="676"/>
                </a:lnTo>
                <a:lnTo>
                  <a:pt x="288" y="676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7" name="Freeform 39"/>
          <p:cNvSpPr>
            <a:spLocks/>
          </p:cNvSpPr>
          <p:nvPr/>
        </p:nvSpPr>
        <p:spPr bwMode="auto">
          <a:xfrm>
            <a:off x="2998788" y="3825875"/>
            <a:ext cx="381000" cy="236538"/>
          </a:xfrm>
          <a:custGeom>
            <a:avLst/>
            <a:gdLst/>
            <a:ahLst/>
            <a:cxnLst>
              <a:cxn ang="0">
                <a:pos x="156" y="149"/>
              </a:cxn>
              <a:cxn ang="0">
                <a:pos x="138" y="131"/>
              </a:cxn>
              <a:cxn ang="0">
                <a:pos x="78" y="137"/>
              </a:cxn>
              <a:cxn ang="0">
                <a:pos x="42" y="114"/>
              </a:cxn>
              <a:cxn ang="0">
                <a:pos x="12" y="72"/>
              </a:cxn>
              <a:cxn ang="0">
                <a:pos x="6" y="54"/>
              </a:cxn>
              <a:cxn ang="0">
                <a:pos x="0" y="42"/>
              </a:cxn>
              <a:cxn ang="0">
                <a:pos x="24" y="42"/>
              </a:cxn>
              <a:cxn ang="0">
                <a:pos x="24" y="30"/>
              </a:cxn>
              <a:cxn ang="0">
                <a:pos x="48" y="30"/>
              </a:cxn>
              <a:cxn ang="0">
                <a:pos x="54" y="0"/>
              </a:cxn>
              <a:cxn ang="0">
                <a:pos x="66" y="18"/>
              </a:cxn>
              <a:cxn ang="0">
                <a:pos x="72" y="24"/>
              </a:cxn>
              <a:cxn ang="0">
                <a:pos x="84" y="30"/>
              </a:cxn>
              <a:cxn ang="0">
                <a:pos x="102" y="54"/>
              </a:cxn>
              <a:cxn ang="0">
                <a:pos x="150" y="78"/>
              </a:cxn>
              <a:cxn ang="0">
                <a:pos x="186" y="96"/>
              </a:cxn>
              <a:cxn ang="0">
                <a:pos x="198" y="114"/>
              </a:cxn>
              <a:cxn ang="0">
                <a:pos x="204" y="125"/>
              </a:cxn>
              <a:cxn ang="0">
                <a:pos x="216" y="131"/>
              </a:cxn>
              <a:cxn ang="0">
                <a:pos x="228" y="143"/>
              </a:cxn>
              <a:cxn ang="0">
                <a:pos x="240" y="149"/>
              </a:cxn>
              <a:cxn ang="0">
                <a:pos x="240" y="155"/>
              </a:cxn>
              <a:cxn ang="0">
                <a:pos x="240" y="155"/>
              </a:cxn>
              <a:cxn ang="0">
                <a:pos x="228" y="149"/>
              </a:cxn>
              <a:cxn ang="0">
                <a:pos x="222" y="155"/>
              </a:cxn>
              <a:cxn ang="0">
                <a:pos x="216" y="149"/>
              </a:cxn>
              <a:cxn ang="0">
                <a:pos x="192" y="149"/>
              </a:cxn>
              <a:cxn ang="0">
                <a:pos x="186" y="149"/>
              </a:cxn>
              <a:cxn ang="0">
                <a:pos x="180" y="161"/>
              </a:cxn>
              <a:cxn ang="0">
                <a:pos x="174" y="161"/>
              </a:cxn>
              <a:cxn ang="0">
                <a:pos x="168" y="173"/>
              </a:cxn>
              <a:cxn ang="0">
                <a:pos x="156" y="149"/>
              </a:cxn>
            </a:cxnLst>
            <a:rect l="0" t="0" r="r" b="b"/>
            <a:pathLst>
              <a:path w="240" h="173">
                <a:moveTo>
                  <a:pt x="156" y="149"/>
                </a:moveTo>
                <a:lnTo>
                  <a:pt x="138" y="131"/>
                </a:lnTo>
                <a:lnTo>
                  <a:pt x="78" y="137"/>
                </a:lnTo>
                <a:lnTo>
                  <a:pt x="42" y="114"/>
                </a:lnTo>
                <a:lnTo>
                  <a:pt x="12" y="72"/>
                </a:lnTo>
                <a:lnTo>
                  <a:pt x="6" y="54"/>
                </a:lnTo>
                <a:lnTo>
                  <a:pt x="0" y="42"/>
                </a:lnTo>
                <a:lnTo>
                  <a:pt x="24" y="42"/>
                </a:lnTo>
                <a:lnTo>
                  <a:pt x="24" y="30"/>
                </a:lnTo>
                <a:lnTo>
                  <a:pt x="48" y="30"/>
                </a:lnTo>
                <a:lnTo>
                  <a:pt x="54" y="0"/>
                </a:lnTo>
                <a:lnTo>
                  <a:pt x="66" y="18"/>
                </a:lnTo>
                <a:lnTo>
                  <a:pt x="72" y="24"/>
                </a:lnTo>
                <a:lnTo>
                  <a:pt x="84" y="30"/>
                </a:lnTo>
                <a:lnTo>
                  <a:pt x="102" y="54"/>
                </a:lnTo>
                <a:lnTo>
                  <a:pt x="150" y="78"/>
                </a:lnTo>
                <a:lnTo>
                  <a:pt x="186" y="96"/>
                </a:lnTo>
                <a:lnTo>
                  <a:pt x="198" y="114"/>
                </a:lnTo>
                <a:lnTo>
                  <a:pt x="204" y="125"/>
                </a:lnTo>
                <a:lnTo>
                  <a:pt x="216" y="131"/>
                </a:lnTo>
                <a:lnTo>
                  <a:pt x="228" y="143"/>
                </a:lnTo>
                <a:lnTo>
                  <a:pt x="240" y="149"/>
                </a:lnTo>
                <a:lnTo>
                  <a:pt x="240" y="155"/>
                </a:lnTo>
                <a:lnTo>
                  <a:pt x="240" y="155"/>
                </a:lnTo>
                <a:lnTo>
                  <a:pt x="228" y="149"/>
                </a:lnTo>
                <a:lnTo>
                  <a:pt x="222" y="155"/>
                </a:lnTo>
                <a:lnTo>
                  <a:pt x="216" y="149"/>
                </a:lnTo>
                <a:lnTo>
                  <a:pt x="192" y="149"/>
                </a:lnTo>
                <a:lnTo>
                  <a:pt x="186" y="149"/>
                </a:lnTo>
                <a:lnTo>
                  <a:pt x="180" y="161"/>
                </a:lnTo>
                <a:lnTo>
                  <a:pt x="174" y="161"/>
                </a:lnTo>
                <a:lnTo>
                  <a:pt x="168" y="173"/>
                </a:lnTo>
                <a:lnTo>
                  <a:pt x="156" y="14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8" name="Freeform 40"/>
          <p:cNvSpPr>
            <a:spLocks/>
          </p:cNvSpPr>
          <p:nvPr/>
        </p:nvSpPr>
        <p:spPr bwMode="auto">
          <a:xfrm>
            <a:off x="3351213" y="3989388"/>
            <a:ext cx="550862" cy="423862"/>
          </a:xfrm>
          <a:custGeom>
            <a:avLst/>
            <a:gdLst/>
            <a:ahLst/>
            <a:cxnLst>
              <a:cxn ang="0">
                <a:pos x="311" y="275"/>
              </a:cxn>
              <a:cxn ang="0">
                <a:pos x="299" y="269"/>
              </a:cxn>
              <a:cxn ang="0">
                <a:pos x="293" y="263"/>
              </a:cxn>
              <a:cxn ang="0">
                <a:pos x="305" y="281"/>
              </a:cxn>
              <a:cxn ang="0">
                <a:pos x="311" y="304"/>
              </a:cxn>
              <a:cxn ang="0">
                <a:pos x="311" y="310"/>
              </a:cxn>
              <a:cxn ang="0">
                <a:pos x="299" y="310"/>
              </a:cxn>
              <a:cxn ang="0">
                <a:pos x="281" y="298"/>
              </a:cxn>
              <a:cxn ang="0">
                <a:pos x="269" y="281"/>
              </a:cxn>
              <a:cxn ang="0">
                <a:pos x="245" y="269"/>
              </a:cxn>
              <a:cxn ang="0">
                <a:pos x="239" y="275"/>
              </a:cxn>
              <a:cxn ang="0">
                <a:pos x="233" y="281"/>
              </a:cxn>
              <a:cxn ang="0">
                <a:pos x="221" y="275"/>
              </a:cxn>
              <a:cxn ang="0">
                <a:pos x="221" y="281"/>
              </a:cxn>
              <a:cxn ang="0">
                <a:pos x="209" y="287"/>
              </a:cxn>
              <a:cxn ang="0">
                <a:pos x="209" y="281"/>
              </a:cxn>
              <a:cxn ang="0">
                <a:pos x="203" y="281"/>
              </a:cxn>
              <a:cxn ang="0">
                <a:pos x="197" y="257"/>
              </a:cxn>
              <a:cxn ang="0">
                <a:pos x="149" y="215"/>
              </a:cxn>
              <a:cxn ang="0">
                <a:pos x="131" y="191"/>
              </a:cxn>
              <a:cxn ang="0">
                <a:pos x="107" y="191"/>
              </a:cxn>
              <a:cxn ang="0">
                <a:pos x="107" y="179"/>
              </a:cxn>
              <a:cxn ang="0">
                <a:pos x="101" y="167"/>
              </a:cxn>
              <a:cxn ang="0">
                <a:pos x="101" y="149"/>
              </a:cxn>
              <a:cxn ang="0">
                <a:pos x="95" y="137"/>
              </a:cxn>
              <a:cxn ang="0">
                <a:pos x="89" y="131"/>
              </a:cxn>
              <a:cxn ang="0">
                <a:pos x="83" y="131"/>
              </a:cxn>
              <a:cxn ang="0">
                <a:pos x="72" y="125"/>
              </a:cxn>
              <a:cxn ang="0">
                <a:pos x="66" y="125"/>
              </a:cxn>
              <a:cxn ang="0">
                <a:pos x="54" y="119"/>
              </a:cxn>
              <a:cxn ang="0">
                <a:pos x="54" y="107"/>
              </a:cxn>
              <a:cxn ang="0">
                <a:pos x="60" y="107"/>
              </a:cxn>
              <a:cxn ang="0">
                <a:pos x="60" y="107"/>
              </a:cxn>
              <a:cxn ang="0">
                <a:pos x="54" y="89"/>
              </a:cxn>
              <a:cxn ang="0">
                <a:pos x="42" y="89"/>
              </a:cxn>
              <a:cxn ang="0">
                <a:pos x="24" y="65"/>
              </a:cxn>
              <a:cxn ang="0">
                <a:pos x="0" y="47"/>
              </a:cxn>
              <a:cxn ang="0">
                <a:pos x="0" y="35"/>
              </a:cxn>
              <a:cxn ang="0">
                <a:pos x="6" y="29"/>
              </a:cxn>
              <a:cxn ang="0">
                <a:pos x="18" y="35"/>
              </a:cxn>
              <a:cxn ang="0">
                <a:pos x="18" y="35"/>
              </a:cxn>
              <a:cxn ang="0">
                <a:pos x="24" y="35"/>
              </a:cxn>
              <a:cxn ang="0">
                <a:pos x="30" y="23"/>
              </a:cxn>
              <a:cxn ang="0">
                <a:pos x="42" y="17"/>
              </a:cxn>
              <a:cxn ang="0">
                <a:pos x="42" y="5"/>
              </a:cxn>
              <a:cxn ang="0">
                <a:pos x="54" y="0"/>
              </a:cxn>
              <a:cxn ang="0">
                <a:pos x="60" y="0"/>
              </a:cxn>
              <a:cxn ang="0">
                <a:pos x="72" y="5"/>
              </a:cxn>
              <a:cxn ang="0">
                <a:pos x="137" y="11"/>
              </a:cxn>
              <a:cxn ang="0">
                <a:pos x="131" y="17"/>
              </a:cxn>
              <a:cxn ang="0">
                <a:pos x="131" y="23"/>
              </a:cxn>
              <a:cxn ang="0">
                <a:pos x="149" y="29"/>
              </a:cxn>
              <a:cxn ang="0">
                <a:pos x="161" y="47"/>
              </a:cxn>
              <a:cxn ang="0">
                <a:pos x="161" y="53"/>
              </a:cxn>
              <a:cxn ang="0">
                <a:pos x="227" y="89"/>
              </a:cxn>
              <a:cxn ang="0">
                <a:pos x="239" y="95"/>
              </a:cxn>
              <a:cxn ang="0">
                <a:pos x="347" y="197"/>
              </a:cxn>
              <a:cxn ang="0">
                <a:pos x="347" y="257"/>
              </a:cxn>
              <a:cxn ang="0">
                <a:pos x="323" y="263"/>
              </a:cxn>
              <a:cxn ang="0">
                <a:pos x="317" y="269"/>
              </a:cxn>
              <a:cxn ang="0">
                <a:pos x="317" y="281"/>
              </a:cxn>
              <a:cxn ang="0">
                <a:pos x="311" y="275"/>
              </a:cxn>
            </a:cxnLst>
            <a:rect l="0" t="0" r="r" b="b"/>
            <a:pathLst>
              <a:path w="347" h="310">
                <a:moveTo>
                  <a:pt x="311" y="275"/>
                </a:moveTo>
                <a:lnTo>
                  <a:pt x="299" y="269"/>
                </a:lnTo>
                <a:lnTo>
                  <a:pt x="293" y="263"/>
                </a:lnTo>
                <a:lnTo>
                  <a:pt x="305" y="281"/>
                </a:lnTo>
                <a:lnTo>
                  <a:pt x="311" y="304"/>
                </a:lnTo>
                <a:lnTo>
                  <a:pt x="311" y="310"/>
                </a:lnTo>
                <a:lnTo>
                  <a:pt x="299" y="310"/>
                </a:lnTo>
                <a:lnTo>
                  <a:pt x="281" y="298"/>
                </a:lnTo>
                <a:lnTo>
                  <a:pt x="269" y="281"/>
                </a:lnTo>
                <a:lnTo>
                  <a:pt x="245" y="269"/>
                </a:lnTo>
                <a:lnTo>
                  <a:pt x="239" y="275"/>
                </a:lnTo>
                <a:lnTo>
                  <a:pt x="233" y="281"/>
                </a:lnTo>
                <a:lnTo>
                  <a:pt x="221" y="275"/>
                </a:lnTo>
                <a:lnTo>
                  <a:pt x="221" y="281"/>
                </a:lnTo>
                <a:lnTo>
                  <a:pt x="209" y="287"/>
                </a:lnTo>
                <a:lnTo>
                  <a:pt x="209" y="281"/>
                </a:lnTo>
                <a:lnTo>
                  <a:pt x="203" y="281"/>
                </a:lnTo>
                <a:lnTo>
                  <a:pt x="197" y="257"/>
                </a:lnTo>
                <a:lnTo>
                  <a:pt x="149" y="215"/>
                </a:lnTo>
                <a:lnTo>
                  <a:pt x="131" y="191"/>
                </a:lnTo>
                <a:lnTo>
                  <a:pt x="107" y="191"/>
                </a:lnTo>
                <a:lnTo>
                  <a:pt x="107" y="179"/>
                </a:lnTo>
                <a:lnTo>
                  <a:pt x="101" y="167"/>
                </a:lnTo>
                <a:lnTo>
                  <a:pt x="101" y="149"/>
                </a:lnTo>
                <a:lnTo>
                  <a:pt x="95" y="137"/>
                </a:lnTo>
                <a:lnTo>
                  <a:pt x="89" y="131"/>
                </a:lnTo>
                <a:lnTo>
                  <a:pt x="83" y="131"/>
                </a:lnTo>
                <a:lnTo>
                  <a:pt x="72" y="125"/>
                </a:lnTo>
                <a:lnTo>
                  <a:pt x="66" y="125"/>
                </a:lnTo>
                <a:lnTo>
                  <a:pt x="54" y="119"/>
                </a:lnTo>
                <a:lnTo>
                  <a:pt x="54" y="107"/>
                </a:lnTo>
                <a:lnTo>
                  <a:pt x="60" y="107"/>
                </a:lnTo>
                <a:lnTo>
                  <a:pt x="60" y="107"/>
                </a:lnTo>
                <a:lnTo>
                  <a:pt x="54" y="89"/>
                </a:lnTo>
                <a:lnTo>
                  <a:pt x="42" y="89"/>
                </a:lnTo>
                <a:lnTo>
                  <a:pt x="24" y="65"/>
                </a:lnTo>
                <a:lnTo>
                  <a:pt x="0" y="47"/>
                </a:lnTo>
                <a:lnTo>
                  <a:pt x="0" y="35"/>
                </a:lnTo>
                <a:lnTo>
                  <a:pt x="6" y="29"/>
                </a:lnTo>
                <a:lnTo>
                  <a:pt x="18" y="35"/>
                </a:lnTo>
                <a:lnTo>
                  <a:pt x="18" y="35"/>
                </a:lnTo>
                <a:lnTo>
                  <a:pt x="24" y="35"/>
                </a:lnTo>
                <a:lnTo>
                  <a:pt x="30" y="23"/>
                </a:lnTo>
                <a:lnTo>
                  <a:pt x="42" y="17"/>
                </a:lnTo>
                <a:lnTo>
                  <a:pt x="42" y="5"/>
                </a:lnTo>
                <a:lnTo>
                  <a:pt x="54" y="0"/>
                </a:lnTo>
                <a:lnTo>
                  <a:pt x="60" y="0"/>
                </a:lnTo>
                <a:lnTo>
                  <a:pt x="72" y="5"/>
                </a:lnTo>
                <a:lnTo>
                  <a:pt x="137" y="11"/>
                </a:lnTo>
                <a:lnTo>
                  <a:pt x="131" y="17"/>
                </a:lnTo>
                <a:lnTo>
                  <a:pt x="131" y="23"/>
                </a:lnTo>
                <a:lnTo>
                  <a:pt x="149" y="29"/>
                </a:lnTo>
                <a:lnTo>
                  <a:pt x="161" y="47"/>
                </a:lnTo>
                <a:lnTo>
                  <a:pt x="161" y="53"/>
                </a:lnTo>
                <a:lnTo>
                  <a:pt x="227" y="89"/>
                </a:lnTo>
                <a:lnTo>
                  <a:pt x="239" y="95"/>
                </a:lnTo>
                <a:lnTo>
                  <a:pt x="347" y="197"/>
                </a:lnTo>
                <a:lnTo>
                  <a:pt x="347" y="257"/>
                </a:lnTo>
                <a:lnTo>
                  <a:pt x="323" y="263"/>
                </a:lnTo>
                <a:lnTo>
                  <a:pt x="317" y="269"/>
                </a:lnTo>
                <a:lnTo>
                  <a:pt x="317" y="281"/>
                </a:lnTo>
                <a:lnTo>
                  <a:pt x="311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9" name="Freeform 41"/>
          <p:cNvSpPr>
            <a:spLocks/>
          </p:cNvSpPr>
          <p:nvPr/>
        </p:nvSpPr>
        <p:spPr bwMode="auto">
          <a:xfrm>
            <a:off x="3179763" y="4029075"/>
            <a:ext cx="931862" cy="612775"/>
          </a:xfrm>
          <a:custGeom>
            <a:avLst/>
            <a:gdLst/>
            <a:ahLst/>
            <a:cxnLst>
              <a:cxn ang="0">
                <a:pos x="209" y="449"/>
              </a:cxn>
              <a:cxn ang="0">
                <a:pos x="90" y="293"/>
              </a:cxn>
              <a:cxn ang="0">
                <a:pos x="0" y="132"/>
              </a:cxn>
              <a:cxn ang="0">
                <a:pos x="30" y="126"/>
              </a:cxn>
              <a:cxn ang="0">
                <a:pos x="66" y="36"/>
              </a:cxn>
              <a:cxn ang="0">
                <a:pos x="60" y="12"/>
              </a:cxn>
              <a:cxn ang="0">
                <a:pos x="72" y="0"/>
              </a:cxn>
              <a:cxn ang="0">
                <a:pos x="102" y="0"/>
              </a:cxn>
              <a:cxn ang="0">
                <a:pos x="108" y="18"/>
              </a:cxn>
              <a:cxn ang="0">
                <a:pos x="150" y="60"/>
              </a:cxn>
              <a:cxn ang="0">
                <a:pos x="168" y="78"/>
              </a:cxn>
              <a:cxn ang="0">
                <a:pos x="162" y="78"/>
              </a:cxn>
              <a:cxn ang="0">
                <a:pos x="174" y="96"/>
              </a:cxn>
              <a:cxn ang="0">
                <a:pos x="191" y="102"/>
              </a:cxn>
              <a:cxn ang="0">
                <a:pos x="203" y="108"/>
              </a:cxn>
              <a:cxn ang="0">
                <a:pos x="209" y="138"/>
              </a:cxn>
              <a:cxn ang="0">
                <a:pos x="215" y="162"/>
              </a:cxn>
              <a:cxn ang="0">
                <a:pos x="257" y="186"/>
              </a:cxn>
              <a:cxn ang="0">
                <a:pos x="311" y="252"/>
              </a:cxn>
              <a:cxn ang="0">
                <a:pos x="317" y="258"/>
              </a:cxn>
              <a:cxn ang="0">
                <a:pos x="329" y="246"/>
              </a:cxn>
              <a:cxn ang="0">
                <a:pos x="347" y="246"/>
              </a:cxn>
              <a:cxn ang="0">
                <a:pos x="377" y="252"/>
              </a:cxn>
              <a:cxn ang="0">
                <a:pos x="407" y="281"/>
              </a:cxn>
              <a:cxn ang="0">
                <a:pos x="419" y="275"/>
              </a:cxn>
              <a:cxn ang="0">
                <a:pos x="401" y="234"/>
              </a:cxn>
              <a:cxn ang="0">
                <a:pos x="425" y="252"/>
              </a:cxn>
              <a:cxn ang="0">
                <a:pos x="443" y="281"/>
              </a:cxn>
              <a:cxn ang="0">
                <a:pos x="431" y="299"/>
              </a:cxn>
              <a:cxn ang="0">
                <a:pos x="443" y="323"/>
              </a:cxn>
              <a:cxn ang="0">
                <a:pos x="461" y="335"/>
              </a:cxn>
              <a:cxn ang="0">
                <a:pos x="485" y="347"/>
              </a:cxn>
              <a:cxn ang="0">
                <a:pos x="527" y="371"/>
              </a:cxn>
              <a:cxn ang="0">
                <a:pos x="545" y="395"/>
              </a:cxn>
              <a:cxn ang="0">
                <a:pos x="563" y="401"/>
              </a:cxn>
              <a:cxn ang="0">
                <a:pos x="575" y="425"/>
              </a:cxn>
              <a:cxn ang="0">
                <a:pos x="587" y="443"/>
              </a:cxn>
            </a:cxnLst>
            <a:rect l="0" t="0" r="r" b="b"/>
            <a:pathLst>
              <a:path w="587" h="449">
                <a:moveTo>
                  <a:pt x="401" y="443"/>
                </a:moveTo>
                <a:lnTo>
                  <a:pt x="209" y="449"/>
                </a:lnTo>
                <a:lnTo>
                  <a:pt x="174" y="419"/>
                </a:lnTo>
                <a:lnTo>
                  <a:pt x="90" y="293"/>
                </a:lnTo>
                <a:lnTo>
                  <a:pt x="30" y="246"/>
                </a:lnTo>
                <a:lnTo>
                  <a:pt x="0" y="132"/>
                </a:lnTo>
                <a:lnTo>
                  <a:pt x="18" y="114"/>
                </a:lnTo>
                <a:lnTo>
                  <a:pt x="30" y="126"/>
                </a:lnTo>
                <a:lnTo>
                  <a:pt x="48" y="108"/>
                </a:lnTo>
                <a:lnTo>
                  <a:pt x="66" y="36"/>
                </a:lnTo>
                <a:lnTo>
                  <a:pt x="54" y="24"/>
                </a:lnTo>
                <a:lnTo>
                  <a:pt x="60" y="12"/>
                </a:lnTo>
                <a:lnTo>
                  <a:pt x="66" y="12"/>
                </a:lnTo>
                <a:lnTo>
                  <a:pt x="72" y="0"/>
                </a:lnTo>
                <a:lnTo>
                  <a:pt x="78" y="0"/>
                </a:lnTo>
                <a:lnTo>
                  <a:pt x="102" y="0"/>
                </a:lnTo>
                <a:lnTo>
                  <a:pt x="108" y="6"/>
                </a:lnTo>
                <a:lnTo>
                  <a:pt x="108" y="18"/>
                </a:lnTo>
                <a:lnTo>
                  <a:pt x="13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78"/>
                </a:lnTo>
                <a:lnTo>
                  <a:pt x="168" y="78"/>
                </a:lnTo>
                <a:lnTo>
                  <a:pt x="162" y="78"/>
                </a:lnTo>
                <a:lnTo>
                  <a:pt x="162" y="90"/>
                </a:lnTo>
                <a:lnTo>
                  <a:pt x="174" y="96"/>
                </a:lnTo>
                <a:lnTo>
                  <a:pt x="180" y="96"/>
                </a:lnTo>
                <a:lnTo>
                  <a:pt x="191" y="102"/>
                </a:lnTo>
                <a:lnTo>
                  <a:pt x="197" y="102"/>
                </a:lnTo>
                <a:lnTo>
                  <a:pt x="203" y="108"/>
                </a:lnTo>
                <a:lnTo>
                  <a:pt x="209" y="120"/>
                </a:lnTo>
                <a:lnTo>
                  <a:pt x="209" y="138"/>
                </a:lnTo>
                <a:lnTo>
                  <a:pt x="215" y="150"/>
                </a:lnTo>
                <a:lnTo>
                  <a:pt x="215" y="162"/>
                </a:lnTo>
                <a:lnTo>
                  <a:pt x="239" y="162"/>
                </a:lnTo>
                <a:lnTo>
                  <a:pt x="257" y="186"/>
                </a:lnTo>
                <a:lnTo>
                  <a:pt x="305" y="228"/>
                </a:lnTo>
                <a:lnTo>
                  <a:pt x="311" y="252"/>
                </a:lnTo>
                <a:lnTo>
                  <a:pt x="317" y="252"/>
                </a:lnTo>
                <a:lnTo>
                  <a:pt x="317" y="258"/>
                </a:lnTo>
                <a:lnTo>
                  <a:pt x="329" y="252"/>
                </a:lnTo>
                <a:lnTo>
                  <a:pt x="329" y="246"/>
                </a:lnTo>
                <a:lnTo>
                  <a:pt x="341" y="252"/>
                </a:lnTo>
                <a:lnTo>
                  <a:pt x="347" y="246"/>
                </a:lnTo>
                <a:lnTo>
                  <a:pt x="353" y="240"/>
                </a:lnTo>
                <a:lnTo>
                  <a:pt x="377" y="252"/>
                </a:lnTo>
                <a:lnTo>
                  <a:pt x="389" y="269"/>
                </a:lnTo>
                <a:lnTo>
                  <a:pt x="407" y="281"/>
                </a:lnTo>
                <a:lnTo>
                  <a:pt x="419" y="281"/>
                </a:lnTo>
                <a:lnTo>
                  <a:pt x="419" y="275"/>
                </a:lnTo>
                <a:lnTo>
                  <a:pt x="413" y="252"/>
                </a:lnTo>
                <a:lnTo>
                  <a:pt x="401" y="234"/>
                </a:lnTo>
                <a:lnTo>
                  <a:pt x="407" y="240"/>
                </a:lnTo>
                <a:lnTo>
                  <a:pt x="425" y="252"/>
                </a:lnTo>
                <a:lnTo>
                  <a:pt x="431" y="269"/>
                </a:lnTo>
                <a:lnTo>
                  <a:pt x="443" y="281"/>
                </a:lnTo>
                <a:lnTo>
                  <a:pt x="437" y="293"/>
                </a:lnTo>
                <a:lnTo>
                  <a:pt x="431" y="299"/>
                </a:lnTo>
                <a:lnTo>
                  <a:pt x="437" y="311"/>
                </a:lnTo>
                <a:lnTo>
                  <a:pt x="443" y="323"/>
                </a:lnTo>
                <a:lnTo>
                  <a:pt x="455" y="323"/>
                </a:lnTo>
                <a:lnTo>
                  <a:pt x="461" y="335"/>
                </a:lnTo>
                <a:lnTo>
                  <a:pt x="479" y="353"/>
                </a:lnTo>
                <a:lnTo>
                  <a:pt x="485" y="347"/>
                </a:lnTo>
                <a:lnTo>
                  <a:pt x="509" y="371"/>
                </a:lnTo>
                <a:lnTo>
                  <a:pt x="527" y="371"/>
                </a:lnTo>
                <a:lnTo>
                  <a:pt x="539" y="377"/>
                </a:lnTo>
                <a:lnTo>
                  <a:pt x="545" y="395"/>
                </a:lnTo>
                <a:lnTo>
                  <a:pt x="551" y="395"/>
                </a:lnTo>
                <a:lnTo>
                  <a:pt x="563" y="401"/>
                </a:lnTo>
                <a:lnTo>
                  <a:pt x="575" y="407"/>
                </a:lnTo>
                <a:lnTo>
                  <a:pt x="575" y="425"/>
                </a:lnTo>
                <a:lnTo>
                  <a:pt x="587" y="431"/>
                </a:lnTo>
                <a:lnTo>
                  <a:pt x="587" y="443"/>
                </a:lnTo>
                <a:lnTo>
                  <a:pt x="401" y="443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3" name="Freeform 45"/>
          <p:cNvSpPr>
            <a:spLocks/>
          </p:cNvSpPr>
          <p:nvPr/>
        </p:nvSpPr>
        <p:spPr bwMode="auto">
          <a:xfrm>
            <a:off x="4283075" y="5580063"/>
            <a:ext cx="219075" cy="57150"/>
          </a:xfrm>
          <a:custGeom>
            <a:avLst/>
            <a:gdLst/>
            <a:ahLst/>
            <a:cxnLst>
              <a:cxn ang="0">
                <a:pos x="54" y="11"/>
              </a:cxn>
              <a:cxn ang="0">
                <a:pos x="90" y="17"/>
              </a:cxn>
              <a:cxn ang="0">
                <a:pos x="120" y="6"/>
              </a:cxn>
              <a:cxn ang="0">
                <a:pos x="138" y="11"/>
              </a:cxn>
              <a:cxn ang="0">
                <a:pos x="132" y="23"/>
              </a:cxn>
              <a:cxn ang="0">
                <a:pos x="78" y="41"/>
              </a:cxn>
              <a:cxn ang="0">
                <a:pos x="30" y="41"/>
              </a:cxn>
              <a:cxn ang="0">
                <a:pos x="18" y="29"/>
              </a:cxn>
              <a:cxn ang="0">
                <a:pos x="18" y="17"/>
              </a:cxn>
              <a:cxn ang="0">
                <a:pos x="0" y="6"/>
              </a:cxn>
              <a:cxn ang="0">
                <a:pos x="24" y="0"/>
              </a:cxn>
              <a:cxn ang="0">
                <a:pos x="54" y="11"/>
              </a:cxn>
            </a:cxnLst>
            <a:rect l="0" t="0" r="r" b="b"/>
            <a:pathLst>
              <a:path w="138" h="41">
                <a:moveTo>
                  <a:pt x="54" y="11"/>
                </a:moveTo>
                <a:lnTo>
                  <a:pt x="90" y="17"/>
                </a:lnTo>
                <a:lnTo>
                  <a:pt x="120" y="6"/>
                </a:lnTo>
                <a:lnTo>
                  <a:pt x="138" y="11"/>
                </a:lnTo>
                <a:lnTo>
                  <a:pt x="132" y="23"/>
                </a:lnTo>
                <a:lnTo>
                  <a:pt x="78" y="41"/>
                </a:lnTo>
                <a:lnTo>
                  <a:pt x="30" y="41"/>
                </a:lnTo>
                <a:lnTo>
                  <a:pt x="18" y="29"/>
                </a:lnTo>
                <a:lnTo>
                  <a:pt x="18" y="17"/>
                </a:lnTo>
                <a:lnTo>
                  <a:pt x="0" y="6"/>
                </a:lnTo>
                <a:lnTo>
                  <a:pt x="24" y="0"/>
                </a:lnTo>
                <a:lnTo>
                  <a:pt x="54" y="1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4" name="Freeform 46"/>
          <p:cNvSpPr>
            <a:spLocks/>
          </p:cNvSpPr>
          <p:nvPr/>
        </p:nvSpPr>
        <p:spPr bwMode="auto">
          <a:xfrm>
            <a:off x="4121150" y="5603875"/>
            <a:ext cx="152400" cy="82550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0" y="12"/>
              </a:cxn>
              <a:cxn ang="0">
                <a:pos x="66" y="0"/>
              </a:cxn>
              <a:cxn ang="0">
                <a:pos x="96" y="36"/>
              </a:cxn>
              <a:cxn ang="0">
                <a:pos x="48" y="60"/>
              </a:cxn>
              <a:cxn ang="0">
                <a:pos x="24" y="48"/>
              </a:cxn>
              <a:cxn ang="0">
                <a:pos x="12" y="30"/>
              </a:cxn>
            </a:cxnLst>
            <a:rect l="0" t="0" r="r" b="b"/>
            <a:pathLst>
              <a:path w="96" h="60">
                <a:moveTo>
                  <a:pt x="12" y="30"/>
                </a:moveTo>
                <a:lnTo>
                  <a:pt x="0" y="12"/>
                </a:lnTo>
                <a:lnTo>
                  <a:pt x="66" y="0"/>
                </a:lnTo>
                <a:lnTo>
                  <a:pt x="96" y="36"/>
                </a:lnTo>
                <a:lnTo>
                  <a:pt x="48" y="60"/>
                </a:lnTo>
                <a:lnTo>
                  <a:pt x="24" y="48"/>
                </a:lnTo>
                <a:lnTo>
                  <a:pt x="12" y="3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6" name="Freeform 48"/>
          <p:cNvSpPr>
            <a:spLocks/>
          </p:cNvSpPr>
          <p:nvPr/>
        </p:nvSpPr>
        <p:spPr bwMode="auto">
          <a:xfrm>
            <a:off x="5014913" y="5889625"/>
            <a:ext cx="171450" cy="90488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78" y="24"/>
              </a:cxn>
              <a:cxn ang="0">
                <a:pos x="108" y="54"/>
              </a:cxn>
              <a:cxn ang="0">
                <a:pos x="102" y="66"/>
              </a:cxn>
              <a:cxn ang="0">
                <a:pos x="54" y="60"/>
              </a:cxn>
              <a:cxn ang="0">
                <a:pos x="42" y="24"/>
              </a:cxn>
              <a:cxn ang="0">
                <a:pos x="18" y="18"/>
              </a:cxn>
              <a:cxn ang="0">
                <a:pos x="0" y="0"/>
              </a:cxn>
              <a:cxn ang="0">
                <a:pos x="42" y="12"/>
              </a:cxn>
            </a:cxnLst>
            <a:rect l="0" t="0" r="r" b="b"/>
            <a:pathLst>
              <a:path w="108" h="66">
                <a:moveTo>
                  <a:pt x="42" y="12"/>
                </a:moveTo>
                <a:lnTo>
                  <a:pt x="78" y="24"/>
                </a:lnTo>
                <a:lnTo>
                  <a:pt x="108" y="54"/>
                </a:lnTo>
                <a:lnTo>
                  <a:pt x="102" y="66"/>
                </a:lnTo>
                <a:lnTo>
                  <a:pt x="54" y="60"/>
                </a:lnTo>
                <a:lnTo>
                  <a:pt x="42" y="24"/>
                </a:lnTo>
                <a:lnTo>
                  <a:pt x="18" y="18"/>
                </a:lnTo>
                <a:lnTo>
                  <a:pt x="0" y="0"/>
                </a:lnTo>
                <a:lnTo>
                  <a:pt x="42" y="1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7" name="Freeform 49"/>
          <p:cNvSpPr>
            <a:spLocks/>
          </p:cNvSpPr>
          <p:nvPr/>
        </p:nvSpPr>
        <p:spPr bwMode="auto">
          <a:xfrm>
            <a:off x="5024438" y="6134100"/>
            <a:ext cx="142875" cy="123825"/>
          </a:xfrm>
          <a:custGeom>
            <a:avLst/>
            <a:gdLst/>
            <a:ahLst/>
            <a:cxnLst>
              <a:cxn ang="0">
                <a:pos x="78" y="90"/>
              </a:cxn>
              <a:cxn ang="0">
                <a:pos x="66" y="90"/>
              </a:cxn>
              <a:cxn ang="0">
                <a:pos x="36" y="54"/>
              </a:cxn>
              <a:cxn ang="0">
                <a:pos x="0" y="6"/>
              </a:cxn>
              <a:cxn ang="0">
                <a:pos x="12" y="0"/>
              </a:cxn>
              <a:cxn ang="0">
                <a:pos x="24" y="18"/>
              </a:cxn>
              <a:cxn ang="0">
                <a:pos x="90" y="84"/>
              </a:cxn>
              <a:cxn ang="0">
                <a:pos x="78" y="90"/>
              </a:cxn>
            </a:cxnLst>
            <a:rect l="0" t="0" r="r" b="b"/>
            <a:pathLst>
              <a:path w="90" h="90">
                <a:moveTo>
                  <a:pt x="78" y="90"/>
                </a:moveTo>
                <a:lnTo>
                  <a:pt x="66" y="90"/>
                </a:lnTo>
                <a:lnTo>
                  <a:pt x="36" y="54"/>
                </a:lnTo>
                <a:lnTo>
                  <a:pt x="0" y="6"/>
                </a:lnTo>
                <a:lnTo>
                  <a:pt x="12" y="0"/>
                </a:lnTo>
                <a:lnTo>
                  <a:pt x="24" y="18"/>
                </a:lnTo>
                <a:lnTo>
                  <a:pt x="90" y="84"/>
                </a:lnTo>
                <a:lnTo>
                  <a:pt x="78" y="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8" name="Freeform 50"/>
          <p:cNvSpPr>
            <a:spLocks/>
          </p:cNvSpPr>
          <p:nvPr/>
        </p:nvSpPr>
        <p:spPr bwMode="auto">
          <a:xfrm>
            <a:off x="6375400" y="5800725"/>
            <a:ext cx="912813" cy="506413"/>
          </a:xfrm>
          <a:custGeom>
            <a:avLst/>
            <a:gdLst/>
            <a:ahLst/>
            <a:cxnLst>
              <a:cxn ang="0">
                <a:pos x="6" y="275"/>
              </a:cxn>
              <a:cxn ang="0">
                <a:pos x="0" y="185"/>
              </a:cxn>
              <a:cxn ang="0">
                <a:pos x="12" y="185"/>
              </a:cxn>
              <a:cxn ang="0">
                <a:pos x="0" y="42"/>
              </a:cxn>
              <a:cxn ang="0">
                <a:pos x="348" y="12"/>
              </a:cxn>
              <a:cxn ang="0">
                <a:pos x="497" y="0"/>
              </a:cxn>
              <a:cxn ang="0">
                <a:pos x="491" y="6"/>
              </a:cxn>
              <a:cxn ang="0">
                <a:pos x="461" y="12"/>
              </a:cxn>
              <a:cxn ang="0">
                <a:pos x="473" y="36"/>
              </a:cxn>
              <a:cxn ang="0">
                <a:pos x="461" y="54"/>
              </a:cxn>
              <a:cxn ang="0">
                <a:pos x="485" y="72"/>
              </a:cxn>
              <a:cxn ang="0">
                <a:pos x="479" y="84"/>
              </a:cxn>
              <a:cxn ang="0">
                <a:pos x="485" y="84"/>
              </a:cxn>
              <a:cxn ang="0">
                <a:pos x="485" y="108"/>
              </a:cxn>
              <a:cxn ang="0">
                <a:pos x="479" y="132"/>
              </a:cxn>
              <a:cxn ang="0">
                <a:pos x="479" y="138"/>
              </a:cxn>
              <a:cxn ang="0">
                <a:pos x="497" y="161"/>
              </a:cxn>
              <a:cxn ang="0">
                <a:pos x="503" y="161"/>
              </a:cxn>
              <a:cxn ang="0">
                <a:pos x="509" y="161"/>
              </a:cxn>
              <a:cxn ang="0">
                <a:pos x="515" y="167"/>
              </a:cxn>
              <a:cxn ang="0">
                <a:pos x="533" y="161"/>
              </a:cxn>
              <a:cxn ang="0">
                <a:pos x="545" y="161"/>
              </a:cxn>
              <a:cxn ang="0">
                <a:pos x="563" y="179"/>
              </a:cxn>
              <a:cxn ang="0">
                <a:pos x="563" y="197"/>
              </a:cxn>
              <a:cxn ang="0">
                <a:pos x="575" y="233"/>
              </a:cxn>
              <a:cxn ang="0">
                <a:pos x="551" y="251"/>
              </a:cxn>
              <a:cxn ang="0">
                <a:pos x="551" y="263"/>
              </a:cxn>
              <a:cxn ang="0">
                <a:pos x="551" y="269"/>
              </a:cxn>
              <a:cxn ang="0">
                <a:pos x="545" y="269"/>
              </a:cxn>
              <a:cxn ang="0">
                <a:pos x="545" y="269"/>
              </a:cxn>
              <a:cxn ang="0">
                <a:pos x="539" y="269"/>
              </a:cxn>
              <a:cxn ang="0">
                <a:pos x="539" y="275"/>
              </a:cxn>
              <a:cxn ang="0">
                <a:pos x="539" y="275"/>
              </a:cxn>
              <a:cxn ang="0">
                <a:pos x="539" y="281"/>
              </a:cxn>
              <a:cxn ang="0">
                <a:pos x="527" y="281"/>
              </a:cxn>
              <a:cxn ang="0">
                <a:pos x="527" y="287"/>
              </a:cxn>
              <a:cxn ang="0">
                <a:pos x="497" y="281"/>
              </a:cxn>
              <a:cxn ang="0">
                <a:pos x="491" y="287"/>
              </a:cxn>
              <a:cxn ang="0">
                <a:pos x="485" y="293"/>
              </a:cxn>
              <a:cxn ang="0">
                <a:pos x="12" y="371"/>
              </a:cxn>
              <a:cxn ang="0">
                <a:pos x="6" y="275"/>
              </a:cxn>
            </a:cxnLst>
            <a:rect l="0" t="0" r="r" b="b"/>
            <a:pathLst>
              <a:path w="575" h="371">
                <a:moveTo>
                  <a:pt x="6" y="275"/>
                </a:moveTo>
                <a:lnTo>
                  <a:pt x="0" y="185"/>
                </a:lnTo>
                <a:lnTo>
                  <a:pt x="12" y="185"/>
                </a:lnTo>
                <a:lnTo>
                  <a:pt x="0" y="42"/>
                </a:lnTo>
                <a:lnTo>
                  <a:pt x="348" y="12"/>
                </a:lnTo>
                <a:lnTo>
                  <a:pt x="497" y="0"/>
                </a:lnTo>
                <a:lnTo>
                  <a:pt x="491" y="6"/>
                </a:lnTo>
                <a:lnTo>
                  <a:pt x="461" y="12"/>
                </a:lnTo>
                <a:lnTo>
                  <a:pt x="473" y="36"/>
                </a:lnTo>
                <a:lnTo>
                  <a:pt x="461" y="54"/>
                </a:lnTo>
                <a:lnTo>
                  <a:pt x="485" y="72"/>
                </a:lnTo>
                <a:lnTo>
                  <a:pt x="479" y="84"/>
                </a:lnTo>
                <a:lnTo>
                  <a:pt x="485" y="84"/>
                </a:lnTo>
                <a:lnTo>
                  <a:pt x="485" y="108"/>
                </a:lnTo>
                <a:lnTo>
                  <a:pt x="479" y="132"/>
                </a:lnTo>
                <a:lnTo>
                  <a:pt x="479" y="138"/>
                </a:lnTo>
                <a:lnTo>
                  <a:pt x="497" y="161"/>
                </a:lnTo>
                <a:lnTo>
                  <a:pt x="503" y="161"/>
                </a:lnTo>
                <a:lnTo>
                  <a:pt x="509" y="161"/>
                </a:lnTo>
                <a:lnTo>
                  <a:pt x="515" y="167"/>
                </a:lnTo>
                <a:lnTo>
                  <a:pt x="533" y="161"/>
                </a:lnTo>
                <a:lnTo>
                  <a:pt x="545" y="161"/>
                </a:lnTo>
                <a:lnTo>
                  <a:pt x="563" y="179"/>
                </a:lnTo>
                <a:lnTo>
                  <a:pt x="563" y="197"/>
                </a:lnTo>
                <a:lnTo>
                  <a:pt x="575" y="233"/>
                </a:lnTo>
                <a:lnTo>
                  <a:pt x="551" y="251"/>
                </a:lnTo>
                <a:lnTo>
                  <a:pt x="551" y="263"/>
                </a:lnTo>
                <a:lnTo>
                  <a:pt x="551" y="269"/>
                </a:lnTo>
                <a:lnTo>
                  <a:pt x="545" y="269"/>
                </a:lnTo>
                <a:lnTo>
                  <a:pt x="545" y="269"/>
                </a:lnTo>
                <a:lnTo>
                  <a:pt x="539" y="269"/>
                </a:lnTo>
                <a:lnTo>
                  <a:pt x="539" y="275"/>
                </a:lnTo>
                <a:lnTo>
                  <a:pt x="539" y="275"/>
                </a:lnTo>
                <a:lnTo>
                  <a:pt x="539" y="281"/>
                </a:lnTo>
                <a:lnTo>
                  <a:pt x="527" y="281"/>
                </a:lnTo>
                <a:lnTo>
                  <a:pt x="527" y="287"/>
                </a:lnTo>
                <a:lnTo>
                  <a:pt x="497" y="281"/>
                </a:lnTo>
                <a:lnTo>
                  <a:pt x="491" y="287"/>
                </a:lnTo>
                <a:lnTo>
                  <a:pt x="485" y="293"/>
                </a:lnTo>
                <a:lnTo>
                  <a:pt x="12" y="371"/>
                </a:lnTo>
                <a:lnTo>
                  <a:pt x="6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8" name="Freeform 70"/>
          <p:cNvSpPr>
            <a:spLocks/>
          </p:cNvSpPr>
          <p:nvPr/>
        </p:nvSpPr>
        <p:spPr bwMode="auto">
          <a:xfrm>
            <a:off x="3873500" y="5008563"/>
            <a:ext cx="666750" cy="400050"/>
          </a:xfrm>
          <a:custGeom>
            <a:avLst/>
            <a:gdLst/>
            <a:ahLst/>
            <a:cxnLst>
              <a:cxn ang="0">
                <a:pos x="414" y="78"/>
              </a:cxn>
              <a:cxn ang="0">
                <a:pos x="420" y="263"/>
              </a:cxn>
              <a:cxn ang="0">
                <a:pos x="414" y="275"/>
              </a:cxn>
              <a:cxn ang="0">
                <a:pos x="414" y="287"/>
              </a:cxn>
              <a:cxn ang="0">
                <a:pos x="408" y="293"/>
              </a:cxn>
              <a:cxn ang="0">
                <a:pos x="366" y="281"/>
              </a:cxn>
              <a:cxn ang="0">
                <a:pos x="276" y="287"/>
              </a:cxn>
              <a:cxn ang="0">
                <a:pos x="228" y="263"/>
              </a:cxn>
              <a:cxn ang="0">
                <a:pos x="186" y="263"/>
              </a:cxn>
              <a:cxn ang="0">
                <a:pos x="78" y="275"/>
              </a:cxn>
              <a:cxn ang="0">
                <a:pos x="60" y="245"/>
              </a:cxn>
              <a:cxn ang="0">
                <a:pos x="12" y="221"/>
              </a:cxn>
              <a:cxn ang="0">
                <a:pos x="24" y="173"/>
              </a:cxn>
              <a:cxn ang="0">
                <a:pos x="18" y="149"/>
              </a:cxn>
              <a:cxn ang="0">
                <a:pos x="24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72"/>
              </a:cxn>
              <a:cxn ang="0">
                <a:pos x="24" y="66"/>
              </a:cxn>
              <a:cxn ang="0">
                <a:pos x="36" y="66"/>
              </a:cxn>
              <a:cxn ang="0">
                <a:pos x="66" y="54"/>
              </a:cxn>
              <a:cxn ang="0">
                <a:pos x="78" y="54"/>
              </a:cxn>
              <a:cxn ang="0">
                <a:pos x="102" y="66"/>
              </a:cxn>
              <a:cxn ang="0">
                <a:pos x="126" y="90"/>
              </a:cxn>
              <a:cxn ang="0">
                <a:pos x="132" y="84"/>
              </a:cxn>
              <a:cxn ang="0">
                <a:pos x="126" y="66"/>
              </a:cxn>
              <a:cxn ang="0">
                <a:pos x="120" y="54"/>
              </a:cxn>
              <a:cxn ang="0">
                <a:pos x="114" y="48"/>
              </a:cxn>
              <a:cxn ang="0">
                <a:pos x="114" y="42"/>
              </a:cxn>
              <a:cxn ang="0">
                <a:pos x="132" y="42"/>
              </a:cxn>
              <a:cxn ang="0">
                <a:pos x="138" y="36"/>
              </a:cxn>
              <a:cxn ang="0">
                <a:pos x="144" y="36"/>
              </a:cxn>
              <a:cxn ang="0">
                <a:pos x="156" y="36"/>
              </a:cxn>
              <a:cxn ang="0">
                <a:pos x="162" y="30"/>
              </a:cxn>
              <a:cxn ang="0">
                <a:pos x="168" y="18"/>
              </a:cxn>
              <a:cxn ang="0">
                <a:pos x="174" y="12"/>
              </a:cxn>
              <a:cxn ang="0">
                <a:pos x="198" y="0"/>
              </a:cxn>
              <a:cxn ang="0">
                <a:pos x="204" y="12"/>
              </a:cxn>
              <a:cxn ang="0">
                <a:pos x="228" y="18"/>
              </a:cxn>
              <a:cxn ang="0">
                <a:pos x="246" y="24"/>
              </a:cxn>
              <a:cxn ang="0">
                <a:pos x="258" y="30"/>
              </a:cxn>
              <a:cxn ang="0">
                <a:pos x="270" y="30"/>
              </a:cxn>
              <a:cxn ang="0">
                <a:pos x="294" y="48"/>
              </a:cxn>
              <a:cxn ang="0">
                <a:pos x="336" y="60"/>
              </a:cxn>
              <a:cxn ang="0">
                <a:pos x="354" y="66"/>
              </a:cxn>
              <a:cxn ang="0">
                <a:pos x="384" y="84"/>
              </a:cxn>
              <a:cxn ang="0">
                <a:pos x="396" y="84"/>
              </a:cxn>
              <a:cxn ang="0">
                <a:pos x="396" y="78"/>
              </a:cxn>
              <a:cxn ang="0">
                <a:pos x="402" y="78"/>
              </a:cxn>
              <a:cxn ang="0">
                <a:pos x="414" y="78"/>
              </a:cxn>
            </a:cxnLst>
            <a:rect l="0" t="0" r="r" b="b"/>
            <a:pathLst>
              <a:path w="420" h="293">
                <a:moveTo>
                  <a:pt x="414" y="78"/>
                </a:moveTo>
                <a:lnTo>
                  <a:pt x="420" y="263"/>
                </a:lnTo>
                <a:lnTo>
                  <a:pt x="414" y="275"/>
                </a:lnTo>
                <a:lnTo>
                  <a:pt x="414" y="287"/>
                </a:lnTo>
                <a:lnTo>
                  <a:pt x="408" y="293"/>
                </a:lnTo>
                <a:lnTo>
                  <a:pt x="366" y="281"/>
                </a:lnTo>
                <a:lnTo>
                  <a:pt x="276" y="287"/>
                </a:lnTo>
                <a:lnTo>
                  <a:pt x="228" y="263"/>
                </a:lnTo>
                <a:lnTo>
                  <a:pt x="186" y="263"/>
                </a:lnTo>
                <a:lnTo>
                  <a:pt x="78" y="275"/>
                </a:lnTo>
                <a:lnTo>
                  <a:pt x="60" y="245"/>
                </a:lnTo>
                <a:lnTo>
                  <a:pt x="12" y="221"/>
                </a:lnTo>
                <a:lnTo>
                  <a:pt x="24" y="173"/>
                </a:lnTo>
                <a:lnTo>
                  <a:pt x="18" y="149"/>
                </a:lnTo>
                <a:lnTo>
                  <a:pt x="24" y="108"/>
                </a:lnTo>
                <a:lnTo>
                  <a:pt x="0" y="90"/>
                </a:lnTo>
                <a:lnTo>
                  <a:pt x="12" y="60"/>
                </a:lnTo>
                <a:lnTo>
                  <a:pt x="12" y="72"/>
                </a:lnTo>
                <a:lnTo>
                  <a:pt x="24" y="66"/>
                </a:lnTo>
                <a:lnTo>
                  <a:pt x="36" y="66"/>
                </a:lnTo>
                <a:lnTo>
                  <a:pt x="66" y="54"/>
                </a:lnTo>
                <a:lnTo>
                  <a:pt x="78" y="54"/>
                </a:lnTo>
                <a:lnTo>
                  <a:pt x="102" y="66"/>
                </a:lnTo>
                <a:lnTo>
                  <a:pt x="126" y="90"/>
                </a:lnTo>
                <a:lnTo>
                  <a:pt x="132" y="84"/>
                </a:lnTo>
                <a:lnTo>
                  <a:pt x="126" y="66"/>
                </a:lnTo>
                <a:lnTo>
                  <a:pt x="120" y="54"/>
                </a:lnTo>
                <a:lnTo>
                  <a:pt x="114" y="48"/>
                </a:lnTo>
                <a:lnTo>
                  <a:pt x="114" y="42"/>
                </a:lnTo>
                <a:lnTo>
                  <a:pt x="132" y="42"/>
                </a:lnTo>
                <a:lnTo>
                  <a:pt x="138" y="36"/>
                </a:lnTo>
                <a:lnTo>
                  <a:pt x="144" y="36"/>
                </a:lnTo>
                <a:lnTo>
                  <a:pt x="156" y="36"/>
                </a:lnTo>
                <a:lnTo>
                  <a:pt x="162" y="30"/>
                </a:lnTo>
                <a:lnTo>
                  <a:pt x="168" y="18"/>
                </a:lnTo>
                <a:lnTo>
                  <a:pt x="174" y="12"/>
                </a:lnTo>
                <a:lnTo>
                  <a:pt x="198" y="0"/>
                </a:lnTo>
                <a:lnTo>
                  <a:pt x="204" y="12"/>
                </a:lnTo>
                <a:lnTo>
                  <a:pt x="228" y="18"/>
                </a:lnTo>
                <a:lnTo>
                  <a:pt x="246" y="24"/>
                </a:lnTo>
                <a:lnTo>
                  <a:pt x="258" y="30"/>
                </a:lnTo>
                <a:lnTo>
                  <a:pt x="270" y="30"/>
                </a:lnTo>
                <a:lnTo>
                  <a:pt x="294" y="48"/>
                </a:lnTo>
                <a:lnTo>
                  <a:pt x="336" y="60"/>
                </a:lnTo>
                <a:lnTo>
                  <a:pt x="354" y="66"/>
                </a:lnTo>
                <a:lnTo>
                  <a:pt x="384" y="84"/>
                </a:lnTo>
                <a:lnTo>
                  <a:pt x="396" y="84"/>
                </a:lnTo>
                <a:lnTo>
                  <a:pt x="396" y="78"/>
                </a:lnTo>
                <a:lnTo>
                  <a:pt x="402" y="78"/>
                </a:lnTo>
                <a:lnTo>
                  <a:pt x="414" y="7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63563" y="5476875"/>
            <a:ext cx="2463800" cy="457200"/>
            <a:chOff x="127" y="3096"/>
            <a:chExt cx="1552" cy="288"/>
          </a:xfrm>
        </p:grpSpPr>
        <p:sp>
          <p:nvSpPr>
            <p:cNvPr id="381001" name="Rectangle 73"/>
            <p:cNvSpPr>
              <a:spLocks noChangeArrowheads="1"/>
            </p:cNvSpPr>
            <p:nvPr/>
          </p:nvSpPr>
          <p:spPr bwMode="auto">
            <a:xfrm>
              <a:off x="127" y="3096"/>
              <a:ext cx="309" cy="2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02" name="Text Box 74"/>
            <p:cNvSpPr txBox="1">
              <a:spLocks noChangeArrowheads="1"/>
            </p:cNvSpPr>
            <p:nvPr/>
          </p:nvSpPr>
          <p:spPr bwMode="auto">
            <a:xfrm>
              <a:off x="479" y="3129"/>
              <a:ext cx="12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0C0C0"/>
                  </a:solidFill>
                  <a:latin typeface="ScalaSansLF-Bold" pitchFamily="2" charset="0"/>
                </a:rPr>
                <a:t>Fees Attempted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54038" y="4910138"/>
            <a:ext cx="2239962" cy="457200"/>
            <a:chOff x="377" y="3485"/>
            <a:chExt cx="1095" cy="192"/>
          </a:xfrm>
        </p:grpSpPr>
        <p:sp>
          <p:nvSpPr>
            <p:cNvPr id="381004" name="Rectangle 76"/>
            <p:cNvSpPr>
              <a:spLocks noChangeArrowheads="1"/>
            </p:cNvSpPr>
            <p:nvPr/>
          </p:nvSpPr>
          <p:spPr bwMode="auto">
            <a:xfrm>
              <a:off x="377" y="3485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05" name="Text Box 77"/>
            <p:cNvSpPr txBox="1">
              <a:spLocks noChangeArrowheads="1"/>
            </p:cNvSpPr>
            <p:nvPr/>
          </p:nvSpPr>
          <p:spPr bwMode="auto">
            <a:xfrm>
              <a:off x="650" y="3507"/>
              <a:ext cx="82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ScalaSansLF-Bold" pitchFamily="2" charset="0"/>
                </a:rPr>
                <a:t>Fees Adopted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554038" y="6022975"/>
            <a:ext cx="2719387" cy="457200"/>
            <a:chOff x="127" y="3816"/>
            <a:chExt cx="1713" cy="288"/>
          </a:xfrm>
        </p:grpSpPr>
        <p:sp>
          <p:nvSpPr>
            <p:cNvPr id="381007" name="Rectangle 79" descr="Wide upward diagonal"/>
            <p:cNvSpPr>
              <a:spLocks noChangeArrowheads="1"/>
            </p:cNvSpPr>
            <p:nvPr/>
          </p:nvSpPr>
          <p:spPr bwMode="auto">
            <a:xfrm>
              <a:off x="127" y="3816"/>
              <a:ext cx="309" cy="288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08" name="Text Box 80"/>
            <p:cNvSpPr txBox="1">
              <a:spLocks noChangeArrowheads="1"/>
            </p:cNvSpPr>
            <p:nvPr/>
          </p:nvSpPr>
          <p:spPr bwMode="auto">
            <a:xfrm>
              <a:off x="479" y="3851"/>
              <a:ext cx="1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ScalaSansLF-Bold" pitchFamily="2" charset="0"/>
                </a:rPr>
                <a:t>Fees Under Study</a:t>
              </a:r>
            </a:p>
          </p:txBody>
        </p:sp>
      </p:grpSp>
      <p:sp>
        <p:nvSpPr>
          <p:cNvPr id="381024" name="Oval 96"/>
          <p:cNvSpPr>
            <a:spLocks noChangeArrowheads="1"/>
          </p:cNvSpPr>
          <p:nvPr/>
        </p:nvSpPr>
        <p:spPr bwMode="auto">
          <a:xfrm>
            <a:off x="3113088" y="1887538"/>
            <a:ext cx="57150" cy="5397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1216025" y="1573213"/>
            <a:ext cx="2249488" cy="604837"/>
            <a:chOff x="766" y="991"/>
            <a:chExt cx="1417" cy="381"/>
          </a:xfrm>
        </p:grpSpPr>
        <p:sp>
          <p:nvSpPr>
            <p:cNvPr id="380936" name="Freeform 8" descr="Wide upward diagonal"/>
            <p:cNvSpPr>
              <a:spLocks/>
            </p:cNvSpPr>
            <p:nvPr/>
          </p:nvSpPr>
          <p:spPr bwMode="auto">
            <a:xfrm>
              <a:off x="1649" y="1048"/>
              <a:ext cx="534" cy="324"/>
            </a:xfrm>
            <a:custGeom>
              <a:avLst/>
              <a:gdLst/>
              <a:ahLst/>
              <a:cxnLst>
                <a:cxn ang="0">
                  <a:pos x="510" y="299"/>
                </a:cxn>
                <a:cxn ang="0">
                  <a:pos x="480" y="299"/>
                </a:cxn>
                <a:cxn ang="0">
                  <a:pos x="462" y="299"/>
                </a:cxn>
                <a:cxn ang="0">
                  <a:pos x="462" y="305"/>
                </a:cxn>
                <a:cxn ang="0">
                  <a:pos x="432" y="305"/>
                </a:cxn>
                <a:cxn ang="0">
                  <a:pos x="420" y="299"/>
                </a:cxn>
                <a:cxn ang="0">
                  <a:pos x="402" y="305"/>
                </a:cxn>
                <a:cxn ang="0">
                  <a:pos x="378" y="305"/>
                </a:cxn>
                <a:cxn ang="0">
                  <a:pos x="348" y="311"/>
                </a:cxn>
                <a:cxn ang="0">
                  <a:pos x="300" y="323"/>
                </a:cxn>
                <a:cxn ang="0">
                  <a:pos x="264" y="335"/>
                </a:cxn>
                <a:cxn ang="0">
                  <a:pos x="258" y="329"/>
                </a:cxn>
                <a:cxn ang="0">
                  <a:pos x="222" y="335"/>
                </a:cxn>
                <a:cxn ang="0">
                  <a:pos x="204" y="335"/>
                </a:cxn>
                <a:cxn ang="0">
                  <a:pos x="186" y="335"/>
                </a:cxn>
                <a:cxn ang="0">
                  <a:pos x="168" y="329"/>
                </a:cxn>
                <a:cxn ang="0">
                  <a:pos x="126" y="347"/>
                </a:cxn>
                <a:cxn ang="0">
                  <a:pos x="114" y="347"/>
                </a:cxn>
                <a:cxn ang="0">
                  <a:pos x="96" y="335"/>
                </a:cxn>
                <a:cxn ang="0">
                  <a:pos x="60" y="347"/>
                </a:cxn>
                <a:cxn ang="0">
                  <a:pos x="42" y="365"/>
                </a:cxn>
                <a:cxn ang="0">
                  <a:pos x="18" y="359"/>
                </a:cxn>
                <a:cxn ang="0">
                  <a:pos x="6" y="371"/>
                </a:cxn>
                <a:cxn ang="0">
                  <a:pos x="6" y="377"/>
                </a:cxn>
                <a:cxn ang="0">
                  <a:pos x="0" y="371"/>
                </a:cxn>
                <a:cxn ang="0">
                  <a:pos x="0" y="347"/>
                </a:cxn>
                <a:cxn ang="0">
                  <a:pos x="12" y="329"/>
                </a:cxn>
                <a:cxn ang="0">
                  <a:pos x="18" y="317"/>
                </a:cxn>
                <a:cxn ang="0">
                  <a:pos x="30" y="317"/>
                </a:cxn>
                <a:cxn ang="0">
                  <a:pos x="42" y="305"/>
                </a:cxn>
                <a:cxn ang="0">
                  <a:pos x="48" y="305"/>
                </a:cxn>
                <a:cxn ang="0">
                  <a:pos x="54" y="293"/>
                </a:cxn>
                <a:cxn ang="0">
                  <a:pos x="60" y="287"/>
                </a:cxn>
                <a:cxn ang="0">
                  <a:pos x="66" y="281"/>
                </a:cxn>
                <a:cxn ang="0">
                  <a:pos x="78" y="275"/>
                </a:cxn>
                <a:cxn ang="0">
                  <a:pos x="84" y="263"/>
                </a:cxn>
                <a:cxn ang="0">
                  <a:pos x="90" y="263"/>
                </a:cxn>
                <a:cxn ang="0">
                  <a:pos x="96" y="257"/>
                </a:cxn>
                <a:cxn ang="0">
                  <a:pos x="108" y="251"/>
                </a:cxn>
                <a:cxn ang="0">
                  <a:pos x="108" y="245"/>
                </a:cxn>
                <a:cxn ang="0">
                  <a:pos x="102" y="228"/>
                </a:cxn>
                <a:cxn ang="0">
                  <a:pos x="96" y="204"/>
                </a:cxn>
                <a:cxn ang="0">
                  <a:pos x="102" y="204"/>
                </a:cxn>
                <a:cxn ang="0">
                  <a:pos x="108" y="192"/>
                </a:cxn>
                <a:cxn ang="0">
                  <a:pos x="102" y="186"/>
                </a:cxn>
                <a:cxn ang="0">
                  <a:pos x="108" y="180"/>
                </a:cxn>
                <a:cxn ang="0">
                  <a:pos x="120" y="168"/>
                </a:cxn>
                <a:cxn ang="0">
                  <a:pos x="120" y="150"/>
                </a:cxn>
                <a:cxn ang="0">
                  <a:pos x="138" y="126"/>
                </a:cxn>
                <a:cxn ang="0">
                  <a:pos x="138" y="96"/>
                </a:cxn>
                <a:cxn ang="0">
                  <a:pos x="162" y="72"/>
                </a:cxn>
                <a:cxn ang="0">
                  <a:pos x="162" y="48"/>
                </a:cxn>
                <a:cxn ang="0">
                  <a:pos x="180" y="42"/>
                </a:cxn>
                <a:cxn ang="0">
                  <a:pos x="186" y="18"/>
                </a:cxn>
                <a:cxn ang="0">
                  <a:pos x="168" y="6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528" y="114"/>
                </a:cxn>
                <a:cxn ang="0">
                  <a:pos x="534" y="114"/>
                </a:cxn>
                <a:cxn ang="0">
                  <a:pos x="534" y="299"/>
                </a:cxn>
                <a:cxn ang="0">
                  <a:pos x="510" y="299"/>
                </a:cxn>
              </a:cxnLst>
              <a:rect l="0" t="0" r="r" b="b"/>
              <a:pathLst>
                <a:path w="534" h="377">
                  <a:moveTo>
                    <a:pt x="510" y="299"/>
                  </a:moveTo>
                  <a:lnTo>
                    <a:pt x="480" y="299"/>
                  </a:lnTo>
                  <a:lnTo>
                    <a:pt x="462" y="299"/>
                  </a:lnTo>
                  <a:lnTo>
                    <a:pt x="462" y="305"/>
                  </a:lnTo>
                  <a:lnTo>
                    <a:pt x="432" y="305"/>
                  </a:lnTo>
                  <a:lnTo>
                    <a:pt x="420" y="299"/>
                  </a:lnTo>
                  <a:lnTo>
                    <a:pt x="402" y="305"/>
                  </a:lnTo>
                  <a:lnTo>
                    <a:pt x="378" y="305"/>
                  </a:lnTo>
                  <a:lnTo>
                    <a:pt x="348" y="311"/>
                  </a:lnTo>
                  <a:lnTo>
                    <a:pt x="300" y="323"/>
                  </a:lnTo>
                  <a:lnTo>
                    <a:pt x="264" y="335"/>
                  </a:lnTo>
                  <a:lnTo>
                    <a:pt x="258" y="329"/>
                  </a:lnTo>
                  <a:lnTo>
                    <a:pt x="222" y="335"/>
                  </a:lnTo>
                  <a:lnTo>
                    <a:pt x="204" y="335"/>
                  </a:lnTo>
                  <a:lnTo>
                    <a:pt x="186" y="335"/>
                  </a:lnTo>
                  <a:lnTo>
                    <a:pt x="168" y="329"/>
                  </a:lnTo>
                  <a:lnTo>
                    <a:pt x="126" y="347"/>
                  </a:lnTo>
                  <a:lnTo>
                    <a:pt x="114" y="347"/>
                  </a:lnTo>
                  <a:lnTo>
                    <a:pt x="96" y="335"/>
                  </a:lnTo>
                  <a:lnTo>
                    <a:pt x="60" y="347"/>
                  </a:lnTo>
                  <a:lnTo>
                    <a:pt x="42" y="365"/>
                  </a:lnTo>
                  <a:lnTo>
                    <a:pt x="18" y="359"/>
                  </a:lnTo>
                  <a:lnTo>
                    <a:pt x="6" y="371"/>
                  </a:lnTo>
                  <a:lnTo>
                    <a:pt x="6" y="377"/>
                  </a:lnTo>
                  <a:lnTo>
                    <a:pt x="0" y="371"/>
                  </a:lnTo>
                  <a:lnTo>
                    <a:pt x="0" y="347"/>
                  </a:lnTo>
                  <a:lnTo>
                    <a:pt x="12" y="329"/>
                  </a:lnTo>
                  <a:lnTo>
                    <a:pt x="18" y="317"/>
                  </a:lnTo>
                  <a:lnTo>
                    <a:pt x="30" y="317"/>
                  </a:lnTo>
                  <a:lnTo>
                    <a:pt x="42" y="305"/>
                  </a:lnTo>
                  <a:lnTo>
                    <a:pt x="48" y="305"/>
                  </a:lnTo>
                  <a:lnTo>
                    <a:pt x="54" y="293"/>
                  </a:lnTo>
                  <a:lnTo>
                    <a:pt x="60" y="287"/>
                  </a:lnTo>
                  <a:lnTo>
                    <a:pt x="66" y="281"/>
                  </a:lnTo>
                  <a:lnTo>
                    <a:pt x="78" y="275"/>
                  </a:lnTo>
                  <a:lnTo>
                    <a:pt x="84" y="263"/>
                  </a:lnTo>
                  <a:lnTo>
                    <a:pt x="90" y="263"/>
                  </a:lnTo>
                  <a:lnTo>
                    <a:pt x="96" y="257"/>
                  </a:lnTo>
                  <a:lnTo>
                    <a:pt x="108" y="251"/>
                  </a:lnTo>
                  <a:lnTo>
                    <a:pt x="108" y="245"/>
                  </a:lnTo>
                  <a:lnTo>
                    <a:pt x="102" y="22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8" y="192"/>
                  </a:lnTo>
                  <a:lnTo>
                    <a:pt x="102" y="186"/>
                  </a:lnTo>
                  <a:lnTo>
                    <a:pt x="108" y="180"/>
                  </a:lnTo>
                  <a:lnTo>
                    <a:pt x="120" y="168"/>
                  </a:lnTo>
                  <a:lnTo>
                    <a:pt x="120" y="150"/>
                  </a:lnTo>
                  <a:lnTo>
                    <a:pt x="138" y="126"/>
                  </a:lnTo>
                  <a:lnTo>
                    <a:pt x="138" y="96"/>
                  </a:lnTo>
                  <a:lnTo>
                    <a:pt x="162" y="72"/>
                  </a:lnTo>
                  <a:lnTo>
                    <a:pt x="162" y="48"/>
                  </a:lnTo>
                  <a:lnTo>
                    <a:pt x="180" y="42"/>
                  </a:lnTo>
                  <a:lnTo>
                    <a:pt x="186" y="18"/>
                  </a:lnTo>
                  <a:lnTo>
                    <a:pt x="168" y="6"/>
                  </a:lnTo>
                  <a:lnTo>
                    <a:pt x="492" y="0"/>
                  </a:lnTo>
                  <a:lnTo>
                    <a:pt x="528" y="0"/>
                  </a:lnTo>
                  <a:lnTo>
                    <a:pt x="528" y="114"/>
                  </a:lnTo>
                  <a:lnTo>
                    <a:pt x="534" y="114"/>
                  </a:lnTo>
                  <a:lnTo>
                    <a:pt x="534" y="299"/>
                  </a:lnTo>
                  <a:lnTo>
                    <a:pt x="510" y="299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1022" name="Text Box 94"/>
            <p:cNvSpPr txBox="1">
              <a:spLocks noChangeArrowheads="1"/>
            </p:cNvSpPr>
            <p:nvPr/>
          </p:nvSpPr>
          <p:spPr bwMode="auto">
            <a:xfrm>
              <a:off x="766" y="991"/>
              <a:ext cx="419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Shasta</a:t>
              </a:r>
            </a:p>
          </p:txBody>
        </p:sp>
        <p:cxnSp>
          <p:nvCxnSpPr>
            <p:cNvPr id="381025" name="AutoShape 97"/>
            <p:cNvCxnSpPr>
              <a:cxnSpLocks noChangeShapeType="1"/>
              <a:stCxn id="381022" idx="3"/>
              <a:endCxn id="381024" idx="2"/>
            </p:cNvCxnSpPr>
            <p:nvPr/>
          </p:nvCxnSpPr>
          <p:spPr bwMode="auto">
            <a:xfrm>
              <a:off x="1185" y="1068"/>
              <a:ext cx="776" cy="13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sp>
        <p:nvSpPr>
          <p:cNvPr id="381031" name="Oval 103"/>
          <p:cNvSpPr>
            <a:spLocks noChangeArrowheads="1"/>
          </p:cNvSpPr>
          <p:nvPr/>
        </p:nvSpPr>
        <p:spPr bwMode="auto">
          <a:xfrm>
            <a:off x="3189288" y="3432175"/>
            <a:ext cx="57150" cy="5397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381033" name="Oval 105"/>
          <p:cNvSpPr>
            <a:spLocks noChangeArrowheads="1"/>
          </p:cNvSpPr>
          <p:nvPr/>
        </p:nvSpPr>
        <p:spPr bwMode="auto">
          <a:xfrm>
            <a:off x="3198813" y="3613150"/>
            <a:ext cx="57150" cy="5397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381034" name="Oval 106"/>
          <p:cNvSpPr>
            <a:spLocks noChangeArrowheads="1"/>
          </p:cNvSpPr>
          <p:nvPr/>
        </p:nvSpPr>
        <p:spPr bwMode="auto">
          <a:xfrm>
            <a:off x="3275013" y="3813175"/>
            <a:ext cx="57150" cy="5397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606425" y="1889125"/>
            <a:ext cx="3876675" cy="2744788"/>
            <a:chOff x="382" y="1190"/>
            <a:chExt cx="2442" cy="1729"/>
          </a:xfrm>
        </p:grpSpPr>
        <p:grpSp>
          <p:nvGrpSpPr>
            <p:cNvPr id="7" name="Group 166"/>
            <p:cNvGrpSpPr>
              <a:grpSpLocks/>
            </p:cNvGrpSpPr>
            <p:nvPr/>
          </p:nvGrpSpPr>
          <p:grpSpPr bwMode="auto">
            <a:xfrm>
              <a:off x="879" y="1190"/>
              <a:ext cx="1262" cy="855"/>
              <a:chOff x="879" y="1190"/>
              <a:chExt cx="1262" cy="855"/>
            </a:xfrm>
          </p:grpSpPr>
          <p:sp>
            <p:nvSpPr>
              <p:cNvPr id="381028" name="Oval 100"/>
              <p:cNvSpPr>
                <a:spLocks noChangeArrowheads="1"/>
              </p:cNvSpPr>
              <p:nvPr/>
            </p:nvSpPr>
            <p:spPr bwMode="auto">
              <a:xfrm>
                <a:off x="1991" y="1896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sp>
            <p:nvSpPr>
              <p:cNvPr id="380949" name="Freeform 21"/>
              <p:cNvSpPr>
                <a:spLocks/>
              </p:cNvSpPr>
              <p:nvPr/>
            </p:nvSpPr>
            <p:spPr bwMode="auto">
              <a:xfrm>
                <a:off x="1853" y="1834"/>
                <a:ext cx="288" cy="211"/>
              </a:xfrm>
              <a:custGeom>
                <a:avLst/>
                <a:gdLst/>
                <a:ahLst/>
                <a:cxnLst>
                  <a:cxn ang="0">
                    <a:pos x="90" y="138"/>
                  </a:cxn>
                  <a:cxn ang="0">
                    <a:pos x="78" y="126"/>
                  </a:cxn>
                  <a:cxn ang="0">
                    <a:pos x="72" y="114"/>
                  </a:cxn>
                  <a:cxn ang="0">
                    <a:pos x="48" y="60"/>
                  </a:cxn>
                  <a:cxn ang="0">
                    <a:pos x="36" y="36"/>
                  </a:cxn>
                  <a:cxn ang="0">
                    <a:pos x="6" y="3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6" y="6"/>
                  </a:cxn>
                  <a:cxn ang="0">
                    <a:pos x="192" y="12"/>
                  </a:cxn>
                  <a:cxn ang="0">
                    <a:pos x="186" y="18"/>
                  </a:cxn>
                  <a:cxn ang="0">
                    <a:pos x="192" y="30"/>
                  </a:cxn>
                  <a:cxn ang="0">
                    <a:pos x="204" y="24"/>
                  </a:cxn>
                  <a:cxn ang="0">
                    <a:pos x="216" y="36"/>
                  </a:cxn>
                  <a:cxn ang="0">
                    <a:pos x="228" y="54"/>
                  </a:cxn>
                  <a:cxn ang="0">
                    <a:pos x="240" y="66"/>
                  </a:cxn>
                  <a:cxn ang="0">
                    <a:pos x="258" y="66"/>
                  </a:cxn>
                  <a:cxn ang="0">
                    <a:pos x="246" y="102"/>
                  </a:cxn>
                  <a:cxn ang="0">
                    <a:pos x="270" y="114"/>
                  </a:cxn>
                  <a:cxn ang="0">
                    <a:pos x="282" y="132"/>
                  </a:cxn>
                  <a:cxn ang="0">
                    <a:pos x="288" y="156"/>
                  </a:cxn>
                  <a:cxn ang="0">
                    <a:pos x="282" y="168"/>
                  </a:cxn>
                  <a:cxn ang="0">
                    <a:pos x="276" y="180"/>
                  </a:cxn>
                  <a:cxn ang="0">
                    <a:pos x="288" y="192"/>
                  </a:cxn>
                  <a:cxn ang="0">
                    <a:pos x="282" y="203"/>
                  </a:cxn>
                  <a:cxn ang="0">
                    <a:pos x="282" y="227"/>
                  </a:cxn>
                  <a:cxn ang="0">
                    <a:pos x="270" y="239"/>
                  </a:cxn>
                  <a:cxn ang="0">
                    <a:pos x="264" y="245"/>
                  </a:cxn>
                  <a:cxn ang="0">
                    <a:pos x="228" y="168"/>
                  </a:cxn>
                  <a:cxn ang="0">
                    <a:pos x="198" y="168"/>
                  </a:cxn>
                  <a:cxn ang="0">
                    <a:pos x="156" y="162"/>
                  </a:cxn>
                  <a:cxn ang="0">
                    <a:pos x="138" y="180"/>
                  </a:cxn>
                  <a:cxn ang="0">
                    <a:pos x="108" y="174"/>
                  </a:cxn>
                  <a:cxn ang="0">
                    <a:pos x="90" y="156"/>
                  </a:cxn>
                </a:cxnLst>
                <a:rect l="0" t="0" r="r" b="b"/>
                <a:pathLst>
                  <a:path w="288" h="245">
                    <a:moveTo>
                      <a:pt x="90" y="156"/>
                    </a:moveTo>
                    <a:lnTo>
                      <a:pt x="90" y="138"/>
                    </a:lnTo>
                    <a:lnTo>
                      <a:pt x="84" y="132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2" y="114"/>
                    </a:lnTo>
                    <a:lnTo>
                      <a:pt x="60" y="96"/>
                    </a:lnTo>
                    <a:lnTo>
                      <a:pt x="48" y="60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0" y="0"/>
                    </a:lnTo>
                    <a:lnTo>
                      <a:pt x="186" y="6"/>
                    </a:lnTo>
                    <a:lnTo>
                      <a:pt x="192" y="6"/>
                    </a:lnTo>
                    <a:lnTo>
                      <a:pt x="192" y="12"/>
                    </a:lnTo>
                    <a:lnTo>
                      <a:pt x="198" y="12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92" y="30"/>
                    </a:lnTo>
                    <a:lnTo>
                      <a:pt x="204" y="30"/>
                    </a:lnTo>
                    <a:lnTo>
                      <a:pt x="204" y="24"/>
                    </a:lnTo>
                    <a:lnTo>
                      <a:pt x="210" y="24"/>
                    </a:lnTo>
                    <a:lnTo>
                      <a:pt x="216" y="36"/>
                    </a:lnTo>
                    <a:lnTo>
                      <a:pt x="216" y="54"/>
                    </a:lnTo>
                    <a:lnTo>
                      <a:pt x="228" y="54"/>
                    </a:lnTo>
                    <a:lnTo>
                      <a:pt x="228" y="66"/>
                    </a:lnTo>
                    <a:lnTo>
                      <a:pt x="240" y="66"/>
                    </a:lnTo>
                    <a:lnTo>
                      <a:pt x="252" y="60"/>
                    </a:lnTo>
                    <a:lnTo>
                      <a:pt x="258" y="66"/>
                    </a:lnTo>
                    <a:lnTo>
                      <a:pt x="258" y="78"/>
                    </a:lnTo>
                    <a:lnTo>
                      <a:pt x="246" y="102"/>
                    </a:lnTo>
                    <a:lnTo>
                      <a:pt x="258" y="114"/>
                    </a:lnTo>
                    <a:lnTo>
                      <a:pt x="270" y="114"/>
                    </a:lnTo>
                    <a:lnTo>
                      <a:pt x="276" y="132"/>
                    </a:lnTo>
                    <a:lnTo>
                      <a:pt x="282" y="132"/>
                    </a:lnTo>
                    <a:lnTo>
                      <a:pt x="288" y="138"/>
                    </a:lnTo>
                    <a:lnTo>
                      <a:pt x="288" y="156"/>
                    </a:lnTo>
                    <a:lnTo>
                      <a:pt x="282" y="162"/>
                    </a:lnTo>
                    <a:lnTo>
                      <a:pt x="282" y="168"/>
                    </a:lnTo>
                    <a:lnTo>
                      <a:pt x="276" y="174"/>
                    </a:lnTo>
                    <a:lnTo>
                      <a:pt x="276" y="180"/>
                    </a:lnTo>
                    <a:lnTo>
                      <a:pt x="288" y="186"/>
                    </a:lnTo>
                    <a:lnTo>
                      <a:pt x="288" y="192"/>
                    </a:lnTo>
                    <a:lnTo>
                      <a:pt x="288" y="198"/>
                    </a:lnTo>
                    <a:lnTo>
                      <a:pt x="282" y="203"/>
                    </a:lnTo>
                    <a:lnTo>
                      <a:pt x="288" y="215"/>
                    </a:lnTo>
                    <a:lnTo>
                      <a:pt x="282" y="227"/>
                    </a:lnTo>
                    <a:lnTo>
                      <a:pt x="276" y="233"/>
                    </a:lnTo>
                    <a:lnTo>
                      <a:pt x="270" y="239"/>
                    </a:lnTo>
                    <a:lnTo>
                      <a:pt x="270" y="245"/>
                    </a:lnTo>
                    <a:lnTo>
                      <a:pt x="264" y="245"/>
                    </a:lnTo>
                    <a:lnTo>
                      <a:pt x="234" y="245"/>
                    </a:lnTo>
                    <a:lnTo>
                      <a:pt x="228" y="168"/>
                    </a:lnTo>
                    <a:lnTo>
                      <a:pt x="222" y="162"/>
                    </a:lnTo>
                    <a:lnTo>
                      <a:pt x="198" y="168"/>
                    </a:lnTo>
                    <a:lnTo>
                      <a:pt x="174" y="162"/>
                    </a:lnTo>
                    <a:lnTo>
                      <a:pt x="156" y="162"/>
                    </a:lnTo>
                    <a:lnTo>
                      <a:pt x="150" y="168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08" y="174"/>
                    </a:lnTo>
                    <a:lnTo>
                      <a:pt x="96" y="174"/>
                    </a:lnTo>
                    <a:lnTo>
                      <a:pt x="90" y="156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381013" name="Text Box 85"/>
              <p:cNvSpPr txBox="1">
                <a:spLocks noChangeArrowheads="1"/>
              </p:cNvSpPr>
              <p:nvPr/>
            </p:nvSpPr>
            <p:spPr bwMode="auto">
              <a:xfrm>
                <a:off x="879" y="1190"/>
                <a:ext cx="277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1"/>
                    </a:solidFill>
                  </a:rPr>
                  <a:t>Yolo</a:t>
                </a:r>
              </a:p>
            </p:txBody>
          </p:sp>
          <p:cxnSp>
            <p:nvCxnSpPr>
              <p:cNvPr id="381048" name="AutoShape 120"/>
              <p:cNvCxnSpPr>
                <a:cxnSpLocks noChangeShapeType="1"/>
                <a:stCxn id="381013" idx="3"/>
                <a:endCxn id="381028" idx="0"/>
              </p:cNvCxnSpPr>
              <p:nvPr/>
            </p:nvCxnSpPr>
            <p:spPr bwMode="auto">
              <a:xfrm>
                <a:off x="1156" y="1267"/>
                <a:ext cx="853" cy="629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8" name="Group 167"/>
            <p:cNvGrpSpPr>
              <a:grpSpLocks/>
            </p:cNvGrpSpPr>
            <p:nvPr/>
          </p:nvGrpSpPr>
          <p:grpSpPr bwMode="auto">
            <a:xfrm>
              <a:off x="753" y="1387"/>
              <a:ext cx="1364" cy="751"/>
              <a:chOff x="753" y="1387"/>
              <a:chExt cx="1364" cy="751"/>
            </a:xfrm>
          </p:grpSpPr>
          <p:sp>
            <p:nvSpPr>
              <p:cNvPr id="381029" name="Oval 101"/>
              <p:cNvSpPr>
                <a:spLocks noChangeArrowheads="1"/>
              </p:cNvSpPr>
              <p:nvPr/>
            </p:nvSpPr>
            <p:spPr bwMode="auto">
              <a:xfrm>
                <a:off x="1997" y="2045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sp>
            <p:nvSpPr>
              <p:cNvPr id="380959" name="Freeform 31"/>
              <p:cNvSpPr>
                <a:spLocks/>
              </p:cNvSpPr>
              <p:nvPr/>
            </p:nvSpPr>
            <p:spPr bwMode="auto">
              <a:xfrm>
                <a:off x="1895" y="1974"/>
                <a:ext cx="222" cy="164"/>
              </a:xfrm>
              <a:custGeom>
                <a:avLst/>
                <a:gdLst/>
                <a:ahLst/>
                <a:cxnLst>
                  <a:cxn ang="0">
                    <a:pos x="12" y="149"/>
                  </a:cxn>
                  <a:cxn ang="0">
                    <a:pos x="30" y="149"/>
                  </a:cxn>
                  <a:cxn ang="0">
                    <a:pos x="30" y="149"/>
                  </a:cxn>
                  <a:cxn ang="0">
                    <a:pos x="24" y="143"/>
                  </a:cxn>
                  <a:cxn ang="0">
                    <a:pos x="30" y="125"/>
                  </a:cxn>
                  <a:cxn ang="0">
                    <a:pos x="24" y="113"/>
                  </a:cxn>
                  <a:cxn ang="0">
                    <a:pos x="30" y="113"/>
                  </a:cxn>
                  <a:cxn ang="0">
                    <a:pos x="24" y="107"/>
                  </a:cxn>
                  <a:cxn ang="0">
                    <a:pos x="30" y="101"/>
                  </a:cxn>
                  <a:cxn ang="0">
                    <a:pos x="24" y="95"/>
                  </a:cxn>
                  <a:cxn ang="0">
                    <a:pos x="24" y="89"/>
                  </a:cxn>
                  <a:cxn ang="0">
                    <a:pos x="66" y="89"/>
                  </a:cxn>
                  <a:cxn ang="0">
                    <a:pos x="72" y="83"/>
                  </a:cxn>
                  <a:cxn ang="0">
                    <a:pos x="66" y="65"/>
                  </a:cxn>
                  <a:cxn ang="0">
                    <a:pos x="48" y="47"/>
                  </a:cxn>
                  <a:cxn ang="0">
                    <a:pos x="54" y="12"/>
                  </a:cxn>
                  <a:cxn ang="0">
                    <a:pos x="66" y="12"/>
                  </a:cxn>
                  <a:cxn ang="0">
                    <a:pos x="84" y="18"/>
                  </a:cxn>
                  <a:cxn ang="0">
                    <a:pos x="96" y="18"/>
                  </a:cxn>
                  <a:cxn ang="0">
                    <a:pos x="108" y="6"/>
                  </a:cxn>
                  <a:cxn ang="0">
                    <a:pos x="114" y="0"/>
                  </a:cxn>
                  <a:cxn ang="0">
                    <a:pos x="132" y="0"/>
                  </a:cxn>
                  <a:cxn ang="0">
                    <a:pos x="156" y="6"/>
                  </a:cxn>
                  <a:cxn ang="0">
                    <a:pos x="180" y="0"/>
                  </a:cxn>
                  <a:cxn ang="0">
                    <a:pos x="186" y="6"/>
                  </a:cxn>
                  <a:cxn ang="0">
                    <a:pos x="192" y="83"/>
                  </a:cxn>
                  <a:cxn ang="0">
                    <a:pos x="222" y="83"/>
                  </a:cxn>
                  <a:cxn ang="0">
                    <a:pos x="216" y="101"/>
                  </a:cxn>
                  <a:cxn ang="0">
                    <a:pos x="222" y="119"/>
                  </a:cxn>
                  <a:cxn ang="0">
                    <a:pos x="216" y="131"/>
                  </a:cxn>
                  <a:cxn ang="0">
                    <a:pos x="204" y="137"/>
                  </a:cxn>
                  <a:cxn ang="0">
                    <a:pos x="198" y="149"/>
                  </a:cxn>
                  <a:cxn ang="0">
                    <a:pos x="162" y="191"/>
                  </a:cxn>
                  <a:cxn ang="0">
                    <a:pos x="120" y="185"/>
                  </a:cxn>
                  <a:cxn ang="0">
                    <a:pos x="96" y="161"/>
                  </a:cxn>
                  <a:cxn ang="0">
                    <a:pos x="12" y="191"/>
                  </a:cxn>
                  <a:cxn ang="0">
                    <a:pos x="0" y="155"/>
                  </a:cxn>
                  <a:cxn ang="0">
                    <a:pos x="12" y="149"/>
                  </a:cxn>
                </a:cxnLst>
                <a:rect l="0" t="0" r="r" b="b"/>
                <a:pathLst>
                  <a:path w="222" h="191">
                    <a:moveTo>
                      <a:pt x="12" y="149"/>
                    </a:moveTo>
                    <a:lnTo>
                      <a:pt x="30" y="149"/>
                    </a:lnTo>
                    <a:lnTo>
                      <a:pt x="30" y="149"/>
                    </a:lnTo>
                    <a:lnTo>
                      <a:pt x="24" y="143"/>
                    </a:lnTo>
                    <a:lnTo>
                      <a:pt x="30" y="125"/>
                    </a:lnTo>
                    <a:lnTo>
                      <a:pt x="24" y="113"/>
                    </a:lnTo>
                    <a:lnTo>
                      <a:pt x="30" y="113"/>
                    </a:lnTo>
                    <a:lnTo>
                      <a:pt x="24" y="107"/>
                    </a:lnTo>
                    <a:lnTo>
                      <a:pt x="30" y="101"/>
                    </a:lnTo>
                    <a:lnTo>
                      <a:pt x="24" y="95"/>
                    </a:lnTo>
                    <a:lnTo>
                      <a:pt x="24" y="89"/>
                    </a:lnTo>
                    <a:lnTo>
                      <a:pt x="66" y="89"/>
                    </a:lnTo>
                    <a:lnTo>
                      <a:pt x="72" y="83"/>
                    </a:lnTo>
                    <a:lnTo>
                      <a:pt x="66" y="65"/>
                    </a:lnTo>
                    <a:lnTo>
                      <a:pt x="48" y="47"/>
                    </a:lnTo>
                    <a:lnTo>
                      <a:pt x="54" y="12"/>
                    </a:lnTo>
                    <a:lnTo>
                      <a:pt x="66" y="12"/>
                    </a:lnTo>
                    <a:lnTo>
                      <a:pt x="84" y="18"/>
                    </a:lnTo>
                    <a:lnTo>
                      <a:pt x="96" y="18"/>
                    </a:lnTo>
                    <a:lnTo>
                      <a:pt x="108" y="6"/>
                    </a:lnTo>
                    <a:lnTo>
                      <a:pt x="114" y="0"/>
                    </a:lnTo>
                    <a:lnTo>
                      <a:pt x="132" y="0"/>
                    </a:lnTo>
                    <a:lnTo>
                      <a:pt x="156" y="6"/>
                    </a:lnTo>
                    <a:lnTo>
                      <a:pt x="180" y="0"/>
                    </a:lnTo>
                    <a:lnTo>
                      <a:pt x="186" y="6"/>
                    </a:lnTo>
                    <a:lnTo>
                      <a:pt x="192" y="83"/>
                    </a:lnTo>
                    <a:lnTo>
                      <a:pt x="222" y="83"/>
                    </a:lnTo>
                    <a:lnTo>
                      <a:pt x="216" y="101"/>
                    </a:lnTo>
                    <a:lnTo>
                      <a:pt x="222" y="119"/>
                    </a:lnTo>
                    <a:lnTo>
                      <a:pt x="216" y="131"/>
                    </a:lnTo>
                    <a:lnTo>
                      <a:pt x="204" y="137"/>
                    </a:lnTo>
                    <a:lnTo>
                      <a:pt x="198" y="149"/>
                    </a:lnTo>
                    <a:lnTo>
                      <a:pt x="162" y="191"/>
                    </a:lnTo>
                    <a:lnTo>
                      <a:pt x="120" y="185"/>
                    </a:lnTo>
                    <a:lnTo>
                      <a:pt x="96" y="161"/>
                    </a:lnTo>
                    <a:lnTo>
                      <a:pt x="12" y="191"/>
                    </a:lnTo>
                    <a:lnTo>
                      <a:pt x="0" y="155"/>
                    </a:lnTo>
                    <a:lnTo>
                      <a:pt x="12" y="149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381016" name="Text Box 88"/>
              <p:cNvSpPr txBox="1">
                <a:spLocks noChangeArrowheads="1"/>
              </p:cNvSpPr>
              <p:nvPr/>
            </p:nvSpPr>
            <p:spPr bwMode="auto">
              <a:xfrm>
                <a:off x="753" y="1387"/>
                <a:ext cx="42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/>
                    </a:solidFill>
                  </a:rPr>
                  <a:t>Solano</a:t>
                </a:r>
              </a:p>
            </p:txBody>
          </p:sp>
          <p:cxnSp>
            <p:nvCxnSpPr>
              <p:cNvPr id="381049" name="AutoShape 121"/>
              <p:cNvCxnSpPr>
                <a:cxnSpLocks noChangeShapeType="1"/>
                <a:stCxn id="381016" idx="3"/>
                <a:endCxn id="381029" idx="0"/>
              </p:cNvCxnSpPr>
              <p:nvPr/>
            </p:nvCxnSpPr>
            <p:spPr bwMode="auto">
              <a:xfrm>
                <a:off x="1179" y="1464"/>
                <a:ext cx="836" cy="581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9" name="Group 146"/>
            <p:cNvGrpSpPr>
              <a:grpSpLocks/>
            </p:cNvGrpSpPr>
            <p:nvPr/>
          </p:nvGrpSpPr>
          <p:grpSpPr bwMode="auto">
            <a:xfrm>
              <a:off x="382" y="1581"/>
              <a:ext cx="1753" cy="680"/>
              <a:chOff x="382" y="1581"/>
              <a:chExt cx="1753" cy="680"/>
            </a:xfrm>
          </p:grpSpPr>
          <p:sp>
            <p:nvSpPr>
              <p:cNvPr id="380987" name="Freeform 59"/>
              <p:cNvSpPr>
                <a:spLocks/>
              </p:cNvSpPr>
              <p:nvPr/>
            </p:nvSpPr>
            <p:spPr bwMode="auto">
              <a:xfrm>
                <a:off x="1865" y="2127"/>
                <a:ext cx="270" cy="134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0" y="78"/>
                  </a:cxn>
                  <a:cxn ang="0">
                    <a:pos x="0" y="48"/>
                  </a:cxn>
                  <a:cxn ang="0">
                    <a:pos x="24" y="36"/>
                  </a:cxn>
                  <a:cxn ang="0">
                    <a:pos x="120" y="12"/>
                  </a:cxn>
                  <a:cxn ang="0">
                    <a:pos x="216" y="30"/>
                  </a:cxn>
                  <a:cxn ang="0">
                    <a:pos x="228" y="0"/>
                  </a:cxn>
                  <a:cxn ang="0">
                    <a:pos x="252" y="0"/>
                  </a:cxn>
                  <a:cxn ang="0">
                    <a:pos x="258" y="12"/>
                  </a:cxn>
                  <a:cxn ang="0">
                    <a:pos x="258" y="24"/>
                  </a:cxn>
                  <a:cxn ang="0">
                    <a:pos x="258" y="24"/>
                  </a:cxn>
                  <a:cxn ang="0">
                    <a:pos x="264" y="30"/>
                  </a:cxn>
                  <a:cxn ang="0">
                    <a:pos x="258" y="36"/>
                  </a:cxn>
                  <a:cxn ang="0">
                    <a:pos x="258" y="42"/>
                  </a:cxn>
                  <a:cxn ang="0">
                    <a:pos x="264" y="60"/>
                  </a:cxn>
                  <a:cxn ang="0">
                    <a:pos x="258" y="90"/>
                  </a:cxn>
                  <a:cxn ang="0">
                    <a:pos x="270" y="102"/>
                  </a:cxn>
                  <a:cxn ang="0">
                    <a:pos x="264" y="114"/>
                  </a:cxn>
                  <a:cxn ang="0">
                    <a:pos x="264" y="114"/>
                  </a:cxn>
                  <a:cxn ang="0">
                    <a:pos x="258" y="114"/>
                  </a:cxn>
                  <a:cxn ang="0">
                    <a:pos x="132" y="155"/>
                  </a:cxn>
                  <a:cxn ang="0">
                    <a:pos x="132" y="150"/>
                  </a:cxn>
                  <a:cxn ang="0">
                    <a:pos x="120" y="144"/>
                  </a:cxn>
                  <a:cxn ang="0">
                    <a:pos x="120" y="132"/>
                  </a:cxn>
                  <a:cxn ang="0">
                    <a:pos x="108" y="120"/>
                  </a:cxn>
                  <a:cxn ang="0">
                    <a:pos x="84" y="120"/>
                  </a:cxn>
                  <a:cxn ang="0">
                    <a:pos x="72" y="114"/>
                  </a:cxn>
                  <a:cxn ang="0">
                    <a:pos x="66" y="114"/>
                  </a:cxn>
                  <a:cxn ang="0">
                    <a:pos x="60" y="102"/>
                  </a:cxn>
                  <a:cxn ang="0">
                    <a:pos x="42" y="84"/>
                  </a:cxn>
                  <a:cxn ang="0">
                    <a:pos x="36" y="78"/>
                  </a:cxn>
                  <a:cxn ang="0">
                    <a:pos x="18" y="84"/>
                  </a:cxn>
                  <a:cxn ang="0">
                    <a:pos x="12" y="78"/>
                  </a:cxn>
                </a:cxnLst>
                <a:rect l="0" t="0" r="r" b="b"/>
                <a:pathLst>
                  <a:path w="270" h="155">
                    <a:moveTo>
                      <a:pt x="12" y="78"/>
                    </a:moveTo>
                    <a:lnTo>
                      <a:pt x="0" y="78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120" y="12"/>
                    </a:lnTo>
                    <a:lnTo>
                      <a:pt x="216" y="30"/>
                    </a:lnTo>
                    <a:lnTo>
                      <a:pt x="228" y="0"/>
                    </a:lnTo>
                    <a:lnTo>
                      <a:pt x="252" y="0"/>
                    </a:lnTo>
                    <a:lnTo>
                      <a:pt x="258" y="12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42"/>
                    </a:lnTo>
                    <a:lnTo>
                      <a:pt x="264" y="60"/>
                    </a:lnTo>
                    <a:lnTo>
                      <a:pt x="258" y="90"/>
                    </a:lnTo>
                    <a:lnTo>
                      <a:pt x="270" y="102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58" y="114"/>
                    </a:lnTo>
                    <a:lnTo>
                      <a:pt x="132" y="155"/>
                    </a:lnTo>
                    <a:lnTo>
                      <a:pt x="132" y="150"/>
                    </a:lnTo>
                    <a:lnTo>
                      <a:pt x="120" y="144"/>
                    </a:lnTo>
                    <a:lnTo>
                      <a:pt x="120" y="132"/>
                    </a:lnTo>
                    <a:lnTo>
                      <a:pt x="108" y="120"/>
                    </a:lnTo>
                    <a:lnTo>
                      <a:pt x="84" y="120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0" y="102"/>
                    </a:lnTo>
                    <a:lnTo>
                      <a:pt x="42" y="84"/>
                    </a:lnTo>
                    <a:lnTo>
                      <a:pt x="36" y="78"/>
                    </a:lnTo>
                    <a:lnTo>
                      <a:pt x="18" y="84"/>
                    </a:lnTo>
                    <a:lnTo>
                      <a:pt x="12" y="78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12" name="Text Box 84"/>
              <p:cNvSpPr txBox="1">
                <a:spLocks noChangeArrowheads="1"/>
              </p:cNvSpPr>
              <p:nvPr/>
            </p:nvSpPr>
            <p:spPr bwMode="auto">
              <a:xfrm>
                <a:off x="382" y="1581"/>
                <a:ext cx="853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Contra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Costa*</a:t>
                </a:r>
              </a:p>
            </p:txBody>
          </p:sp>
          <p:cxnSp>
            <p:nvCxnSpPr>
              <p:cNvPr id="381050" name="AutoShape 122"/>
              <p:cNvCxnSpPr>
                <a:cxnSpLocks noChangeShapeType="1"/>
                <a:stCxn id="381012" idx="3"/>
                <a:endCxn id="381031" idx="2"/>
              </p:cNvCxnSpPr>
              <p:nvPr/>
            </p:nvCxnSpPr>
            <p:spPr bwMode="auto">
              <a:xfrm>
                <a:off x="1235" y="1658"/>
                <a:ext cx="774" cy="521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839" y="2191"/>
              <a:ext cx="1985" cy="728"/>
              <a:chOff x="839" y="2191"/>
              <a:chExt cx="1985" cy="728"/>
            </a:xfrm>
          </p:grpSpPr>
          <p:sp>
            <p:nvSpPr>
              <p:cNvPr id="381040" name="Oval 112"/>
              <p:cNvSpPr>
                <a:spLocks noChangeArrowheads="1"/>
              </p:cNvSpPr>
              <p:nvPr/>
            </p:nvSpPr>
            <p:spPr bwMode="auto">
              <a:xfrm>
                <a:off x="2698" y="2804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sp>
            <p:nvSpPr>
              <p:cNvPr id="380971" name="Freeform 43"/>
              <p:cNvSpPr>
                <a:spLocks/>
              </p:cNvSpPr>
              <p:nvPr/>
            </p:nvSpPr>
            <p:spPr bwMode="auto">
              <a:xfrm>
                <a:off x="2554" y="2672"/>
                <a:ext cx="270" cy="247"/>
              </a:xfrm>
              <a:custGeom>
                <a:avLst/>
                <a:gdLst/>
                <a:ahLst/>
                <a:cxnLst>
                  <a:cxn ang="0">
                    <a:pos x="150" y="281"/>
                  </a:cxn>
                  <a:cxn ang="0">
                    <a:pos x="36" y="287"/>
                  </a:cxn>
                  <a:cxn ang="0">
                    <a:pos x="36" y="287"/>
                  </a:cxn>
                  <a:cxn ang="0">
                    <a:pos x="36" y="275"/>
                  </a:cxn>
                  <a:cxn ang="0">
                    <a:pos x="24" y="269"/>
                  </a:cxn>
                  <a:cxn ang="0">
                    <a:pos x="24" y="251"/>
                  </a:cxn>
                  <a:cxn ang="0">
                    <a:pos x="12" y="245"/>
                  </a:cxn>
                  <a:cxn ang="0">
                    <a:pos x="0" y="239"/>
                  </a:cxn>
                  <a:cxn ang="0">
                    <a:pos x="114" y="125"/>
                  </a:cxn>
                  <a:cxn ang="0">
                    <a:pos x="114" y="36"/>
                  </a:cxn>
                  <a:cxn ang="0">
                    <a:pos x="180" y="36"/>
                  </a:cxn>
                  <a:cxn ang="0">
                    <a:pos x="180" y="30"/>
                  </a:cxn>
                  <a:cxn ang="0">
                    <a:pos x="198" y="24"/>
                  </a:cxn>
                  <a:cxn ang="0">
                    <a:pos x="204" y="24"/>
                  </a:cxn>
                  <a:cxn ang="0">
                    <a:pos x="210" y="24"/>
                  </a:cxn>
                  <a:cxn ang="0">
                    <a:pos x="240" y="0"/>
                  </a:cxn>
                  <a:cxn ang="0">
                    <a:pos x="252" y="0"/>
                  </a:cxn>
                  <a:cxn ang="0">
                    <a:pos x="252" y="30"/>
                  </a:cxn>
                  <a:cxn ang="0">
                    <a:pos x="270" y="30"/>
                  </a:cxn>
                  <a:cxn ang="0">
                    <a:pos x="270" y="84"/>
                  </a:cxn>
                  <a:cxn ang="0">
                    <a:pos x="252" y="84"/>
                  </a:cxn>
                  <a:cxn ang="0">
                    <a:pos x="258" y="281"/>
                  </a:cxn>
                  <a:cxn ang="0">
                    <a:pos x="150" y="281"/>
                  </a:cxn>
                </a:cxnLst>
                <a:rect l="0" t="0" r="r" b="b"/>
                <a:pathLst>
                  <a:path w="270" h="287">
                    <a:moveTo>
                      <a:pt x="150" y="281"/>
                    </a:moveTo>
                    <a:lnTo>
                      <a:pt x="36" y="287"/>
                    </a:lnTo>
                    <a:lnTo>
                      <a:pt x="36" y="287"/>
                    </a:lnTo>
                    <a:lnTo>
                      <a:pt x="36" y="275"/>
                    </a:lnTo>
                    <a:lnTo>
                      <a:pt x="24" y="269"/>
                    </a:lnTo>
                    <a:lnTo>
                      <a:pt x="24" y="251"/>
                    </a:lnTo>
                    <a:lnTo>
                      <a:pt x="12" y="245"/>
                    </a:lnTo>
                    <a:lnTo>
                      <a:pt x="0" y="239"/>
                    </a:lnTo>
                    <a:lnTo>
                      <a:pt x="114" y="125"/>
                    </a:lnTo>
                    <a:lnTo>
                      <a:pt x="114" y="36"/>
                    </a:lnTo>
                    <a:lnTo>
                      <a:pt x="180" y="36"/>
                    </a:lnTo>
                    <a:lnTo>
                      <a:pt x="180" y="30"/>
                    </a:lnTo>
                    <a:lnTo>
                      <a:pt x="198" y="24"/>
                    </a:lnTo>
                    <a:lnTo>
                      <a:pt x="204" y="24"/>
                    </a:lnTo>
                    <a:lnTo>
                      <a:pt x="210" y="24"/>
                    </a:lnTo>
                    <a:lnTo>
                      <a:pt x="240" y="0"/>
                    </a:lnTo>
                    <a:lnTo>
                      <a:pt x="252" y="0"/>
                    </a:lnTo>
                    <a:lnTo>
                      <a:pt x="252" y="30"/>
                    </a:lnTo>
                    <a:lnTo>
                      <a:pt x="270" y="30"/>
                    </a:lnTo>
                    <a:lnTo>
                      <a:pt x="270" y="84"/>
                    </a:lnTo>
                    <a:lnTo>
                      <a:pt x="252" y="84"/>
                    </a:lnTo>
                    <a:lnTo>
                      <a:pt x="258" y="281"/>
                    </a:lnTo>
                    <a:lnTo>
                      <a:pt x="150" y="281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381019" name="Text Box 91"/>
              <p:cNvSpPr txBox="1">
                <a:spLocks noChangeArrowheads="1"/>
              </p:cNvSpPr>
              <p:nvPr/>
            </p:nvSpPr>
            <p:spPr bwMode="auto">
              <a:xfrm>
                <a:off x="839" y="2191"/>
                <a:ext cx="3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Kings</a:t>
                </a:r>
              </a:p>
            </p:txBody>
          </p:sp>
          <p:cxnSp>
            <p:nvCxnSpPr>
              <p:cNvPr id="381053" name="AutoShape 125"/>
              <p:cNvCxnSpPr>
                <a:cxnSpLocks noChangeShapeType="1"/>
                <a:stCxn id="381019" idx="3"/>
                <a:endCxn id="381040" idx="5"/>
              </p:cNvCxnSpPr>
              <p:nvPr/>
            </p:nvCxnSpPr>
            <p:spPr bwMode="auto">
              <a:xfrm>
                <a:off x="1194" y="2268"/>
                <a:ext cx="1535" cy="565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</p:grpSp>
      <p:grpSp>
        <p:nvGrpSpPr>
          <p:cNvPr id="11" name="Group 173"/>
          <p:cNvGrpSpPr>
            <a:grpSpLocks/>
          </p:cNvGrpSpPr>
          <p:nvPr/>
        </p:nvGrpSpPr>
        <p:grpSpPr bwMode="auto">
          <a:xfrm>
            <a:off x="758825" y="2824163"/>
            <a:ext cx="4217988" cy="2765425"/>
            <a:chOff x="478" y="1779"/>
            <a:chExt cx="2657" cy="1742"/>
          </a:xfrm>
        </p:grpSpPr>
        <p:grpSp>
          <p:nvGrpSpPr>
            <p:cNvPr id="12" name="Group 147"/>
            <p:cNvGrpSpPr>
              <a:grpSpLocks/>
            </p:cNvGrpSpPr>
            <p:nvPr/>
          </p:nvGrpSpPr>
          <p:grpSpPr bwMode="auto">
            <a:xfrm>
              <a:off x="661" y="1779"/>
              <a:ext cx="1498" cy="569"/>
              <a:chOff x="661" y="1779"/>
              <a:chExt cx="1498" cy="569"/>
            </a:xfrm>
          </p:grpSpPr>
          <p:sp>
            <p:nvSpPr>
              <p:cNvPr id="380989" name="Freeform 61"/>
              <p:cNvSpPr>
                <a:spLocks/>
              </p:cNvSpPr>
              <p:nvPr/>
            </p:nvSpPr>
            <p:spPr bwMode="auto">
              <a:xfrm>
                <a:off x="1883" y="2194"/>
                <a:ext cx="276" cy="154"/>
              </a:xfrm>
              <a:custGeom>
                <a:avLst/>
                <a:gdLst/>
                <a:ahLst/>
                <a:cxnLst>
                  <a:cxn ang="0">
                    <a:pos x="210" y="173"/>
                  </a:cxn>
                  <a:cxn ang="0">
                    <a:pos x="150" y="173"/>
                  </a:cxn>
                  <a:cxn ang="0">
                    <a:pos x="132" y="179"/>
                  </a:cxn>
                  <a:cxn ang="0">
                    <a:pos x="114" y="179"/>
                  </a:cxn>
                  <a:cxn ang="0">
                    <a:pos x="72" y="161"/>
                  </a:cxn>
                  <a:cxn ang="0">
                    <a:pos x="36" y="66"/>
                  </a:cxn>
                  <a:cxn ang="0">
                    <a:pos x="0" y="54"/>
                  </a:cxn>
                  <a:cxn ang="0">
                    <a:pos x="0" y="6"/>
                  </a:cxn>
                  <a:cxn ang="0">
                    <a:pos x="18" y="0"/>
                  </a:cxn>
                  <a:cxn ang="0">
                    <a:pos x="24" y="6"/>
                  </a:cxn>
                  <a:cxn ang="0">
                    <a:pos x="42" y="24"/>
                  </a:cxn>
                  <a:cxn ang="0">
                    <a:pos x="48" y="36"/>
                  </a:cxn>
                  <a:cxn ang="0">
                    <a:pos x="54" y="36"/>
                  </a:cxn>
                  <a:cxn ang="0">
                    <a:pos x="66" y="42"/>
                  </a:cxn>
                  <a:cxn ang="0">
                    <a:pos x="90" y="42"/>
                  </a:cxn>
                  <a:cxn ang="0">
                    <a:pos x="102" y="54"/>
                  </a:cxn>
                  <a:cxn ang="0">
                    <a:pos x="102" y="66"/>
                  </a:cxn>
                  <a:cxn ang="0">
                    <a:pos x="114" y="72"/>
                  </a:cxn>
                  <a:cxn ang="0">
                    <a:pos x="114" y="77"/>
                  </a:cxn>
                  <a:cxn ang="0">
                    <a:pos x="240" y="36"/>
                  </a:cxn>
                  <a:cxn ang="0">
                    <a:pos x="246" y="36"/>
                  </a:cxn>
                  <a:cxn ang="0">
                    <a:pos x="246" y="36"/>
                  </a:cxn>
                  <a:cxn ang="0">
                    <a:pos x="252" y="143"/>
                  </a:cxn>
                  <a:cxn ang="0">
                    <a:pos x="258" y="149"/>
                  </a:cxn>
                  <a:cxn ang="0">
                    <a:pos x="264" y="149"/>
                  </a:cxn>
                  <a:cxn ang="0">
                    <a:pos x="270" y="161"/>
                  </a:cxn>
                  <a:cxn ang="0">
                    <a:pos x="276" y="161"/>
                  </a:cxn>
                  <a:cxn ang="0">
                    <a:pos x="276" y="167"/>
                  </a:cxn>
                  <a:cxn ang="0">
                    <a:pos x="210" y="173"/>
                  </a:cxn>
                </a:cxnLst>
                <a:rect l="0" t="0" r="r" b="b"/>
                <a:pathLst>
                  <a:path w="276" h="179">
                    <a:moveTo>
                      <a:pt x="210" y="173"/>
                    </a:moveTo>
                    <a:lnTo>
                      <a:pt x="150" y="173"/>
                    </a:lnTo>
                    <a:lnTo>
                      <a:pt x="132" y="179"/>
                    </a:lnTo>
                    <a:lnTo>
                      <a:pt x="114" y="179"/>
                    </a:lnTo>
                    <a:lnTo>
                      <a:pt x="72" y="161"/>
                    </a:lnTo>
                    <a:lnTo>
                      <a:pt x="36" y="66"/>
                    </a:lnTo>
                    <a:lnTo>
                      <a:pt x="0" y="54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42" y="24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66" y="42"/>
                    </a:lnTo>
                    <a:lnTo>
                      <a:pt x="90" y="42"/>
                    </a:lnTo>
                    <a:lnTo>
                      <a:pt x="102" y="54"/>
                    </a:lnTo>
                    <a:lnTo>
                      <a:pt x="102" y="66"/>
                    </a:lnTo>
                    <a:lnTo>
                      <a:pt x="114" y="72"/>
                    </a:lnTo>
                    <a:lnTo>
                      <a:pt x="114" y="77"/>
                    </a:lnTo>
                    <a:lnTo>
                      <a:pt x="240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52" y="143"/>
                    </a:lnTo>
                    <a:lnTo>
                      <a:pt x="258" y="149"/>
                    </a:lnTo>
                    <a:lnTo>
                      <a:pt x="264" y="149"/>
                    </a:lnTo>
                    <a:lnTo>
                      <a:pt x="270" y="161"/>
                    </a:lnTo>
                    <a:lnTo>
                      <a:pt x="276" y="161"/>
                    </a:lnTo>
                    <a:lnTo>
                      <a:pt x="276" y="167"/>
                    </a:lnTo>
                    <a:lnTo>
                      <a:pt x="210" y="17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14" name="Text Box 86"/>
              <p:cNvSpPr txBox="1">
                <a:spLocks noChangeArrowheads="1"/>
              </p:cNvSpPr>
              <p:nvPr/>
            </p:nvSpPr>
            <p:spPr bwMode="auto">
              <a:xfrm>
                <a:off x="661" y="1779"/>
                <a:ext cx="583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C0C0C0"/>
                    </a:solidFill>
                  </a:rPr>
                  <a:t>Alameda*</a:t>
                </a:r>
              </a:p>
            </p:txBody>
          </p:sp>
          <p:cxnSp>
            <p:nvCxnSpPr>
              <p:cNvPr id="381051" name="AutoShape 123"/>
              <p:cNvCxnSpPr>
                <a:cxnSpLocks noChangeShapeType="1"/>
                <a:stCxn id="381014" idx="3"/>
                <a:endCxn id="381033" idx="5"/>
              </p:cNvCxnSpPr>
              <p:nvPr/>
            </p:nvCxnSpPr>
            <p:spPr bwMode="auto">
              <a:xfrm>
                <a:off x="1244" y="1856"/>
                <a:ext cx="802" cy="449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13" name="Group 148"/>
            <p:cNvGrpSpPr>
              <a:grpSpLocks/>
            </p:cNvGrpSpPr>
            <p:nvPr/>
          </p:nvGrpSpPr>
          <p:grpSpPr bwMode="auto">
            <a:xfrm>
              <a:off x="478" y="1974"/>
              <a:ext cx="1770" cy="569"/>
              <a:chOff x="478" y="1974"/>
              <a:chExt cx="1770" cy="569"/>
            </a:xfrm>
          </p:grpSpPr>
          <p:sp>
            <p:nvSpPr>
              <p:cNvPr id="380990" name="Freeform 62"/>
              <p:cNvSpPr>
                <a:spLocks/>
              </p:cNvSpPr>
              <p:nvPr/>
            </p:nvSpPr>
            <p:spPr bwMode="auto">
              <a:xfrm>
                <a:off x="1925" y="2338"/>
                <a:ext cx="323" cy="205"/>
              </a:xfrm>
              <a:custGeom>
                <a:avLst/>
                <a:gdLst/>
                <a:ahLst/>
                <a:cxnLst>
                  <a:cxn ang="0">
                    <a:pos x="293" y="215"/>
                  </a:cxn>
                  <a:cxn ang="0">
                    <a:pos x="258" y="209"/>
                  </a:cxn>
                  <a:cxn ang="0">
                    <a:pos x="246" y="204"/>
                  </a:cxn>
                  <a:cxn ang="0">
                    <a:pos x="240" y="204"/>
                  </a:cxn>
                  <a:cxn ang="0">
                    <a:pos x="228" y="209"/>
                  </a:cxn>
                  <a:cxn ang="0">
                    <a:pos x="228" y="221"/>
                  </a:cxn>
                  <a:cxn ang="0">
                    <a:pos x="216" y="227"/>
                  </a:cxn>
                  <a:cxn ang="0">
                    <a:pos x="210" y="239"/>
                  </a:cxn>
                  <a:cxn ang="0">
                    <a:pos x="204" y="239"/>
                  </a:cxn>
                  <a:cxn ang="0">
                    <a:pos x="204" y="233"/>
                  </a:cxn>
                  <a:cxn ang="0">
                    <a:pos x="192" y="227"/>
                  </a:cxn>
                  <a:cxn ang="0">
                    <a:pos x="180" y="215"/>
                  </a:cxn>
                  <a:cxn ang="0">
                    <a:pos x="168" y="209"/>
                  </a:cxn>
                  <a:cxn ang="0">
                    <a:pos x="162" y="198"/>
                  </a:cxn>
                  <a:cxn ang="0">
                    <a:pos x="150" y="180"/>
                  </a:cxn>
                  <a:cxn ang="0">
                    <a:pos x="114" y="162"/>
                  </a:cxn>
                  <a:cxn ang="0">
                    <a:pos x="66" y="138"/>
                  </a:cxn>
                  <a:cxn ang="0">
                    <a:pos x="48" y="114"/>
                  </a:cxn>
                  <a:cxn ang="0">
                    <a:pos x="36" y="108"/>
                  </a:cxn>
                  <a:cxn ang="0">
                    <a:pos x="30" y="102"/>
                  </a:cxn>
                  <a:cxn ang="0">
                    <a:pos x="18" y="84"/>
                  </a:cxn>
                  <a:cxn ang="0">
                    <a:pos x="12" y="72"/>
                  </a:cxn>
                  <a:cxn ang="0">
                    <a:pos x="6" y="72"/>
                  </a:cxn>
                  <a:cxn ang="0">
                    <a:pos x="0" y="24"/>
                  </a:cxn>
                  <a:cxn ang="0">
                    <a:pos x="12" y="12"/>
                  </a:cxn>
                  <a:cxn ang="0">
                    <a:pos x="30" y="18"/>
                  </a:cxn>
                  <a:cxn ang="0">
                    <a:pos x="36" y="12"/>
                  </a:cxn>
                  <a:cxn ang="0">
                    <a:pos x="72" y="12"/>
                  </a:cxn>
                  <a:cxn ang="0">
                    <a:pos x="90" y="12"/>
                  </a:cxn>
                  <a:cxn ang="0">
                    <a:pos x="108" y="6"/>
                  </a:cxn>
                  <a:cxn ang="0">
                    <a:pos x="234" y="0"/>
                  </a:cxn>
                  <a:cxn ang="0">
                    <a:pos x="234" y="6"/>
                  </a:cxn>
                  <a:cxn ang="0">
                    <a:pos x="240" y="12"/>
                  </a:cxn>
                  <a:cxn ang="0">
                    <a:pos x="234" y="30"/>
                  </a:cxn>
                  <a:cxn ang="0">
                    <a:pos x="240" y="36"/>
                  </a:cxn>
                  <a:cxn ang="0">
                    <a:pos x="252" y="42"/>
                  </a:cxn>
                  <a:cxn ang="0">
                    <a:pos x="252" y="42"/>
                  </a:cxn>
                  <a:cxn ang="0">
                    <a:pos x="252" y="54"/>
                  </a:cxn>
                  <a:cxn ang="0">
                    <a:pos x="252" y="72"/>
                  </a:cxn>
                  <a:cxn ang="0">
                    <a:pos x="252" y="78"/>
                  </a:cxn>
                  <a:cxn ang="0">
                    <a:pos x="246" y="78"/>
                  </a:cxn>
                  <a:cxn ang="0">
                    <a:pos x="240" y="96"/>
                  </a:cxn>
                  <a:cxn ang="0">
                    <a:pos x="240" y="102"/>
                  </a:cxn>
                  <a:cxn ang="0">
                    <a:pos x="252" y="108"/>
                  </a:cxn>
                  <a:cxn ang="0">
                    <a:pos x="258" y="114"/>
                  </a:cxn>
                  <a:cxn ang="0">
                    <a:pos x="258" y="132"/>
                  </a:cxn>
                  <a:cxn ang="0">
                    <a:pos x="269" y="138"/>
                  </a:cxn>
                  <a:cxn ang="0">
                    <a:pos x="269" y="126"/>
                  </a:cxn>
                  <a:cxn ang="0">
                    <a:pos x="275" y="126"/>
                  </a:cxn>
                  <a:cxn ang="0">
                    <a:pos x="287" y="132"/>
                  </a:cxn>
                  <a:cxn ang="0">
                    <a:pos x="299" y="126"/>
                  </a:cxn>
                  <a:cxn ang="0">
                    <a:pos x="317" y="138"/>
                  </a:cxn>
                  <a:cxn ang="0">
                    <a:pos x="323" y="144"/>
                  </a:cxn>
                  <a:cxn ang="0">
                    <a:pos x="317" y="150"/>
                  </a:cxn>
                  <a:cxn ang="0">
                    <a:pos x="317" y="162"/>
                  </a:cxn>
                  <a:cxn ang="0">
                    <a:pos x="323" y="168"/>
                  </a:cxn>
                  <a:cxn ang="0">
                    <a:pos x="323" y="180"/>
                  </a:cxn>
                  <a:cxn ang="0">
                    <a:pos x="317" y="186"/>
                  </a:cxn>
                  <a:cxn ang="0">
                    <a:pos x="317" y="198"/>
                  </a:cxn>
                  <a:cxn ang="0">
                    <a:pos x="311" y="198"/>
                  </a:cxn>
                  <a:cxn ang="0">
                    <a:pos x="323" y="215"/>
                  </a:cxn>
                  <a:cxn ang="0">
                    <a:pos x="293" y="215"/>
                  </a:cxn>
                </a:cxnLst>
                <a:rect l="0" t="0" r="r" b="b"/>
                <a:pathLst>
                  <a:path w="323" h="239">
                    <a:moveTo>
                      <a:pt x="293" y="215"/>
                    </a:moveTo>
                    <a:lnTo>
                      <a:pt x="258" y="209"/>
                    </a:lnTo>
                    <a:lnTo>
                      <a:pt x="246" y="204"/>
                    </a:lnTo>
                    <a:lnTo>
                      <a:pt x="240" y="204"/>
                    </a:lnTo>
                    <a:lnTo>
                      <a:pt x="228" y="209"/>
                    </a:lnTo>
                    <a:lnTo>
                      <a:pt x="228" y="221"/>
                    </a:lnTo>
                    <a:lnTo>
                      <a:pt x="216" y="227"/>
                    </a:lnTo>
                    <a:lnTo>
                      <a:pt x="210" y="239"/>
                    </a:lnTo>
                    <a:lnTo>
                      <a:pt x="204" y="239"/>
                    </a:lnTo>
                    <a:lnTo>
                      <a:pt x="204" y="233"/>
                    </a:lnTo>
                    <a:lnTo>
                      <a:pt x="192" y="227"/>
                    </a:lnTo>
                    <a:lnTo>
                      <a:pt x="180" y="215"/>
                    </a:lnTo>
                    <a:lnTo>
                      <a:pt x="168" y="209"/>
                    </a:lnTo>
                    <a:lnTo>
                      <a:pt x="162" y="198"/>
                    </a:lnTo>
                    <a:lnTo>
                      <a:pt x="150" y="180"/>
                    </a:lnTo>
                    <a:lnTo>
                      <a:pt x="114" y="162"/>
                    </a:lnTo>
                    <a:lnTo>
                      <a:pt x="66" y="138"/>
                    </a:lnTo>
                    <a:lnTo>
                      <a:pt x="48" y="114"/>
                    </a:lnTo>
                    <a:lnTo>
                      <a:pt x="36" y="108"/>
                    </a:lnTo>
                    <a:lnTo>
                      <a:pt x="30" y="102"/>
                    </a:lnTo>
                    <a:lnTo>
                      <a:pt x="18" y="8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72" y="12"/>
                    </a:lnTo>
                    <a:lnTo>
                      <a:pt x="90" y="12"/>
                    </a:lnTo>
                    <a:lnTo>
                      <a:pt x="108" y="6"/>
                    </a:lnTo>
                    <a:lnTo>
                      <a:pt x="234" y="0"/>
                    </a:lnTo>
                    <a:lnTo>
                      <a:pt x="234" y="6"/>
                    </a:lnTo>
                    <a:lnTo>
                      <a:pt x="240" y="12"/>
                    </a:lnTo>
                    <a:lnTo>
                      <a:pt x="234" y="30"/>
                    </a:lnTo>
                    <a:lnTo>
                      <a:pt x="240" y="36"/>
                    </a:lnTo>
                    <a:lnTo>
                      <a:pt x="252" y="42"/>
                    </a:lnTo>
                    <a:lnTo>
                      <a:pt x="252" y="42"/>
                    </a:lnTo>
                    <a:lnTo>
                      <a:pt x="252" y="54"/>
                    </a:lnTo>
                    <a:lnTo>
                      <a:pt x="252" y="72"/>
                    </a:lnTo>
                    <a:lnTo>
                      <a:pt x="252" y="78"/>
                    </a:lnTo>
                    <a:lnTo>
                      <a:pt x="246" y="78"/>
                    </a:lnTo>
                    <a:lnTo>
                      <a:pt x="240" y="96"/>
                    </a:lnTo>
                    <a:lnTo>
                      <a:pt x="240" y="102"/>
                    </a:lnTo>
                    <a:lnTo>
                      <a:pt x="252" y="108"/>
                    </a:lnTo>
                    <a:lnTo>
                      <a:pt x="258" y="114"/>
                    </a:lnTo>
                    <a:lnTo>
                      <a:pt x="258" y="132"/>
                    </a:lnTo>
                    <a:lnTo>
                      <a:pt x="269" y="138"/>
                    </a:lnTo>
                    <a:lnTo>
                      <a:pt x="269" y="126"/>
                    </a:lnTo>
                    <a:lnTo>
                      <a:pt x="275" y="126"/>
                    </a:lnTo>
                    <a:lnTo>
                      <a:pt x="287" y="132"/>
                    </a:lnTo>
                    <a:lnTo>
                      <a:pt x="299" y="126"/>
                    </a:lnTo>
                    <a:lnTo>
                      <a:pt x="317" y="138"/>
                    </a:lnTo>
                    <a:lnTo>
                      <a:pt x="323" y="144"/>
                    </a:lnTo>
                    <a:lnTo>
                      <a:pt x="317" y="150"/>
                    </a:lnTo>
                    <a:lnTo>
                      <a:pt x="317" y="162"/>
                    </a:lnTo>
                    <a:lnTo>
                      <a:pt x="323" y="168"/>
                    </a:lnTo>
                    <a:lnTo>
                      <a:pt x="323" y="180"/>
                    </a:lnTo>
                    <a:lnTo>
                      <a:pt x="317" y="186"/>
                    </a:lnTo>
                    <a:lnTo>
                      <a:pt x="317" y="198"/>
                    </a:lnTo>
                    <a:lnTo>
                      <a:pt x="311" y="198"/>
                    </a:lnTo>
                    <a:lnTo>
                      <a:pt x="323" y="215"/>
                    </a:lnTo>
                    <a:lnTo>
                      <a:pt x="293" y="2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15" name="Text Box 87"/>
              <p:cNvSpPr txBox="1">
                <a:spLocks noChangeArrowheads="1"/>
              </p:cNvSpPr>
              <p:nvPr/>
            </p:nvSpPr>
            <p:spPr bwMode="auto">
              <a:xfrm>
                <a:off x="478" y="1974"/>
                <a:ext cx="772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C0C0C0"/>
                    </a:solidFill>
                  </a:rPr>
                  <a:t>Santa Clara*</a:t>
                </a:r>
              </a:p>
            </p:txBody>
          </p:sp>
          <p:cxnSp>
            <p:nvCxnSpPr>
              <p:cNvPr id="381052" name="AutoShape 124"/>
              <p:cNvCxnSpPr>
                <a:cxnSpLocks noChangeShapeType="1"/>
                <a:stCxn id="381015" idx="3"/>
                <a:endCxn id="381034" idx="0"/>
              </p:cNvCxnSpPr>
              <p:nvPr/>
            </p:nvCxnSpPr>
            <p:spPr bwMode="auto">
              <a:xfrm>
                <a:off x="1250" y="2051"/>
                <a:ext cx="831" cy="351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14" name="Group 172"/>
            <p:cNvGrpSpPr>
              <a:grpSpLocks/>
            </p:cNvGrpSpPr>
            <p:nvPr/>
          </p:nvGrpSpPr>
          <p:grpSpPr bwMode="auto">
            <a:xfrm>
              <a:off x="653" y="2402"/>
              <a:ext cx="2189" cy="831"/>
              <a:chOff x="653" y="2402"/>
              <a:chExt cx="2189" cy="831"/>
            </a:xfrm>
          </p:grpSpPr>
          <p:sp>
            <p:nvSpPr>
              <p:cNvPr id="381038" name="Oval 110"/>
              <p:cNvSpPr>
                <a:spLocks noChangeArrowheads="1"/>
              </p:cNvSpPr>
              <p:nvPr/>
            </p:nvSpPr>
            <p:spPr bwMode="auto">
              <a:xfrm>
                <a:off x="2506" y="3048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380983" name="Text Box 55"/>
              <p:cNvSpPr txBox="1">
                <a:spLocks noChangeArrowheads="1"/>
              </p:cNvSpPr>
              <p:nvPr/>
            </p:nvSpPr>
            <p:spPr bwMode="auto">
              <a:xfrm>
                <a:off x="653" y="2402"/>
                <a:ext cx="533" cy="30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>
                    <a:solidFill>
                      <a:srgbClr val="C0C0C0"/>
                    </a:solidFill>
                  </a:rPr>
                  <a:t>San Luis</a:t>
                </a:r>
                <a:br>
                  <a:rPr lang="en-US" sz="1600">
                    <a:solidFill>
                      <a:srgbClr val="C0C0C0"/>
                    </a:solidFill>
                  </a:rPr>
                </a:br>
                <a:r>
                  <a:rPr lang="en-US" sz="1600">
                    <a:solidFill>
                      <a:srgbClr val="C0C0C0"/>
                    </a:solidFill>
                  </a:rPr>
                  <a:t>Obispo</a:t>
                </a:r>
              </a:p>
            </p:txBody>
          </p:sp>
          <p:sp>
            <p:nvSpPr>
              <p:cNvPr id="380984" name="Freeform 56"/>
              <p:cNvSpPr>
                <a:spLocks/>
              </p:cNvSpPr>
              <p:nvPr/>
            </p:nvSpPr>
            <p:spPr bwMode="auto">
              <a:xfrm>
                <a:off x="2212" y="2919"/>
                <a:ext cx="630" cy="314"/>
              </a:xfrm>
              <a:custGeom>
                <a:avLst/>
                <a:gdLst/>
                <a:ahLst/>
                <a:cxnLst>
                  <a:cxn ang="0">
                    <a:pos x="246" y="293"/>
                  </a:cxn>
                  <a:cxn ang="0">
                    <a:pos x="162" y="245"/>
                  </a:cxn>
                  <a:cxn ang="0">
                    <a:pos x="168" y="179"/>
                  </a:cxn>
                  <a:cxn ang="0">
                    <a:pos x="120" y="143"/>
                  </a:cxn>
                  <a:cxn ang="0">
                    <a:pos x="24" y="60"/>
                  </a:cxn>
                  <a:cxn ang="0">
                    <a:pos x="378" y="0"/>
                  </a:cxn>
                  <a:cxn ang="0">
                    <a:pos x="384" y="72"/>
                  </a:cxn>
                  <a:cxn ang="0">
                    <a:pos x="420" y="108"/>
                  </a:cxn>
                  <a:cxn ang="0">
                    <a:pos x="426" y="114"/>
                  </a:cxn>
                  <a:cxn ang="0">
                    <a:pos x="432" y="119"/>
                  </a:cxn>
                  <a:cxn ang="0">
                    <a:pos x="438" y="125"/>
                  </a:cxn>
                  <a:cxn ang="0">
                    <a:pos x="444" y="131"/>
                  </a:cxn>
                  <a:cxn ang="0">
                    <a:pos x="450" y="143"/>
                  </a:cxn>
                  <a:cxn ang="0">
                    <a:pos x="492" y="179"/>
                  </a:cxn>
                  <a:cxn ang="0">
                    <a:pos x="516" y="215"/>
                  </a:cxn>
                  <a:cxn ang="0">
                    <a:pos x="558" y="245"/>
                  </a:cxn>
                  <a:cxn ang="0">
                    <a:pos x="600" y="275"/>
                  </a:cxn>
                  <a:cxn ang="0">
                    <a:pos x="624" y="281"/>
                  </a:cxn>
                  <a:cxn ang="0">
                    <a:pos x="630" y="353"/>
                  </a:cxn>
                  <a:cxn ang="0">
                    <a:pos x="624" y="359"/>
                  </a:cxn>
                  <a:cxn ang="0">
                    <a:pos x="582" y="341"/>
                  </a:cxn>
                  <a:cxn ang="0">
                    <a:pos x="522" y="323"/>
                  </a:cxn>
                  <a:cxn ang="0">
                    <a:pos x="486" y="305"/>
                  </a:cxn>
                  <a:cxn ang="0">
                    <a:pos x="456" y="293"/>
                  </a:cxn>
                  <a:cxn ang="0">
                    <a:pos x="426" y="275"/>
                  </a:cxn>
                  <a:cxn ang="0">
                    <a:pos x="396" y="293"/>
                  </a:cxn>
                  <a:cxn ang="0">
                    <a:pos x="384" y="311"/>
                  </a:cxn>
                  <a:cxn ang="0">
                    <a:pos x="366" y="311"/>
                  </a:cxn>
                  <a:cxn ang="0">
                    <a:pos x="342" y="317"/>
                  </a:cxn>
                  <a:cxn ang="0">
                    <a:pos x="348" y="329"/>
                  </a:cxn>
                  <a:cxn ang="0">
                    <a:pos x="360" y="359"/>
                  </a:cxn>
                  <a:cxn ang="0">
                    <a:pos x="330" y="341"/>
                  </a:cxn>
                  <a:cxn ang="0">
                    <a:pos x="294" y="329"/>
                  </a:cxn>
                  <a:cxn ang="0">
                    <a:pos x="252" y="341"/>
                  </a:cxn>
                  <a:cxn ang="0">
                    <a:pos x="240" y="335"/>
                  </a:cxn>
                </a:cxnLst>
                <a:rect l="0" t="0" r="r" b="b"/>
                <a:pathLst>
                  <a:path w="630" h="365">
                    <a:moveTo>
                      <a:pt x="240" y="335"/>
                    </a:moveTo>
                    <a:lnTo>
                      <a:pt x="246" y="293"/>
                    </a:lnTo>
                    <a:lnTo>
                      <a:pt x="240" y="269"/>
                    </a:lnTo>
                    <a:lnTo>
                      <a:pt x="162" y="245"/>
                    </a:lnTo>
                    <a:lnTo>
                      <a:pt x="156" y="221"/>
                    </a:lnTo>
                    <a:lnTo>
                      <a:pt x="168" y="179"/>
                    </a:lnTo>
                    <a:lnTo>
                      <a:pt x="156" y="155"/>
                    </a:lnTo>
                    <a:lnTo>
                      <a:pt x="120" y="143"/>
                    </a:lnTo>
                    <a:lnTo>
                      <a:pt x="66" y="72"/>
                    </a:lnTo>
                    <a:lnTo>
                      <a:pt x="24" y="60"/>
                    </a:lnTo>
                    <a:lnTo>
                      <a:pt x="0" y="6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72"/>
                    </a:lnTo>
                    <a:lnTo>
                      <a:pt x="420" y="72"/>
                    </a:lnTo>
                    <a:lnTo>
                      <a:pt x="420" y="108"/>
                    </a:lnTo>
                    <a:lnTo>
                      <a:pt x="426" y="108"/>
                    </a:lnTo>
                    <a:lnTo>
                      <a:pt x="426" y="114"/>
                    </a:lnTo>
                    <a:lnTo>
                      <a:pt x="432" y="114"/>
                    </a:lnTo>
                    <a:lnTo>
                      <a:pt x="432" y="119"/>
                    </a:lnTo>
                    <a:lnTo>
                      <a:pt x="438" y="119"/>
                    </a:lnTo>
                    <a:lnTo>
                      <a:pt x="438" y="125"/>
                    </a:lnTo>
                    <a:lnTo>
                      <a:pt x="444" y="125"/>
                    </a:lnTo>
                    <a:lnTo>
                      <a:pt x="444" y="131"/>
                    </a:lnTo>
                    <a:lnTo>
                      <a:pt x="450" y="131"/>
                    </a:lnTo>
                    <a:lnTo>
                      <a:pt x="450" y="143"/>
                    </a:lnTo>
                    <a:lnTo>
                      <a:pt x="486" y="143"/>
                    </a:lnTo>
                    <a:lnTo>
                      <a:pt x="492" y="179"/>
                    </a:lnTo>
                    <a:lnTo>
                      <a:pt x="510" y="179"/>
                    </a:lnTo>
                    <a:lnTo>
                      <a:pt x="516" y="215"/>
                    </a:lnTo>
                    <a:lnTo>
                      <a:pt x="558" y="209"/>
                    </a:lnTo>
                    <a:lnTo>
                      <a:pt x="558" y="245"/>
                    </a:lnTo>
                    <a:lnTo>
                      <a:pt x="594" y="245"/>
                    </a:lnTo>
                    <a:lnTo>
                      <a:pt x="600" y="275"/>
                    </a:lnTo>
                    <a:lnTo>
                      <a:pt x="618" y="275"/>
                    </a:lnTo>
                    <a:lnTo>
                      <a:pt x="624" y="281"/>
                    </a:lnTo>
                    <a:lnTo>
                      <a:pt x="624" y="281"/>
                    </a:lnTo>
                    <a:lnTo>
                      <a:pt x="630" y="353"/>
                    </a:lnTo>
                    <a:lnTo>
                      <a:pt x="624" y="353"/>
                    </a:lnTo>
                    <a:lnTo>
                      <a:pt x="624" y="359"/>
                    </a:lnTo>
                    <a:lnTo>
                      <a:pt x="612" y="359"/>
                    </a:lnTo>
                    <a:lnTo>
                      <a:pt x="582" y="341"/>
                    </a:lnTo>
                    <a:lnTo>
                      <a:pt x="564" y="335"/>
                    </a:lnTo>
                    <a:lnTo>
                      <a:pt x="522" y="323"/>
                    </a:lnTo>
                    <a:lnTo>
                      <a:pt x="498" y="305"/>
                    </a:lnTo>
                    <a:lnTo>
                      <a:pt x="486" y="305"/>
                    </a:lnTo>
                    <a:lnTo>
                      <a:pt x="474" y="299"/>
                    </a:lnTo>
                    <a:lnTo>
                      <a:pt x="456" y="293"/>
                    </a:lnTo>
                    <a:lnTo>
                      <a:pt x="432" y="287"/>
                    </a:lnTo>
                    <a:lnTo>
                      <a:pt x="426" y="275"/>
                    </a:lnTo>
                    <a:lnTo>
                      <a:pt x="402" y="287"/>
                    </a:lnTo>
                    <a:lnTo>
                      <a:pt x="396" y="293"/>
                    </a:lnTo>
                    <a:lnTo>
                      <a:pt x="390" y="305"/>
                    </a:lnTo>
                    <a:lnTo>
                      <a:pt x="384" y="311"/>
                    </a:lnTo>
                    <a:lnTo>
                      <a:pt x="372" y="311"/>
                    </a:lnTo>
                    <a:lnTo>
                      <a:pt x="366" y="311"/>
                    </a:lnTo>
                    <a:lnTo>
                      <a:pt x="360" y="317"/>
                    </a:lnTo>
                    <a:lnTo>
                      <a:pt x="342" y="317"/>
                    </a:lnTo>
                    <a:lnTo>
                      <a:pt x="342" y="323"/>
                    </a:lnTo>
                    <a:lnTo>
                      <a:pt x="348" y="329"/>
                    </a:lnTo>
                    <a:lnTo>
                      <a:pt x="354" y="341"/>
                    </a:lnTo>
                    <a:lnTo>
                      <a:pt x="360" y="359"/>
                    </a:lnTo>
                    <a:lnTo>
                      <a:pt x="354" y="365"/>
                    </a:lnTo>
                    <a:lnTo>
                      <a:pt x="330" y="341"/>
                    </a:lnTo>
                    <a:lnTo>
                      <a:pt x="306" y="329"/>
                    </a:lnTo>
                    <a:lnTo>
                      <a:pt x="294" y="329"/>
                    </a:lnTo>
                    <a:lnTo>
                      <a:pt x="264" y="341"/>
                    </a:lnTo>
                    <a:lnTo>
                      <a:pt x="252" y="341"/>
                    </a:lnTo>
                    <a:lnTo>
                      <a:pt x="240" y="347"/>
                    </a:lnTo>
                    <a:lnTo>
                      <a:pt x="240" y="3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81054" name="AutoShape 126"/>
              <p:cNvCxnSpPr>
                <a:cxnSpLocks noChangeShapeType="1"/>
                <a:stCxn id="380983" idx="3"/>
                <a:endCxn id="381038" idx="4"/>
              </p:cNvCxnSpPr>
              <p:nvPr/>
            </p:nvCxnSpPr>
            <p:spPr bwMode="auto">
              <a:xfrm>
                <a:off x="1186" y="2556"/>
                <a:ext cx="1338" cy="52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15" name="Group 171"/>
            <p:cNvGrpSpPr>
              <a:grpSpLocks/>
            </p:cNvGrpSpPr>
            <p:nvPr/>
          </p:nvGrpSpPr>
          <p:grpSpPr bwMode="auto">
            <a:xfrm>
              <a:off x="721" y="2754"/>
              <a:ext cx="2414" cy="767"/>
              <a:chOff x="721" y="2754"/>
              <a:chExt cx="2414" cy="767"/>
            </a:xfrm>
          </p:grpSpPr>
          <p:sp>
            <p:nvSpPr>
              <p:cNvPr id="380972" name="Freeform 44"/>
              <p:cNvSpPr>
                <a:spLocks/>
              </p:cNvSpPr>
              <p:nvPr/>
            </p:nvSpPr>
            <p:spPr bwMode="auto">
              <a:xfrm>
                <a:off x="2848" y="3222"/>
                <a:ext cx="287" cy="299"/>
              </a:xfrm>
              <a:custGeom>
                <a:avLst/>
                <a:gdLst/>
                <a:ahLst/>
                <a:cxnLst>
                  <a:cxn ang="0">
                    <a:pos x="227" y="113"/>
                  </a:cxn>
                  <a:cxn ang="0">
                    <a:pos x="263" y="191"/>
                  </a:cxn>
                  <a:cxn ang="0">
                    <a:pos x="287" y="239"/>
                  </a:cxn>
                  <a:cxn ang="0">
                    <a:pos x="287" y="257"/>
                  </a:cxn>
                  <a:cxn ang="0">
                    <a:pos x="275" y="257"/>
                  </a:cxn>
                  <a:cxn ang="0">
                    <a:pos x="275" y="287"/>
                  </a:cxn>
                  <a:cxn ang="0">
                    <a:pos x="233" y="287"/>
                  </a:cxn>
                  <a:cxn ang="0">
                    <a:pos x="185" y="329"/>
                  </a:cxn>
                  <a:cxn ang="0">
                    <a:pos x="185" y="347"/>
                  </a:cxn>
                  <a:cxn ang="0">
                    <a:pos x="90" y="305"/>
                  </a:cxn>
                  <a:cxn ang="0">
                    <a:pos x="72" y="269"/>
                  </a:cxn>
                  <a:cxn ang="0">
                    <a:pos x="0" y="215"/>
                  </a:cxn>
                  <a:cxn ang="0">
                    <a:pos x="6" y="209"/>
                  </a:cxn>
                  <a:cxn ang="0">
                    <a:pos x="6" y="197"/>
                  </a:cxn>
                  <a:cxn ang="0">
                    <a:pos x="12" y="185"/>
                  </a:cxn>
                  <a:cxn ang="0">
                    <a:pos x="6" y="0"/>
                  </a:cxn>
                  <a:cxn ang="0">
                    <a:pos x="24" y="0"/>
                  </a:cxn>
                  <a:cxn ang="0">
                    <a:pos x="30" y="12"/>
                  </a:cxn>
                  <a:cxn ang="0">
                    <a:pos x="60" y="12"/>
                  </a:cxn>
                  <a:cxn ang="0">
                    <a:pos x="60" y="18"/>
                  </a:cxn>
                  <a:cxn ang="0">
                    <a:pos x="72" y="18"/>
                  </a:cxn>
                  <a:cxn ang="0">
                    <a:pos x="72" y="36"/>
                  </a:cxn>
                  <a:cxn ang="0">
                    <a:pos x="173" y="30"/>
                  </a:cxn>
                  <a:cxn ang="0">
                    <a:pos x="173" y="30"/>
                  </a:cxn>
                  <a:cxn ang="0">
                    <a:pos x="191" y="30"/>
                  </a:cxn>
                  <a:cxn ang="0">
                    <a:pos x="227" y="113"/>
                  </a:cxn>
                </a:cxnLst>
                <a:rect l="0" t="0" r="r" b="b"/>
                <a:pathLst>
                  <a:path w="287" h="347">
                    <a:moveTo>
                      <a:pt x="227" y="113"/>
                    </a:moveTo>
                    <a:lnTo>
                      <a:pt x="263" y="191"/>
                    </a:lnTo>
                    <a:lnTo>
                      <a:pt x="287" y="239"/>
                    </a:lnTo>
                    <a:lnTo>
                      <a:pt x="287" y="257"/>
                    </a:lnTo>
                    <a:lnTo>
                      <a:pt x="275" y="257"/>
                    </a:lnTo>
                    <a:lnTo>
                      <a:pt x="275" y="287"/>
                    </a:lnTo>
                    <a:lnTo>
                      <a:pt x="233" y="287"/>
                    </a:lnTo>
                    <a:lnTo>
                      <a:pt x="185" y="329"/>
                    </a:lnTo>
                    <a:lnTo>
                      <a:pt x="185" y="347"/>
                    </a:lnTo>
                    <a:lnTo>
                      <a:pt x="90" y="305"/>
                    </a:lnTo>
                    <a:lnTo>
                      <a:pt x="72" y="269"/>
                    </a:lnTo>
                    <a:lnTo>
                      <a:pt x="0" y="215"/>
                    </a:lnTo>
                    <a:lnTo>
                      <a:pt x="6" y="209"/>
                    </a:lnTo>
                    <a:lnTo>
                      <a:pt x="6" y="197"/>
                    </a:lnTo>
                    <a:lnTo>
                      <a:pt x="12" y="185"/>
                    </a:lnTo>
                    <a:lnTo>
                      <a:pt x="6" y="0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60" y="12"/>
                    </a:lnTo>
                    <a:lnTo>
                      <a:pt x="60" y="18"/>
                    </a:lnTo>
                    <a:lnTo>
                      <a:pt x="72" y="18"/>
                    </a:lnTo>
                    <a:lnTo>
                      <a:pt x="72" y="36"/>
                    </a:lnTo>
                    <a:lnTo>
                      <a:pt x="173" y="30"/>
                    </a:lnTo>
                    <a:lnTo>
                      <a:pt x="173" y="30"/>
                    </a:lnTo>
                    <a:lnTo>
                      <a:pt x="191" y="30"/>
                    </a:lnTo>
                    <a:lnTo>
                      <a:pt x="227" y="1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97" name="Text Box 69"/>
              <p:cNvSpPr txBox="1">
                <a:spLocks noChangeArrowheads="1"/>
              </p:cNvSpPr>
              <p:nvPr/>
            </p:nvSpPr>
            <p:spPr bwMode="auto">
              <a:xfrm>
                <a:off x="721" y="2754"/>
                <a:ext cx="47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C0C0C0"/>
                    </a:solidFill>
                  </a:rPr>
                  <a:t>Ventura</a:t>
                </a:r>
              </a:p>
            </p:txBody>
          </p:sp>
          <p:sp>
            <p:nvSpPr>
              <p:cNvPr id="381043" name="Oval 115"/>
              <p:cNvSpPr>
                <a:spLocks noChangeArrowheads="1"/>
              </p:cNvSpPr>
              <p:nvPr/>
            </p:nvSpPr>
            <p:spPr bwMode="auto">
              <a:xfrm>
                <a:off x="2967" y="3367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cxnSp>
            <p:nvCxnSpPr>
              <p:cNvPr id="381055" name="AutoShape 127"/>
              <p:cNvCxnSpPr>
                <a:cxnSpLocks noChangeShapeType="1"/>
                <a:stCxn id="380997" idx="3"/>
                <a:endCxn id="381043" idx="1"/>
              </p:cNvCxnSpPr>
              <p:nvPr/>
            </p:nvCxnSpPr>
            <p:spPr bwMode="auto">
              <a:xfrm>
                <a:off x="1197" y="2831"/>
                <a:ext cx="1775" cy="541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</p:grpSp>
      <p:grpSp>
        <p:nvGrpSpPr>
          <p:cNvPr id="16" name="Group 155"/>
          <p:cNvGrpSpPr>
            <a:grpSpLocks/>
          </p:cNvGrpSpPr>
          <p:nvPr/>
        </p:nvGrpSpPr>
        <p:grpSpPr bwMode="auto">
          <a:xfrm>
            <a:off x="3552825" y="2381250"/>
            <a:ext cx="4670425" cy="1735138"/>
            <a:chOff x="2238" y="1500"/>
            <a:chExt cx="2942" cy="1093"/>
          </a:xfrm>
        </p:grpSpPr>
        <p:sp>
          <p:nvSpPr>
            <p:cNvPr id="380985" name="Freeform 57"/>
            <p:cNvSpPr>
              <a:spLocks/>
            </p:cNvSpPr>
            <p:nvPr/>
          </p:nvSpPr>
          <p:spPr bwMode="auto">
            <a:xfrm>
              <a:off x="2238" y="2279"/>
              <a:ext cx="390" cy="314"/>
            </a:xfrm>
            <a:custGeom>
              <a:avLst/>
              <a:gdLst/>
              <a:ahLst/>
              <a:cxnLst>
                <a:cxn ang="0">
                  <a:pos x="6" y="270"/>
                </a:cxn>
                <a:cxn ang="0">
                  <a:pos x="0" y="264"/>
                </a:cxn>
                <a:cxn ang="0">
                  <a:pos x="6" y="264"/>
                </a:cxn>
                <a:cxn ang="0">
                  <a:pos x="6" y="252"/>
                </a:cxn>
                <a:cxn ang="0">
                  <a:pos x="12" y="246"/>
                </a:cxn>
                <a:cxn ang="0">
                  <a:pos x="12" y="234"/>
                </a:cxn>
                <a:cxn ang="0">
                  <a:pos x="6" y="228"/>
                </a:cxn>
                <a:cxn ang="0">
                  <a:pos x="6" y="216"/>
                </a:cxn>
                <a:cxn ang="0">
                  <a:pos x="12" y="210"/>
                </a:cxn>
                <a:cxn ang="0">
                  <a:pos x="6" y="204"/>
                </a:cxn>
                <a:cxn ang="0">
                  <a:pos x="90" y="126"/>
                </a:cxn>
                <a:cxn ang="0">
                  <a:pos x="84" y="108"/>
                </a:cxn>
                <a:cxn ang="0">
                  <a:pos x="84" y="102"/>
                </a:cxn>
                <a:cxn ang="0">
                  <a:pos x="84" y="102"/>
                </a:cxn>
                <a:cxn ang="0">
                  <a:pos x="270" y="0"/>
                </a:cxn>
                <a:cxn ang="0">
                  <a:pos x="294" y="54"/>
                </a:cxn>
                <a:cxn ang="0">
                  <a:pos x="312" y="72"/>
                </a:cxn>
                <a:cxn ang="0">
                  <a:pos x="312" y="78"/>
                </a:cxn>
                <a:cxn ang="0">
                  <a:pos x="318" y="102"/>
                </a:cxn>
                <a:cxn ang="0">
                  <a:pos x="342" y="132"/>
                </a:cxn>
                <a:cxn ang="0">
                  <a:pos x="348" y="156"/>
                </a:cxn>
                <a:cxn ang="0">
                  <a:pos x="354" y="162"/>
                </a:cxn>
                <a:cxn ang="0">
                  <a:pos x="378" y="162"/>
                </a:cxn>
                <a:cxn ang="0">
                  <a:pos x="390" y="180"/>
                </a:cxn>
                <a:cxn ang="0">
                  <a:pos x="384" y="186"/>
                </a:cxn>
                <a:cxn ang="0">
                  <a:pos x="366" y="192"/>
                </a:cxn>
                <a:cxn ang="0">
                  <a:pos x="354" y="186"/>
                </a:cxn>
                <a:cxn ang="0">
                  <a:pos x="324" y="192"/>
                </a:cxn>
                <a:cxn ang="0">
                  <a:pos x="294" y="210"/>
                </a:cxn>
                <a:cxn ang="0">
                  <a:pos x="258" y="222"/>
                </a:cxn>
                <a:cxn ang="0">
                  <a:pos x="252" y="216"/>
                </a:cxn>
                <a:cxn ang="0">
                  <a:pos x="234" y="240"/>
                </a:cxn>
                <a:cxn ang="0">
                  <a:pos x="114" y="365"/>
                </a:cxn>
                <a:cxn ang="0">
                  <a:pos x="102" y="359"/>
                </a:cxn>
                <a:cxn ang="0">
                  <a:pos x="36" y="323"/>
                </a:cxn>
                <a:cxn ang="0">
                  <a:pos x="36" y="317"/>
                </a:cxn>
                <a:cxn ang="0">
                  <a:pos x="24" y="299"/>
                </a:cxn>
                <a:cxn ang="0">
                  <a:pos x="6" y="293"/>
                </a:cxn>
                <a:cxn ang="0">
                  <a:pos x="6" y="287"/>
                </a:cxn>
                <a:cxn ang="0">
                  <a:pos x="12" y="281"/>
                </a:cxn>
                <a:cxn ang="0">
                  <a:pos x="6" y="270"/>
                </a:cxn>
              </a:cxnLst>
              <a:rect l="0" t="0" r="r" b="b"/>
              <a:pathLst>
                <a:path w="390" h="365">
                  <a:moveTo>
                    <a:pt x="6" y="270"/>
                  </a:moveTo>
                  <a:lnTo>
                    <a:pt x="0" y="264"/>
                  </a:lnTo>
                  <a:lnTo>
                    <a:pt x="6" y="264"/>
                  </a:lnTo>
                  <a:lnTo>
                    <a:pt x="6" y="252"/>
                  </a:lnTo>
                  <a:lnTo>
                    <a:pt x="12" y="246"/>
                  </a:lnTo>
                  <a:lnTo>
                    <a:pt x="12" y="234"/>
                  </a:lnTo>
                  <a:lnTo>
                    <a:pt x="6" y="228"/>
                  </a:lnTo>
                  <a:lnTo>
                    <a:pt x="6" y="216"/>
                  </a:lnTo>
                  <a:lnTo>
                    <a:pt x="12" y="210"/>
                  </a:lnTo>
                  <a:lnTo>
                    <a:pt x="6" y="204"/>
                  </a:lnTo>
                  <a:lnTo>
                    <a:pt x="90" y="126"/>
                  </a:lnTo>
                  <a:lnTo>
                    <a:pt x="84" y="10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270" y="0"/>
                  </a:lnTo>
                  <a:lnTo>
                    <a:pt x="294" y="54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8" y="102"/>
                  </a:lnTo>
                  <a:lnTo>
                    <a:pt x="342" y="132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78" y="162"/>
                  </a:lnTo>
                  <a:lnTo>
                    <a:pt x="390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4" y="186"/>
                  </a:lnTo>
                  <a:lnTo>
                    <a:pt x="324" y="192"/>
                  </a:lnTo>
                  <a:lnTo>
                    <a:pt x="294" y="210"/>
                  </a:lnTo>
                  <a:lnTo>
                    <a:pt x="258" y="222"/>
                  </a:lnTo>
                  <a:lnTo>
                    <a:pt x="252" y="216"/>
                  </a:lnTo>
                  <a:lnTo>
                    <a:pt x="234" y="240"/>
                  </a:lnTo>
                  <a:lnTo>
                    <a:pt x="114" y="365"/>
                  </a:lnTo>
                  <a:lnTo>
                    <a:pt x="102" y="359"/>
                  </a:lnTo>
                  <a:lnTo>
                    <a:pt x="36" y="323"/>
                  </a:lnTo>
                  <a:lnTo>
                    <a:pt x="36" y="317"/>
                  </a:lnTo>
                  <a:lnTo>
                    <a:pt x="24" y="299"/>
                  </a:lnTo>
                  <a:lnTo>
                    <a:pt x="6" y="293"/>
                  </a:lnTo>
                  <a:lnTo>
                    <a:pt x="6" y="287"/>
                  </a:lnTo>
                  <a:lnTo>
                    <a:pt x="12" y="281"/>
                  </a:lnTo>
                  <a:lnTo>
                    <a:pt x="6" y="2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1010" name="Text Box 82"/>
            <p:cNvSpPr txBox="1">
              <a:spLocks noChangeArrowheads="1"/>
            </p:cNvSpPr>
            <p:nvPr/>
          </p:nvSpPr>
          <p:spPr bwMode="auto">
            <a:xfrm>
              <a:off x="4732" y="1500"/>
              <a:ext cx="44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C0C0C0"/>
                  </a:solidFill>
                </a:rPr>
                <a:t>Merced</a:t>
              </a:r>
            </a:p>
          </p:txBody>
        </p:sp>
        <p:sp>
          <p:nvSpPr>
            <p:cNvPr id="381035" name="Oval 107"/>
            <p:cNvSpPr>
              <a:spLocks noChangeArrowheads="1"/>
            </p:cNvSpPr>
            <p:nvPr/>
          </p:nvSpPr>
          <p:spPr bwMode="auto">
            <a:xfrm>
              <a:off x="2404" y="2393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cxnSp>
          <p:nvCxnSpPr>
            <p:cNvPr id="381060" name="AutoShape 132"/>
            <p:cNvCxnSpPr>
              <a:cxnSpLocks noChangeShapeType="1"/>
              <a:endCxn id="381035" idx="2"/>
            </p:cNvCxnSpPr>
            <p:nvPr/>
          </p:nvCxnSpPr>
          <p:spPr bwMode="auto">
            <a:xfrm flipH="1">
              <a:off x="2404" y="1598"/>
              <a:ext cx="2323" cy="81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18" name="Group 156"/>
          <p:cNvGrpSpPr>
            <a:grpSpLocks/>
          </p:cNvGrpSpPr>
          <p:nvPr/>
        </p:nvGrpSpPr>
        <p:grpSpPr bwMode="auto">
          <a:xfrm>
            <a:off x="3921125" y="2703513"/>
            <a:ext cx="4318000" cy="1400175"/>
            <a:chOff x="2470" y="1703"/>
            <a:chExt cx="2720" cy="882"/>
          </a:xfrm>
        </p:grpSpPr>
        <p:sp>
          <p:nvSpPr>
            <p:cNvPr id="380963" name="Freeform 35" descr="Wide upward diagonal"/>
            <p:cNvSpPr>
              <a:spLocks/>
            </p:cNvSpPr>
            <p:nvPr/>
          </p:nvSpPr>
          <p:spPr bwMode="auto">
            <a:xfrm>
              <a:off x="2470" y="2220"/>
              <a:ext cx="479" cy="365"/>
            </a:xfrm>
            <a:custGeom>
              <a:avLst/>
              <a:gdLst/>
              <a:ahLst/>
              <a:cxnLst>
                <a:cxn ang="0">
                  <a:pos x="18" y="287"/>
                </a:cxn>
                <a:cxn ang="0">
                  <a:pos x="60" y="281"/>
                </a:cxn>
                <a:cxn ang="0">
                  <a:pos x="120" y="257"/>
                </a:cxn>
                <a:cxn ang="0">
                  <a:pos x="150" y="257"/>
                </a:cxn>
                <a:cxn ang="0">
                  <a:pos x="246" y="155"/>
                </a:cxn>
                <a:cxn ang="0">
                  <a:pos x="282" y="131"/>
                </a:cxn>
                <a:cxn ang="0">
                  <a:pos x="288" y="119"/>
                </a:cxn>
                <a:cxn ang="0">
                  <a:pos x="300" y="89"/>
                </a:cxn>
                <a:cxn ang="0">
                  <a:pos x="390" y="12"/>
                </a:cxn>
                <a:cxn ang="0">
                  <a:pos x="414" y="24"/>
                </a:cxn>
                <a:cxn ang="0">
                  <a:pos x="450" y="18"/>
                </a:cxn>
                <a:cxn ang="0">
                  <a:pos x="468" y="47"/>
                </a:cxn>
                <a:cxn ang="0">
                  <a:pos x="396" y="167"/>
                </a:cxn>
                <a:cxn ang="0">
                  <a:pos x="384" y="191"/>
                </a:cxn>
                <a:cxn ang="0">
                  <a:pos x="390" y="239"/>
                </a:cxn>
                <a:cxn ang="0">
                  <a:pos x="378" y="251"/>
                </a:cxn>
                <a:cxn ang="0">
                  <a:pos x="366" y="257"/>
                </a:cxn>
                <a:cxn ang="0">
                  <a:pos x="360" y="251"/>
                </a:cxn>
                <a:cxn ang="0">
                  <a:pos x="348" y="263"/>
                </a:cxn>
                <a:cxn ang="0">
                  <a:pos x="342" y="275"/>
                </a:cxn>
                <a:cxn ang="0">
                  <a:pos x="330" y="263"/>
                </a:cxn>
                <a:cxn ang="0">
                  <a:pos x="324" y="269"/>
                </a:cxn>
                <a:cxn ang="0">
                  <a:pos x="318" y="263"/>
                </a:cxn>
                <a:cxn ang="0">
                  <a:pos x="324" y="275"/>
                </a:cxn>
                <a:cxn ang="0">
                  <a:pos x="318" y="281"/>
                </a:cxn>
                <a:cxn ang="0">
                  <a:pos x="312" y="293"/>
                </a:cxn>
                <a:cxn ang="0">
                  <a:pos x="300" y="305"/>
                </a:cxn>
                <a:cxn ang="0">
                  <a:pos x="294" y="305"/>
                </a:cxn>
                <a:cxn ang="0">
                  <a:pos x="282" y="317"/>
                </a:cxn>
                <a:cxn ang="0">
                  <a:pos x="258" y="352"/>
                </a:cxn>
                <a:cxn ang="0">
                  <a:pos x="246" y="370"/>
                </a:cxn>
                <a:cxn ang="0">
                  <a:pos x="228" y="376"/>
                </a:cxn>
                <a:cxn ang="0">
                  <a:pos x="216" y="376"/>
                </a:cxn>
                <a:cxn ang="0">
                  <a:pos x="180" y="388"/>
                </a:cxn>
                <a:cxn ang="0">
                  <a:pos x="150" y="394"/>
                </a:cxn>
                <a:cxn ang="0">
                  <a:pos x="120" y="406"/>
                </a:cxn>
                <a:cxn ang="0">
                  <a:pos x="114" y="412"/>
                </a:cxn>
                <a:cxn ang="0">
                  <a:pos x="102" y="412"/>
                </a:cxn>
                <a:cxn ang="0">
                  <a:pos x="96" y="412"/>
                </a:cxn>
                <a:cxn ang="0">
                  <a:pos x="66" y="406"/>
                </a:cxn>
                <a:cxn ang="0">
                  <a:pos x="60" y="412"/>
                </a:cxn>
                <a:cxn ang="0">
                  <a:pos x="54" y="400"/>
                </a:cxn>
                <a:cxn ang="0">
                  <a:pos x="24" y="370"/>
                </a:cxn>
                <a:cxn ang="0">
                  <a:pos x="24" y="352"/>
                </a:cxn>
                <a:cxn ang="0">
                  <a:pos x="6" y="329"/>
                </a:cxn>
                <a:cxn ang="0">
                  <a:pos x="6" y="299"/>
                </a:cxn>
              </a:cxnLst>
              <a:rect l="0" t="0" r="r" b="b"/>
              <a:pathLst>
                <a:path w="479" h="424">
                  <a:moveTo>
                    <a:pt x="6" y="299"/>
                  </a:moveTo>
                  <a:lnTo>
                    <a:pt x="18" y="287"/>
                  </a:lnTo>
                  <a:lnTo>
                    <a:pt x="24" y="293"/>
                  </a:lnTo>
                  <a:lnTo>
                    <a:pt x="60" y="281"/>
                  </a:lnTo>
                  <a:lnTo>
                    <a:pt x="90" y="263"/>
                  </a:lnTo>
                  <a:lnTo>
                    <a:pt x="120" y="257"/>
                  </a:lnTo>
                  <a:lnTo>
                    <a:pt x="132" y="263"/>
                  </a:lnTo>
                  <a:lnTo>
                    <a:pt x="150" y="257"/>
                  </a:lnTo>
                  <a:lnTo>
                    <a:pt x="156" y="251"/>
                  </a:lnTo>
                  <a:lnTo>
                    <a:pt x="246" y="155"/>
                  </a:lnTo>
                  <a:lnTo>
                    <a:pt x="276" y="149"/>
                  </a:lnTo>
                  <a:lnTo>
                    <a:pt x="282" y="131"/>
                  </a:lnTo>
                  <a:lnTo>
                    <a:pt x="288" y="131"/>
                  </a:lnTo>
                  <a:lnTo>
                    <a:pt x="288" y="119"/>
                  </a:lnTo>
                  <a:lnTo>
                    <a:pt x="300" y="119"/>
                  </a:lnTo>
                  <a:lnTo>
                    <a:pt x="300" y="89"/>
                  </a:lnTo>
                  <a:lnTo>
                    <a:pt x="384" y="0"/>
                  </a:lnTo>
                  <a:lnTo>
                    <a:pt x="390" y="12"/>
                  </a:lnTo>
                  <a:lnTo>
                    <a:pt x="396" y="18"/>
                  </a:lnTo>
                  <a:lnTo>
                    <a:pt x="414" y="24"/>
                  </a:lnTo>
                  <a:lnTo>
                    <a:pt x="420" y="18"/>
                  </a:lnTo>
                  <a:lnTo>
                    <a:pt x="450" y="18"/>
                  </a:lnTo>
                  <a:lnTo>
                    <a:pt x="468" y="36"/>
                  </a:lnTo>
                  <a:lnTo>
                    <a:pt x="468" y="47"/>
                  </a:lnTo>
                  <a:lnTo>
                    <a:pt x="479" y="77"/>
                  </a:lnTo>
                  <a:lnTo>
                    <a:pt x="396" y="167"/>
                  </a:lnTo>
                  <a:lnTo>
                    <a:pt x="390" y="173"/>
                  </a:lnTo>
                  <a:lnTo>
                    <a:pt x="384" y="191"/>
                  </a:lnTo>
                  <a:lnTo>
                    <a:pt x="390" y="233"/>
                  </a:lnTo>
                  <a:lnTo>
                    <a:pt x="390" y="239"/>
                  </a:lnTo>
                  <a:lnTo>
                    <a:pt x="378" y="245"/>
                  </a:lnTo>
                  <a:lnTo>
                    <a:pt x="378" y="251"/>
                  </a:lnTo>
                  <a:lnTo>
                    <a:pt x="372" y="257"/>
                  </a:lnTo>
                  <a:lnTo>
                    <a:pt x="366" y="257"/>
                  </a:lnTo>
                  <a:lnTo>
                    <a:pt x="366" y="251"/>
                  </a:lnTo>
                  <a:lnTo>
                    <a:pt x="360" y="251"/>
                  </a:lnTo>
                  <a:lnTo>
                    <a:pt x="354" y="257"/>
                  </a:lnTo>
                  <a:lnTo>
                    <a:pt x="348" y="263"/>
                  </a:lnTo>
                  <a:lnTo>
                    <a:pt x="348" y="275"/>
                  </a:lnTo>
                  <a:lnTo>
                    <a:pt x="342" y="275"/>
                  </a:lnTo>
                  <a:lnTo>
                    <a:pt x="336" y="257"/>
                  </a:lnTo>
                  <a:lnTo>
                    <a:pt x="330" y="263"/>
                  </a:lnTo>
                  <a:lnTo>
                    <a:pt x="330" y="269"/>
                  </a:lnTo>
                  <a:lnTo>
                    <a:pt x="324" y="269"/>
                  </a:lnTo>
                  <a:lnTo>
                    <a:pt x="318" y="263"/>
                  </a:lnTo>
                  <a:lnTo>
                    <a:pt x="318" y="263"/>
                  </a:lnTo>
                  <a:lnTo>
                    <a:pt x="318" y="275"/>
                  </a:lnTo>
                  <a:lnTo>
                    <a:pt x="324" y="275"/>
                  </a:lnTo>
                  <a:lnTo>
                    <a:pt x="324" y="281"/>
                  </a:lnTo>
                  <a:lnTo>
                    <a:pt x="318" y="281"/>
                  </a:lnTo>
                  <a:lnTo>
                    <a:pt x="318" y="287"/>
                  </a:lnTo>
                  <a:lnTo>
                    <a:pt x="312" y="293"/>
                  </a:lnTo>
                  <a:lnTo>
                    <a:pt x="306" y="293"/>
                  </a:lnTo>
                  <a:lnTo>
                    <a:pt x="300" y="305"/>
                  </a:lnTo>
                  <a:lnTo>
                    <a:pt x="294" y="305"/>
                  </a:lnTo>
                  <a:lnTo>
                    <a:pt x="294" y="305"/>
                  </a:lnTo>
                  <a:lnTo>
                    <a:pt x="288" y="305"/>
                  </a:lnTo>
                  <a:lnTo>
                    <a:pt x="282" y="317"/>
                  </a:lnTo>
                  <a:lnTo>
                    <a:pt x="264" y="329"/>
                  </a:lnTo>
                  <a:lnTo>
                    <a:pt x="258" y="352"/>
                  </a:lnTo>
                  <a:lnTo>
                    <a:pt x="252" y="358"/>
                  </a:lnTo>
                  <a:lnTo>
                    <a:pt x="246" y="370"/>
                  </a:lnTo>
                  <a:lnTo>
                    <a:pt x="234" y="382"/>
                  </a:lnTo>
                  <a:lnTo>
                    <a:pt x="228" y="376"/>
                  </a:lnTo>
                  <a:lnTo>
                    <a:pt x="222" y="382"/>
                  </a:lnTo>
                  <a:lnTo>
                    <a:pt x="216" y="376"/>
                  </a:lnTo>
                  <a:lnTo>
                    <a:pt x="198" y="388"/>
                  </a:lnTo>
                  <a:lnTo>
                    <a:pt x="180" y="388"/>
                  </a:lnTo>
                  <a:lnTo>
                    <a:pt x="168" y="400"/>
                  </a:lnTo>
                  <a:lnTo>
                    <a:pt x="150" y="394"/>
                  </a:lnTo>
                  <a:lnTo>
                    <a:pt x="132" y="406"/>
                  </a:lnTo>
                  <a:lnTo>
                    <a:pt x="120" y="406"/>
                  </a:lnTo>
                  <a:lnTo>
                    <a:pt x="120" y="412"/>
                  </a:lnTo>
                  <a:lnTo>
                    <a:pt x="114" y="412"/>
                  </a:lnTo>
                  <a:lnTo>
                    <a:pt x="114" y="406"/>
                  </a:lnTo>
                  <a:lnTo>
                    <a:pt x="102" y="412"/>
                  </a:lnTo>
                  <a:lnTo>
                    <a:pt x="102" y="418"/>
                  </a:lnTo>
                  <a:lnTo>
                    <a:pt x="96" y="412"/>
                  </a:lnTo>
                  <a:lnTo>
                    <a:pt x="84" y="424"/>
                  </a:lnTo>
                  <a:lnTo>
                    <a:pt x="66" y="406"/>
                  </a:lnTo>
                  <a:lnTo>
                    <a:pt x="66" y="412"/>
                  </a:lnTo>
                  <a:lnTo>
                    <a:pt x="60" y="412"/>
                  </a:lnTo>
                  <a:lnTo>
                    <a:pt x="60" y="406"/>
                  </a:lnTo>
                  <a:lnTo>
                    <a:pt x="54" y="400"/>
                  </a:lnTo>
                  <a:lnTo>
                    <a:pt x="30" y="382"/>
                  </a:lnTo>
                  <a:lnTo>
                    <a:pt x="24" y="370"/>
                  </a:lnTo>
                  <a:lnTo>
                    <a:pt x="30" y="364"/>
                  </a:lnTo>
                  <a:lnTo>
                    <a:pt x="24" y="352"/>
                  </a:lnTo>
                  <a:lnTo>
                    <a:pt x="12" y="335"/>
                  </a:lnTo>
                  <a:lnTo>
                    <a:pt x="6" y="329"/>
                  </a:lnTo>
                  <a:lnTo>
                    <a:pt x="0" y="311"/>
                  </a:lnTo>
                  <a:lnTo>
                    <a:pt x="6" y="299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1021" name="Text Box 93"/>
            <p:cNvSpPr txBox="1">
              <a:spLocks noChangeArrowheads="1"/>
            </p:cNvSpPr>
            <p:nvPr/>
          </p:nvSpPr>
          <p:spPr bwMode="auto">
            <a:xfrm>
              <a:off x="4742" y="1703"/>
              <a:ext cx="44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Madera</a:t>
              </a:r>
            </a:p>
          </p:txBody>
        </p:sp>
        <p:sp>
          <p:nvSpPr>
            <p:cNvPr id="381036" name="Oval 108"/>
            <p:cNvSpPr>
              <a:spLocks noChangeArrowheads="1"/>
            </p:cNvSpPr>
            <p:nvPr/>
          </p:nvSpPr>
          <p:spPr bwMode="auto">
            <a:xfrm>
              <a:off x="2716" y="2402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cxnSp>
          <p:nvCxnSpPr>
            <p:cNvPr id="381061" name="AutoShape 133"/>
            <p:cNvCxnSpPr>
              <a:cxnSpLocks noChangeShapeType="1"/>
              <a:stCxn id="381021" idx="1"/>
              <a:endCxn id="381036" idx="0"/>
            </p:cNvCxnSpPr>
            <p:nvPr/>
          </p:nvCxnSpPr>
          <p:spPr bwMode="auto">
            <a:xfrm flipH="1">
              <a:off x="2734" y="1780"/>
              <a:ext cx="2008" cy="62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19" name="Group 174"/>
          <p:cNvGrpSpPr>
            <a:grpSpLocks/>
          </p:cNvGrpSpPr>
          <p:nvPr/>
        </p:nvGrpSpPr>
        <p:grpSpPr bwMode="auto">
          <a:xfrm>
            <a:off x="3730625" y="3051175"/>
            <a:ext cx="4473575" cy="1517650"/>
            <a:chOff x="2350" y="1922"/>
            <a:chExt cx="2818" cy="956"/>
          </a:xfrm>
        </p:grpSpPr>
        <p:sp>
          <p:nvSpPr>
            <p:cNvPr id="380965" name="Freeform 37" descr="Wide upward diagonal"/>
            <p:cNvSpPr>
              <a:spLocks/>
            </p:cNvSpPr>
            <p:nvPr/>
          </p:nvSpPr>
          <p:spPr bwMode="auto">
            <a:xfrm>
              <a:off x="2350" y="2286"/>
              <a:ext cx="833" cy="592"/>
            </a:xfrm>
            <a:custGeom>
              <a:avLst/>
              <a:gdLst/>
              <a:ahLst/>
              <a:cxnLst>
                <a:cxn ang="0">
                  <a:pos x="84" y="527"/>
                </a:cxn>
                <a:cxn ang="0">
                  <a:pos x="0" y="359"/>
                </a:cxn>
                <a:cxn ang="0">
                  <a:pos x="132" y="258"/>
                </a:cxn>
                <a:cxn ang="0">
                  <a:pos x="144" y="293"/>
                </a:cxn>
                <a:cxn ang="0">
                  <a:pos x="180" y="329"/>
                </a:cxn>
                <a:cxn ang="0">
                  <a:pos x="186" y="329"/>
                </a:cxn>
                <a:cxn ang="0">
                  <a:pos x="222" y="341"/>
                </a:cxn>
                <a:cxn ang="0">
                  <a:pos x="234" y="335"/>
                </a:cxn>
                <a:cxn ang="0">
                  <a:pos x="252" y="329"/>
                </a:cxn>
                <a:cxn ang="0">
                  <a:pos x="300" y="311"/>
                </a:cxn>
                <a:cxn ang="0">
                  <a:pos x="342" y="305"/>
                </a:cxn>
                <a:cxn ang="0">
                  <a:pos x="366" y="293"/>
                </a:cxn>
                <a:cxn ang="0">
                  <a:pos x="384" y="252"/>
                </a:cxn>
                <a:cxn ang="0">
                  <a:pos x="414" y="228"/>
                </a:cxn>
                <a:cxn ang="0">
                  <a:pos x="426" y="216"/>
                </a:cxn>
                <a:cxn ang="0">
                  <a:pos x="438" y="204"/>
                </a:cxn>
                <a:cxn ang="0">
                  <a:pos x="438" y="198"/>
                </a:cxn>
                <a:cxn ang="0">
                  <a:pos x="444" y="192"/>
                </a:cxn>
                <a:cxn ang="0">
                  <a:pos x="456" y="180"/>
                </a:cxn>
                <a:cxn ang="0">
                  <a:pos x="468" y="186"/>
                </a:cxn>
                <a:cxn ang="0">
                  <a:pos x="486" y="174"/>
                </a:cxn>
                <a:cxn ang="0">
                  <a:pos x="498" y="174"/>
                </a:cxn>
                <a:cxn ang="0">
                  <a:pos x="510" y="156"/>
                </a:cxn>
                <a:cxn ang="0">
                  <a:pos x="516" y="90"/>
                </a:cxn>
                <a:cxn ang="0">
                  <a:pos x="641" y="24"/>
                </a:cxn>
                <a:cxn ang="0">
                  <a:pos x="659" y="36"/>
                </a:cxn>
                <a:cxn ang="0">
                  <a:pos x="683" y="54"/>
                </a:cxn>
                <a:cxn ang="0">
                  <a:pos x="683" y="96"/>
                </a:cxn>
                <a:cxn ang="0">
                  <a:pos x="719" y="126"/>
                </a:cxn>
                <a:cxn ang="0">
                  <a:pos x="719" y="144"/>
                </a:cxn>
                <a:cxn ang="0">
                  <a:pos x="725" y="174"/>
                </a:cxn>
                <a:cxn ang="0">
                  <a:pos x="809" y="234"/>
                </a:cxn>
                <a:cxn ang="0">
                  <a:pos x="815" y="293"/>
                </a:cxn>
                <a:cxn ang="0">
                  <a:pos x="773" y="329"/>
                </a:cxn>
                <a:cxn ang="0">
                  <a:pos x="623" y="371"/>
                </a:cxn>
                <a:cxn ang="0">
                  <a:pos x="474" y="413"/>
                </a:cxn>
                <a:cxn ang="0">
                  <a:pos x="408" y="473"/>
                </a:cxn>
                <a:cxn ang="0">
                  <a:pos x="384" y="485"/>
                </a:cxn>
                <a:cxn ang="0">
                  <a:pos x="204" y="688"/>
                </a:cxn>
                <a:cxn ang="0">
                  <a:pos x="180" y="664"/>
                </a:cxn>
                <a:cxn ang="0">
                  <a:pos x="132" y="646"/>
                </a:cxn>
                <a:cxn ang="0">
                  <a:pos x="96" y="616"/>
                </a:cxn>
                <a:cxn ang="0">
                  <a:pos x="90" y="586"/>
                </a:cxn>
                <a:cxn ang="0">
                  <a:pos x="78" y="545"/>
                </a:cxn>
              </a:cxnLst>
              <a:rect l="0" t="0" r="r" b="b"/>
              <a:pathLst>
                <a:path w="833" h="688">
                  <a:moveTo>
                    <a:pt x="78" y="539"/>
                  </a:moveTo>
                  <a:lnTo>
                    <a:pt x="78" y="533"/>
                  </a:lnTo>
                  <a:lnTo>
                    <a:pt x="84" y="527"/>
                  </a:lnTo>
                  <a:lnTo>
                    <a:pt x="108" y="521"/>
                  </a:lnTo>
                  <a:lnTo>
                    <a:pt x="108" y="461"/>
                  </a:lnTo>
                  <a:lnTo>
                    <a:pt x="0" y="359"/>
                  </a:lnTo>
                  <a:lnTo>
                    <a:pt x="120" y="234"/>
                  </a:lnTo>
                  <a:lnTo>
                    <a:pt x="126" y="252"/>
                  </a:lnTo>
                  <a:lnTo>
                    <a:pt x="132" y="258"/>
                  </a:lnTo>
                  <a:lnTo>
                    <a:pt x="144" y="275"/>
                  </a:lnTo>
                  <a:lnTo>
                    <a:pt x="150" y="287"/>
                  </a:lnTo>
                  <a:lnTo>
                    <a:pt x="144" y="293"/>
                  </a:lnTo>
                  <a:lnTo>
                    <a:pt x="150" y="305"/>
                  </a:lnTo>
                  <a:lnTo>
                    <a:pt x="174" y="323"/>
                  </a:lnTo>
                  <a:lnTo>
                    <a:pt x="180" y="329"/>
                  </a:lnTo>
                  <a:lnTo>
                    <a:pt x="180" y="335"/>
                  </a:lnTo>
                  <a:lnTo>
                    <a:pt x="186" y="335"/>
                  </a:lnTo>
                  <a:lnTo>
                    <a:pt x="186" y="329"/>
                  </a:lnTo>
                  <a:lnTo>
                    <a:pt x="204" y="347"/>
                  </a:lnTo>
                  <a:lnTo>
                    <a:pt x="216" y="335"/>
                  </a:lnTo>
                  <a:lnTo>
                    <a:pt x="222" y="341"/>
                  </a:lnTo>
                  <a:lnTo>
                    <a:pt x="222" y="335"/>
                  </a:lnTo>
                  <a:lnTo>
                    <a:pt x="234" y="329"/>
                  </a:lnTo>
                  <a:lnTo>
                    <a:pt x="234" y="335"/>
                  </a:lnTo>
                  <a:lnTo>
                    <a:pt x="240" y="335"/>
                  </a:lnTo>
                  <a:lnTo>
                    <a:pt x="240" y="329"/>
                  </a:lnTo>
                  <a:lnTo>
                    <a:pt x="252" y="329"/>
                  </a:lnTo>
                  <a:lnTo>
                    <a:pt x="270" y="317"/>
                  </a:lnTo>
                  <a:lnTo>
                    <a:pt x="288" y="323"/>
                  </a:lnTo>
                  <a:lnTo>
                    <a:pt x="300" y="311"/>
                  </a:lnTo>
                  <a:lnTo>
                    <a:pt x="318" y="311"/>
                  </a:lnTo>
                  <a:lnTo>
                    <a:pt x="336" y="299"/>
                  </a:lnTo>
                  <a:lnTo>
                    <a:pt x="342" y="305"/>
                  </a:lnTo>
                  <a:lnTo>
                    <a:pt x="348" y="299"/>
                  </a:lnTo>
                  <a:lnTo>
                    <a:pt x="354" y="305"/>
                  </a:lnTo>
                  <a:lnTo>
                    <a:pt x="366" y="293"/>
                  </a:lnTo>
                  <a:lnTo>
                    <a:pt x="372" y="281"/>
                  </a:lnTo>
                  <a:lnTo>
                    <a:pt x="378" y="275"/>
                  </a:lnTo>
                  <a:lnTo>
                    <a:pt x="384" y="252"/>
                  </a:lnTo>
                  <a:lnTo>
                    <a:pt x="402" y="240"/>
                  </a:lnTo>
                  <a:lnTo>
                    <a:pt x="408" y="228"/>
                  </a:lnTo>
                  <a:lnTo>
                    <a:pt x="414" y="228"/>
                  </a:lnTo>
                  <a:lnTo>
                    <a:pt x="414" y="228"/>
                  </a:lnTo>
                  <a:lnTo>
                    <a:pt x="420" y="228"/>
                  </a:lnTo>
                  <a:lnTo>
                    <a:pt x="426" y="216"/>
                  </a:lnTo>
                  <a:lnTo>
                    <a:pt x="432" y="216"/>
                  </a:lnTo>
                  <a:lnTo>
                    <a:pt x="438" y="210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44" y="198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8" y="186"/>
                  </a:lnTo>
                  <a:lnTo>
                    <a:pt x="444" y="192"/>
                  </a:lnTo>
                  <a:lnTo>
                    <a:pt x="450" y="192"/>
                  </a:lnTo>
                  <a:lnTo>
                    <a:pt x="450" y="186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86"/>
                  </a:lnTo>
                  <a:lnTo>
                    <a:pt x="474" y="180"/>
                  </a:lnTo>
                  <a:lnTo>
                    <a:pt x="480" y="174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74"/>
                  </a:lnTo>
                  <a:lnTo>
                    <a:pt x="498" y="168"/>
                  </a:lnTo>
                  <a:lnTo>
                    <a:pt x="510" y="162"/>
                  </a:lnTo>
                  <a:lnTo>
                    <a:pt x="510" y="156"/>
                  </a:lnTo>
                  <a:lnTo>
                    <a:pt x="504" y="114"/>
                  </a:lnTo>
                  <a:lnTo>
                    <a:pt x="510" y="96"/>
                  </a:lnTo>
                  <a:lnTo>
                    <a:pt x="516" y="90"/>
                  </a:lnTo>
                  <a:lnTo>
                    <a:pt x="599" y="0"/>
                  </a:lnTo>
                  <a:lnTo>
                    <a:pt x="635" y="18"/>
                  </a:lnTo>
                  <a:lnTo>
                    <a:pt x="641" y="24"/>
                  </a:lnTo>
                  <a:lnTo>
                    <a:pt x="647" y="30"/>
                  </a:lnTo>
                  <a:lnTo>
                    <a:pt x="653" y="36"/>
                  </a:lnTo>
                  <a:lnTo>
                    <a:pt x="659" y="36"/>
                  </a:lnTo>
                  <a:lnTo>
                    <a:pt x="671" y="36"/>
                  </a:lnTo>
                  <a:lnTo>
                    <a:pt x="683" y="42"/>
                  </a:lnTo>
                  <a:lnTo>
                    <a:pt x="683" y="54"/>
                  </a:lnTo>
                  <a:lnTo>
                    <a:pt x="677" y="72"/>
                  </a:lnTo>
                  <a:lnTo>
                    <a:pt x="683" y="84"/>
                  </a:lnTo>
                  <a:lnTo>
                    <a:pt x="683" y="96"/>
                  </a:lnTo>
                  <a:lnTo>
                    <a:pt x="689" y="102"/>
                  </a:lnTo>
                  <a:lnTo>
                    <a:pt x="707" y="102"/>
                  </a:lnTo>
                  <a:lnTo>
                    <a:pt x="719" y="126"/>
                  </a:lnTo>
                  <a:lnTo>
                    <a:pt x="719" y="132"/>
                  </a:lnTo>
                  <a:lnTo>
                    <a:pt x="713" y="132"/>
                  </a:lnTo>
                  <a:lnTo>
                    <a:pt x="719" y="144"/>
                  </a:lnTo>
                  <a:lnTo>
                    <a:pt x="719" y="156"/>
                  </a:lnTo>
                  <a:lnTo>
                    <a:pt x="725" y="162"/>
                  </a:lnTo>
                  <a:lnTo>
                    <a:pt x="725" y="174"/>
                  </a:lnTo>
                  <a:lnTo>
                    <a:pt x="743" y="174"/>
                  </a:lnTo>
                  <a:lnTo>
                    <a:pt x="797" y="204"/>
                  </a:lnTo>
                  <a:lnTo>
                    <a:pt x="809" y="234"/>
                  </a:lnTo>
                  <a:lnTo>
                    <a:pt x="827" y="264"/>
                  </a:lnTo>
                  <a:lnTo>
                    <a:pt x="827" y="287"/>
                  </a:lnTo>
                  <a:lnTo>
                    <a:pt x="815" y="293"/>
                  </a:lnTo>
                  <a:lnTo>
                    <a:pt x="827" y="323"/>
                  </a:lnTo>
                  <a:lnTo>
                    <a:pt x="833" y="329"/>
                  </a:lnTo>
                  <a:lnTo>
                    <a:pt x="773" y="329"/>
                  </a:lnTo>
                  <a:lnTo>
                    <a:pt x="767" y="335"/>
                  </a:lnTo>
                  <a:lnTo>
                    <a:pt x="629" y="341"/>
                  </a:lnTo>
                  <a:lnTo>
                    <a:pt x="623" y="371"/>
                  </a:lnTo>
                  <a:lnTo>
                    <a:pt x="522" y="377"/>
                  </a:lnTo>
                  <a:lnTo>
                    <a:pt x="522" y="413"/>
                  </a:lnTo>
                  <a:lnTo>
                    <a:pt x="474" y="413"/>
                  </a:lnTo>
                  <a:lnTo>
                    <a:pt x="444" y="449"/>
                  </a:lnTo>
                  <a:lnTo>
                    <a:pt x="414" y="473"/>
                  </a:lnTo>
                  <a:lnTo>
                    <a:pt x="408" y="473"/>
                  </a:lnTo>
                  <a:lnTo>
                    <a:pt x="402" y="473"/>
                  </a:lnTo>
                  <a:lnTo>
                    <a:pt x="384" y="479"/>
                  </a:lnTo>
                  <a:lnTo>
                    <a:pt x="384" y="485"/>
                  </a:lnTo>
                  <a:lnTo>
                    <a:pt x="318" y="485"/>
                  </a:lnTo>
                  <a:lnTo>
                    <a:pt x="318" y="574"/>
                  </a:lnTo>
                  <a:lnTo>
                    <a:pt x="204" y="688"/>
                  </a:lnTo>
                  <a:lnTo>
                    <a:pt x="198" y="688"/>
                  </a:lnTo>
                  <a:lnTo>
                    <a:pt x="192" y="670"/>
                  </a:lnTo>
                  <a:lnTo>
                    <a:pt x="180" y="664"/>
                  </a:lnTo>
                  <a:lnTo>
                    <a:pt x="162" y="664"/>
                  </a:lnTo>
                  <a:lnTo>
                    <a:pt x="138" y="640"/>
                  </a:lnTo>
                  <a:lnTo>
                    <a:pt x="132" y="646"/>
                  </a:lnTo>
                  <a:lnTo>
                    <a:pt x="114" y="628"/>
                  </a:lnTo>
                  <a:lnTo>
                    <a:pt x="108" y="616"/>
                  </a:lnTo>
                  <a:lnTo>
                    <a:pt x="96" y="616"/>
                  </a:lnTo>
                  <a:lnTo>
                    <a:pt x="90" y="604"/>
                  </a:lnTo>
                  <a:lnTo>
                    <a:pt x="84" y="592"/>
                  </a:lnTo>
                  <a:lnTo>
                    <a:pt x="90" y="586"/>
                  </a:lnTo>
                  <a:lnTo>
                    <a:pt x="96" y="574"/>
                  </a:lnTo>
                  <a:lnTo>
                    <a:pt x="84" y="562"/>
                  </a:lnTo>
                  <a:lnTo>
                    <a:pt x="78" y="545"/>
                  </a:lnTo>
                  <a:lnTo>
                    <a:pt x="78" y="539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1018" name="Text Box 90"/>
            <p:cNvSpPr txBox="1">
              <a:spLocks noChangeArrowheads="1"/>
            </p:cNvSpPr>
            <p:nvPr/>
          </p:nvSpPr>
          <p:spPr bwMode="auto">
            <a:xfrm>
              <a:off x="4742" y="1922"/>
              <a:ext cx="426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Fresno</a:t>
              </a:r>
            </a:p>
          </p:txBody>
        </p:sp>
        <p:sp>
          <p:nvSpPr>
            <p:cNvPr id="381037" name="Oval 109"/>
            <p:cNvSpPr>
              <a:spLocks noChangeArrowheads="1"/>
            </p:cNvSpPr>
            <p:nvPr/>
          </p:nvSpPr>
          <p:spPr bwMode="auto">
            <a:xfrm>
              <a:off x="2758" y="2559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cxnSp>
          <p:nvCxnSpPr>
            <p:cNvPr id="381062" name="AutoShape 134"/>
            <p:cNvCxnSpPr>
              <a:cxnSpLocks noChangeShapeType="1"/>
              <a:stCxn id="381018" idx="1"/>
              <a:endCxn id="381037" idx="1"/>
            </p:cNvCxnSpPr>
            <p:nvPr/>
          </p:nvCxnSpPr>
          <p:spPr bwMode="auto">
            <a:xfrm flipH="1">
              <a:off x="2763" y="1999"/>
              <a:ext cx="1979" cy="56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20" name="Group 176"/>
          <p:cNvGrpSpPr>
            <a:grpSpLocks/>
          </p:cNvGrpSpPr>
          <p:nvPr/>
        </p:nvGrpSpPr>
        <p:grpSpPr bwMode="auto">
          <a:xfrm>
            <a:off x="4435475" y="3367088"/>
            <a:ext cx="3692525" cy="1258887"/>
            <a:chOff x="2794" y="2121"/>
            <a:chExt cx="2326" cy="793"/>
          </a:xfrm>
        </p:grpSpPr>
        <p:sp>
          <p:nvSpPr>
            <p:cNvPr id="381039" name="Oval 111"/>
            <p:cNvSpPr>
              <a:spLocks noChangeArrowheads="1"/>
            </p:cNvSpPr>
            <p:nvPr/>
          </p:nvSpPr>
          <p:spPr bwMode="auto">
            <a:xfrm>
              <a:off x="3027" y="2723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sp>
          <p:nvSpPr>
            <p:cNvPr id="380970" name="Freeform 42" descr="Wide upward diagonal"/>
            <p:cNvSpPr>
              <a:spLocks/>
            </p:cNvSpPr>
            <p:nvPr/>
          </p:nvSpPr>
          <p:spPr bwMode="auto">
            <a:xfrm>
              <a:off x="2794" y="2569"/>
              <a:ext cx="527" cy="345"/>
            </a:xfrm>
            <a:custGeom>
              <a:avLst/>
              <a:gdLst/>
              <a:ahLst/>
              <a:cxnLst>
                <a:cxn ang="0">
                  <a:pos x="12" y="305"/>
                </a:cxn>
                <a:cxn ang="0">
                  <a:pos x="12" y="204"/>
                </a:cxn>
                <a:cxn ang="0">
                  <a:pos x="30" y="204"/>
                </a:cxn>
                <a:cxn ang="0">
                  <a:pos x="30" y="150"/>
                </a:cxn>
                <a:cxn ang="0">
                  <a:pos x="12" y="150"/>
                </a:cxn>
                <a:cxn ang="0">
                  <a:pos x="12" y="120"/>
                </a:cxn>
                <a:cxn ang="0">
                  <a:pos x="0" y="120"/>
                </a:cxn>
                <a:cxn ang="0">
                  <a:pos x="30" y="84"/>
                </a:cxn>
                <a:cxn ang="0">
                  <a:pos x="78" y="84"/>
                </a:cxn>
                <a:cxn ang="0">
                  <a:pos x="78" y="48"/>
                </a:cxn>
                <a:cxn ang="0">
                  <a:pos x="179" y="42"/>
                </a:cxn>
                <a:cxn ang="0">
                  <a:pos x="185" y="12"/>
                </a:cxn>
                <a:cxn ang="0">
                  <a:pos x="323" y="6"/>
                </a:cxn>
                <a:cxn ang="0">
                  <a:pos x="329" y="0"/>
                </a:cxn>
                <a:cxn ang="0">
                  <a:pos x="389" y="0"/>
                </a:cxn>
                <a:cxn ang="0">
                  <a:pos x="395" y="12"/>
                </a:cxn>
                <a:cxn ang="0">
                  <a:pos x="389" y="24"/>
                </a:cxn>
                <a:cxn ang="0">
                  <a:pos x="395" y="30"/>
                </a:cxn>
                <a:cxn ang="0">
                  <a:pos x="401" y="42"/>
                </a:cxn>
                <a:cxn ang="0">
                  <a:pos x="419" y="60"/>
                </a:cxn>
                <a:cxn ang="0">
                  <a:pos x="413" y="66"/>
                </a:cxn>
                <a:cxn ang="0">
                  <a:pos x="431" y="90"/>
                </a:cxn>
                <a:cxn ang="0">
                  <a:pos x="431" y="108"/>
                </a:cxn>
                <a:cxn ang="0">
                  <a:pos x="437" y="114"/>
                </a:cxn>
                <a:cxn ang="0">
                  <a:pos x="443" y="120"/>
                </a:cxn>
                <a:cxn ang="0">
                  <a:pos x="461" y="120"/>
                </a:cxn>
                <a:cxn ang="0">
                  <a:pos x="461" y="126"/>
                </a:cxn>
                <a:cxn ang="0">
                  <a:pos x="467" y="132"/>
                </a:cxn>
                <a:cxn ang="0">
                  <a:pos x="461" y="138"/>
                </a:cxn>
                <a:cxn ang="0">
                  <a:pos x="473" y="156"/>
                </a:cxn>
                <a:cxn ang="0">
                  <a:pos x="473" y="180"/>
                </a:cxn>
                <a:cxn ang="0">
                  <a:pos x="473" y="192"/>
                </a:cxn>
                <a:cxn ang="0">
                  <a:pos x="479" y="216"/>
                </a:cxn>
                <a:cxn ang="0">
                  <a:pos x="497" y="228"/>
                </a:cxn>
                <a:cxn ang="0">
                  <a:pos x="497" y="233"/>
                </a:cxn>
                <a:cxn ang="0">
                  <a:pos x="491" y="239"/>
                </a:cxn>
                <a:cxn ang="0">
                  <a:pos x="497" y="257"/>
                </a:cxn>
                <a:cxn ang="0">
                  <a:pos x="503" y="287"/>
                </a:cxn>
                <a:cxn ang="0">
                  <a:pos x="515" y="299"/>
                </a:cxn>
                <a:cxn ang="0">
                  <a:pos x="515" y="311"/>
                </a:cxn>
                <a:cxn ang="0">
                  <a:pos x="521" y="311"/>
                </a:cxn>
                <a:cxn ang="0">
                  <a:pos x="527" y="329"/>
                </a:cxn>
                <a:cxn ang="0">
                  <a:pos x="527" y="347"/>
                </a:cxn>
                <a:cxn ang="0">
                  <a:pos x="521" y="353"/>
                </a:cxn>
                <a:cxn ang="0">
                  <a:pos x="521" y="377"/>
                </a:cxn>
                <a:cxn ang="0">
                  <a:pos x="18" y="401"/>
                </a:cxn>
                <a:cxn ang="0">
                  <a:pos x="12" y="305"/>
                </a:cxn>
              </a:cxnLst>
              <a:rect l="0" t="0" r="r" b="b"/>
              <a:pathLst>
                <a:path w="527" h="401">
                  <a:moveTo>
                    <a:pt x="12" y="305"/>
                  </a:moveTo>
                  <a:lnTo>
                    <a:pt x="12" y="204"/>
                  </a:lnTo>
                  <a:lnTo>
                    <a:pt x="30" y="204"/>
                  </a:lnTo>
                  <a:lnTo>
                    <a:pt x="30" y="150"/>
                  </a:lnTo>
                  <a:lnTo>
                    <a:pt x="12" y="150"/>
                  </a:lnTo>
                  <a:lnTo>
                    <a:pt x="12" y="120"/>
                  </a:lnTo>
                  <a:lnTo>
                    <a:pt x="0" y="120"/>
                  </a:lnTo>
                  <a:lnTo>
                    <a:pt x="30" y="84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179" y="42"/>
                  </a:lnTo>
                  <a:lnTo>
                    <a:pt x="185" y="12"/>
                  </a:lnTo>
                  <a:lnTo>
                    <a:pt x="323" y="6"/>
                  </a:lnTo>
                  <a:lnTo>
                    <a:pt x="329" y="0"/>
                  </a:lnTo>
                  <a:lnTo>
                    <a:pt x="389" y="0"/>
                  </a:lnTo>
                  <a:lnTo>
                    <a:pt x="395" y="12"/>
                  </a:lnTo>
                  <a:lnTo>
                    <a:pt x="389" y="24"/>
                  </a:lnTo>
                  <a:lnTo>
                    <a:pt x="395" y="30"/>
                  </a:lnTo>
                  <a:lnTo>
                    <a:pt x="401" y="42"/>
                  </a:lnTo>
                  <a:lnTo>
                    <a:pt x="419" y="60"/>
                  </a:lnTo>
                  <a:lnTo>
                    <a:pt x="413" y="66"/>
                  </a:lnTo>
                  <a:lnTo>
                    <a:pt x="431" y="90"/>
                  </a:lnTo>
                  <a:lnTo>
                    <a:pt x="431" y="108"/>
                  </a:lnTo>
                  <a:lnTo>
                    <a:pt x="437" y="114"/>
                  </a:lnTo>
                  <a:lnTo>
                    <a:pt x="443" y="120"/>
                  </a:lnTo>
                  <a:lnTo>
                    <a:pt x="461" y="120"/>
                  </a:lnTo>
                  <a:lnTo>
                    <a:pt x="461" y="126"/>
                  </a:lnTo>
                  <a:lnTo>
                    <a:pt x="467" y="132"/>
                  </a:lnTo>
                  <a:lnTo>
                    <a:pt x="461" y="138"/>
                  </a:lnTo>
                  <a:lnTo>
                    <a:pt x="473" y="156"/>
                  </a:lnTo>
                  <a:lnTo>
                    <a:pt x="473" y="180"/>
                  </a:lnTo>
                  <a:lnTo>
                    <a:pt x="473" y="192"/>
                  </a:lnTo>
                  <a:lnTo>
                    <a:pt x="479" y="216"/>
                  </a:lnTo>
                  <a:lnTo>
                    <a:pt x="497" y="228"/>
                  </a:lnTo>
                  <a:lnTo>
                    <a:pt x="497" y="233"/>
                  </a:lnTo>
                  <a:lnTo>
                    <a:pt x="491" y="239"/>
                  </a:lnTo>
                  <a:lnTo>
                    <a:pt x="497" y="257"/>
                  </a:lnTo>
                  <a:lnTo>
                    <a:pt x="503" y="287"/>
                  </a:lnTo>
                  <a:lnTo>
                    <a:pt x="515" y="299"/>
                  </a:lnTo>
                  <a:lnTo>
                    <a:pt x="515" y="311"/>
                  </a:lnTo>
                  <a:lnTo>
                    <a:pt x="521" y="311"/>
                  </a:lnTo>
                  <a:lnTo>
                    <a:pt x="527" y="329"/>
                  </a:lnTo>
                  <a:lnTo>
                    <a:pt x="527" y="347"/>
                  </a:lnTo>
                  <a:lnTo>
                    <a:pt x="521" y="353"/>
                  </a:lnTo>
                  <a:lnTo>
                    <a:pt x="521" y="377"/>
                  </a:lnTo>
                  <a:lnTo>
                    <a:pt x="18" y="401"/>
                  </a:lnTo>
                  <a:lnTo>
                    <a:pt x="12" y="305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1020" name="Text Box 92"/>
            <p:cNvSpPr txBox="1">
              <a:spLocks noChangeArrowheads="1"/>
            </p:cNvSpPr>
            <p:nvPr/>
          </p:nvSpPr>
          <p:spPr bwMode="auto">
            <a:xfrm>
              <a:off x="4736" y="2121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Tulare</a:t>
              </a:r>
            </a:p>
          </p:txBody>
        </p:sp>
        <p:cxnSp>
          <p:nvCxnSpPr>
            <p:cNvPr id="381063" name="AutoShape 135"/>
            <p:cNvCxnSpPr>
              <a:cxnSpLocks noChangeShapeType="1"/>
              <a:stCxn id="381020" idx="1"/>
              <a:endCxn id="381039" idx="5"/>
            </p:cNvCxnSpPr>
            <p:nvPr/>
          </p:nvCxnSpPr>
          <p:spPr bwMode="auto">
            <a:xfrm flipH="1">
              <a:off x="3058" y="2198"/>
              <a:ext cx="1678" cy="5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4111625" y="3689350"/>
            <a:ext cx="4092575" cy="1474787"/>
            <a:chOff x="2590" y="2324"/>
            <a:chExt cx="2578" cy="929"/>
          </a:xfrm>
        </p:grpSpPr>
        <p:sp>
          <p:nvSpPr>
            <p:cNvPr id="380979" name="Text Box 51"/>
            <p:cNvSpPr txBox="1">
              <a:spLocks noChangeArrowheads="1"/>
            </p:cNvSpPr>
            <p:nvPr/>
          </p:nvSpPr>
          <p:spPr bwMode="auto">
            <a:xfrm>
              <a:off x="4732" y="2324"/>
              <a:ext cx="436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</a:rPr>
                <a:t>Kern</a:t>
              </a:r>
            </a:p>
          </p:txBody>
        </p:sp>
        <p:sp>
          <p:nvSpPr>
            <p:cNvPr id="380980" name="Freeform 52" descr="Wide upward diagonal"/>
            <p:cNvSpPr>
              <a:spLocks/>
            </p:cNvSpPr>
            <p:nvPr/>
          </p:nvSpPr>
          <p:spPr bwMode="auto">
            <a:xfrm>
              <a:off x="2590" y="2883"/>
              <a:ext cx="869" cy="370"/>
            </a:xfrm>
            <a:custGeom>
              <a:avLst/>
              <a:gdLst/>
              <a:ahLst/>
              <a:cxnLst>
                <a:cxn ang="0">
                  <a:pos x="857" y="401"/>
                </a:cxn>
                <a:cxn ang="0">
                  <a:pos x="449" y="425"/>
                </a:cxn>
                <a:cxn ang="0">
                  <a:pos x="431" y="425"/>
                </a:cxn>
                <a:cxn ang="0">
                  <a:pos x="431" y="425"/>
                </a:cxn>
                <a:cxn ang="0">
                  <a:pos x="330" y="431"/>
                </a:cxn>
                <a:cxn ang="0">
                  <a:pos x="330" y="413"/>
                </a:cxn>
                <a:cxn ang="0">
                  <a:pos x="318" y="413"/>
                </a:cxn>
                <a:cxn ang="0">
                  <a:pos x="318" y="407"/>
                </a:cxn>
                <a:cxn ang="0">
                  <a:pos x="288" y="407"/>
                </a:cxn>
                <a:cxn ang="0">
                  <a:pos x="282" y="395"/>
                </a:cxn>
                <a:cxn ang="0">
                  <a:pos x="264" y="395"/>
                </a:cxn>
                <a:cxn ang="0">
                  <a:pos x="252" y="395"/>
                </a:cxn>
                <a:cxn ang="0">
                  <a:pos x="246" y="323"/>
                </a:cxn>
                <a:cxn ang="0">
                  <a:pos x="246" y="323"/>
                </a:cxn>
                <a:cxn ang="0">
                  <a:pos x="240" y="317"/>
                </a:cxn>
                <a:cxn ang="0">
                  <a:pos x="222" y="317"/>
                </a:cxn>
                <a:cxn ang="0">
                  <a:pos x="216" y="287"/>
                </a:cxn>
                <a:cxn ang="0">
                  <a:pos x="180" y="287"/>
                </a:cxn>
                <a:cxn ang="0">
                  <a:pos x="180" y="251"/>
                </a:cxn>
                <a:cxn ang="0">
                  <a:pos x="138" y="257"/>
                </a:cxn>
                <a:cxn ang="0">
                  <a:pos x="132" y="221"/>
                </a:cxn>
                <a:cxn ang="0">
                  <a:pos x="114" y="221"/>
                </a:cxn>
                <a:cxn ang="0">
                  <a:pos x="108" y="185"/>
                </a:cxn>
                <a:cxn ang="0">
                  <a:pos x="72" y="185"/>
                </a:cxn>
                <a:cxn ang="0">
                  <a:pos x="72" y="173"/>
                </a:cxn>
                <a:cxn ang="0">
                  <a:pos x="66" y="173"/>
                </a:cxn>
                <a:cxn ang="0">
                  <a:pos x="66" y="167"/>
                </a:cxn>
                <a:cxn ang="0">
                  <a:pos x="60" y="167"/>
                </a:cxn>
                <a:cxn ang="0">
                  <a:pos x="60" y="161"/>
                </a:cxn>
                <a:cxn ang="0">
                  <a:pos x="54" y="161"/>
                </a:cxn>
                <a:cxn ang="0">
                  <a:pos x="54" y="156"/>
                </a:cxn>
                <a:cxn ang="0">
                  <a:pos x="48" y="156"/>
                </a:cxn>
                <a:cxn ang="0">
                  <a:pos x="48" y="150"/>
                </a:cxn>
                <a:cxn ang="0">
                  <a:pos x="42" y="150"/>
                </a:cxn>
                <a:cxn ang="0">
                  <a:pos x="42" y="114"/>
                </a:cxn>
                <a:cxn ang="0">
                  <a:pos x="6" y="114"/>
                </a:cxn>
                <a:cxn ang="0">
                  <a:pos x="0" y="42"/>
                </a:cxn>
                <a:cxn ang="0">
                  <a:pos x="222" y="36"/>
                </a:cxn>
                <a:cxn ang="0">
                  <a:pos x="725" y="12"/>
                </a:cxn>
                <a:cxn ang="0">
                  <a:pos x="749" y="12"/>
                </a:cxn>
                <a:cxn ang="0">
                  <a:pos x="749" y="6"/>
                </a:cxn>
                <a:cxn ang="0">
                  <a:pos x="845" y="0"/>
                </a:cxn>
                <a:cxn ang="0">
                  <a:pos x="845" y="42"/>
                </a:cxn>
                <a:cxn ang="0">
                  <a:pos x="839" y="42"/>
                </a:cxn>
                <a:cxn ang="0">
                  <a:pos x="839" y="54"/>
                </a:cxn>
                <a:cxn ang="0">
                  <a:pos x="851" y="54"/>
                </a:cxn>
                <a:cxn ang="0">
                  <a:pos x="857" y="60"/>
                </a:cxn>
                <a:cxn ang="0">
                  <a:pos x="851" y="66"/>
                </a:cxn>
                <a:cxn ang="0">
                  <a:pos x="863" y="287"/>
                </a:cxn>
                <a:cxn ang="0">
                  <a:pos x="857" y="287"/>
                </a:cxn>
                <a:cxn ang="0">
                  <a:pos x="869" y="401"/>
                </a:cxn>
                <a:cxn ang="0">
                  <a:pos x="857" y="401"/>
                </a:cxn>
              </a:cxnLst>
              <a:rect l="0" t="0" r="r" b="b"/>
              <a:pathLst>
                <a:path w="869" h="431">
                  <a:moveTo>
                    <a:pt x="857" y="401"/>
                  </a:moveTo>
                  <a:lnTo>
                    <a:pt x="449" y="425"/>
                  </a:lnTo>
                  <a:lnTo>
                    <a:pt x="431" y="425"/>
                  </a:lnTo>
                  <a:lnTo>
                    <a:pt x="431" y="425"/>
                  </a:lnTo>
                  <a:lnTo>
                    <a:pt x="330" y="431"/>
                  </a:lnTo>
                  <a:lnTo>
                    <a:pt x="330" y="413"/>
                  </a:lnTo>
                  <a:lnTo>
                    <a:pt x="318" y="413"/>
                  </a:lnTo>
                  <a:lnTo>
                    <a:pt x="318" y="407"/>
                  </a:lnTo>
                  <a:lnTo>
                    <a:pt x="288" y="407"/>
                  </a:lnTo>
                  <a:lnTo>
                    <a:pt x="282" y="395"/>
                  </a:lnTo>
                  <a:lnTo>
                    <a:pt x="264" y="395"/>
                  </a:lnTo>
                  <a:lnTo>
                    <a:pt x="252" y="395"/>
                  </a:lnTo>
                  <a:lnTo>
                    <a:pt x="246" y="323"/>
                  </a:lnTo>
                  <a:lnTo>
                    <a:pt x="246" y="323"/>
                  </a:lnTo>
                  <a:lnTo>
                    <a:pt x="240" y="317"/>
                  </a:lnTo>
                  <a:lnTo>
                    <a:pt x="222" y="317"/>
                  </a:lnTo>
                  <a:lnTo>
                    <a:pt x="216" y="287"/>
                  </a:lnTo>
                  <a:lnTo>
                    <a:pt x="180" y="287"/>
                  </a:lnTo>
                  <a:lnTo>
                    <a:pt x="180" y="251"/>
                  </a:lnTo>
                  <a:lnTo>
                    <a:pt x="138" y="257"/>
                  </a:lnTo>
                  <a:lnTo>
                    <a:pt x="132" y="221"/>
                  </a:lnTo>
                  <a:lnTo>
                    <a:pt x="114" y="221"/>
                  </a:lnTo>
                  <a:lnTo>
                    <a:pt x="108" y="185"/>
                  </a:lnTo>
                  <a:lnTo>
                    <a:pt x="72" y="185"/>
                  </a:lnTo>
                  <a:lnTo>
                    <a:pt x="72" y="173"/>
                  </a:lnTo>
                  <a:lnTo>
                    <a:pt x="66" y="173"/>
                  </a:lnTo>
                  <a:lnTo>
                    <a:pt x="66" y="167"/>
                  </a:lnTo>
                  <a:lnTo>
                    <a:pt x="60" y="167"/>
                  </a:lnTo>
                  <a:lnTo>
                    <a:pt x="60" y="161"/>
                  </a:lnTo>
                  <a:lnTo>
                    <a:pt x="54" y="161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2" y="150"/>
                  </a:lnTo>
                  <a:lnTo>
                    <a:pt x="42" y="114"/>
                  </a:lnTo>
                  <a:lnTo>
                    <a:pt x="6" y="114"/>
                  </a:lnTo>
                  <a:lnTo>
                    <a:pt x="0" y="42"/>
                  </a:lnTo>
                  <a:lnTo>
                    <a:pt x="222" y="36"/>
                  </a:lnTo>
                  <a:lnTo>
                    <a:pt x="725" y="12"/>
                  </a:lnTo>
                  <a:lnTo>
                    <a:pt x="749" y="12"/>
                  </a:lnTo>
                  <a:lnTo>
                    <a:pt x="749" y="6"/>
                  </a:lnTo>
                  <a:lnTo>
                    <a:pt x="845" y="0"/>
                  </a:lnTo>
                  <a:lnTo>
                    <a:pt x="845" y="42"/>
                  </a:lnTo>
                  <a:lnTo>
                    <a:pt x="839" y="42"/>
                  </a:lnTo>
                  <a:lnTo>
                    <a:pt x="839" y="54"/>
                  </a:lnTo>
                  <a:lnTo>
                    <a:pt x="851" y="54"/>
                  </a:lnTo>
                  <a:lnTo>
                    <a:pt x="857" y="60"/>
                  </a:lnTo>
                  <a:lnTo>
                    <a:pt x="851" y="66"/>
                  </a:lnTo>
                  <a:lnTo>
                    <a:pt x="863" y="287"/>
                  </a:lnTo>
                  <a:lnTo>
                    <a:pt x="857" y="287"/>
                  </a:lnTo>
                  <a:lnTo>
                    <a:pt x="869" y="401"/>
                  </a:lnTo>
                  <a:lnTo>
                    <a:pt x="857" y="401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1044" name="Oval 116"/>
            <p:cNvSpPr>
              <a:spLocks noChangeArrowheads="1"/>
            </p:cNvSpPr>
            <p:nvPr/>
          </p:nvSpPr>
          <p:spPr bwMode="auto">
            <a:xfrm>
              <a:off x="3087" y="3059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cxnSp>
          <p:nvCxnSpPr>
            <p:cNvPr id="381064" name="AutoShape 136"/>
            <p:cNvCxnSpPr>
              <a:cxnSpLocks noChangeShapeType="1"/>
              <a:stCxn id="380979" idx="1"/>
              <a:endCxn id="381044" idx="1"/>
            </p:cNvCxnSpPr>
            <p:nvPr/>
          </p:nvCxnSpPr>
          <p:spPr bwMode="auto">
            <a:xfrm flipH="1">
              <a:off x="3092" y="2401"/>
              <a:ext cx="1640" cy="663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22" name="Group 159"/>
          <p:cNvGrpSpPr>
            <a:grpSpLocks/>
          </p:cNvGrpSpPr>
          <p:nvPr/>
        </p:nvGrpSpPr>
        <p:grpSpPr bwMode="auto">
          <a:xfrm>
            <a:off x="4814888" y="3998913"/>
            <a:ext cx="3903663" cy="1760537"/>
            <a:chOff x="3033" y="2519"/>
            <a:chExt cx="2459" cy="1109"/>
          </a:xfrm>
        </p:grpSpPr>
        <p:sp>
          <p:nvSpPr>
            <p:cNvPr id="380975" name="Freeform 47" descr="Wide upward diagonal"/>
            <p:cNvSpPr>
              <a:spLocks/>
            </p:cNvSpPr>
            <p:nvPr/>
          </p:nvSpPr>
          <p:spPr bwMode="auto">
            <a:xfrm>
              <a:off x="3033" y="3227"/>
              <a:ext cx="438" cy="401"/>
            </a:xfrm>
            <a:custGeom>
              <a:avLst/>
              <a:gdLst/>
              <a:ahLst/>
              <a:cxnLst>
                <a:cxn ang="0">
                  <a:pos x="264" y="442"/>
                </a:cxn>
                <a:cxn ang="0">
                  <a:pos x="240" y="436"/>
                </a:cxn>
                <a:cxn ang="0">
                  <a:pos x="228" y="466"/>
                </a:cxn>
                <a:cxn ang="0">
                  <a:pos x="186" y="454"/>
                </a:cxn>
                <a:cxn ang="0">
                  <a:pos x="180" y="436"/>
                </a:cxn>
                <a:cxn ang="0">
                  <a:pos x="192" y="424"/>
                </a:cxn>
                <a:cxn ang="0">
                  <a:pos x="180" y="394"/>
                </a:cxn>
                <a:cxn ang="0">
                  <a:pos x="138" y="335"/>
                </a:cxn>
                <a:cxn ang="0">
                  <a:pos x="54" y="346"/>
                </a:cxn>
                <a:cxn ang="0">
                  <a:pos x="0" y="341"/>
                </a:cxn>
                <a:cxn ang="0">
                  <a:pos x="0" y="323"/>
                </a:cxn>
                <a:cxn ang="0">
                  <a:pos x="48" y="281"/>
                </a:cxn>
                <a:cxn ang="0">
                  <a:pos x="90" y="281"/>
                </a:cxn>
                <a:cxn ang="0">
                  <a:pos x="90" y="251"/>
                </a:cxn>
                <a:cxn ang="0">
                  <a:pos x="102" y="251"/>
                </a:cxn>
                <a:cxn ang="0">
                  <a:pos x="102" y="233"/>
                </a:cxn>
                <a:cxn ang="0">
                  <a:pos x="78" y="185"/>
                </a:cxn>
                <a:cxn ang="0">
                  <a:pos x="6" y="24"/>
                </a:cxn>
                <a:cxn ang="0">
                  <a:pos x="414" y="0"/>
                </a:cxn>
                <a:cxn ang="0">
                  <a:pos x="420" y="107"/>
                </a:cxn>
                <a:cxn ang="0">
                  <a:pos x="426" y="107"/>
                </a:cxn>
                <a:cxn ang="0">
                  <a:pos x="438" y="215"/>
                </a:cxn>
                <a:cxn ang="0">
                  <a:pos x="420" y="287"/>
                </a:cxn>
                <a:cxn ang="0">
                  <a:pos x="414" y="329"/>
                </a:cxn>
                <a:cxn ang="0">
                  <a:pos x="402" y="329"/>
                </a:cxn>
                <a:cxn ang="0">
                  <a:pos x="390" y="341"/>
                </a:cxn>
                <a:cxn ang="0">
                  <a:pos x="396" y="358"/>
                </a:cxn>
                <a:cxn ang="0">
                  <a:pos x="330" y="364"/>
                </a:cxn>
                <a:cxn ang="0">
                  <a:pos x="330" y="376"/>
                </a:cxn>
                <a:cxn ang="0">
                  <a:pos x="324" y="382"/>
                </a:cxn>
                <a:cxn ang="0">
                  <a:pos x="324" y="388"/>
                </a:cxn>
                <a:cxn ang="0">
                  <a:pos x="318" y="388"/>
                </a:cxn>
                <a:cxn ang="0">
                  <a:pos x="306" y="394"/>
                </a:cxn>
                <a:cxn ang="0">
                  <a:pos x="300" y="418"/>
                </a:cxn>
                <a:cxn ang="0">
                  <a:pos x="294" y="424"/>
                </a:cxn>
                <a:cxn ang="0">
                  <a:pos x="294" y="436"/>
                </a:cxn>
                <a:cxn ang="0">
                  <a:pos x="288" y="442"/>
                </a:cxn>
                <a:cxn ang="0">
                  <a:pos x="264" y="442"/>
                </a:cxn>
              </a:cxnLst>
              <a:rect l="0" t="0" r="r" b="b"/>
              <a:pathLst>
                <a:path w="438" h="466">
                  <a:moveTo>
                    <a:pt x="264" y="442"/>
                  </a:moveTo>
                  <a:lnTo>
                    <a:pt x="240" y="436"/>
                  </a:lnTo>
                  <a:lnTo>
                    <a:pt x="228" y="466"/>
                  </a:lnTo>
                  <a:lnTo>
                    <a:pt x="186" y="454"/>
                  </a:lnTo>
                  <a:lnTo>
                    <a:pt x="180" y="436"/>
                  </a:lnTo>
                  <a:lnTo>
                    <a:pt x="192" y="424"/>
                  </a:lnTo>
                  <a:lnTo>
                    <a:pt x="180" y="394"/>
                  </a:lnTo>
                  <a:lnTo>
                    <a:pt x="138" y="335"/>
                  </a:lnTo>
                  <a:lnTo>
                    <a:pt x="54" y="346"/>
                  </a:lnTo>
                  <a:lnTo>
                    <a:pt x="0" y="341"/>
                  </a:lnTo>
                  <a:lnTo>
                    <a:pt x="0" y="323"/>
                  </a:lnTo>
                  <a:lnTo>
                    <a:pt x="48" y="281"/>
                  </a:lnTo>
                  <a:lnTo>
                    <a:pt x="90" y="281"/>
                  </a:lnTo>
                  <a:lnTo>
                    <a:pt x="90" y="251"/>
                  </a:lnTo>
                  <a:lnTo>
                    <a:pt x="102" y="251"/>
                  </a:lnTo>
                  <a:lnTo>
                    <a:pt x="102" y="233"/>
                  </a:lnTo>
                  <a:lnTo>
                    <a:pt x="78" y="185"/>
                  </a:lnTo>
                  <a:lnTo>
                    <a:pt x="6" y="24"/>
                  </a:lnTo>
                  <a:lnTo>
                    <a:pt x="414" y="0"/>
                  </a:lnTo>
                  <a:lnTo>
                    <a:pt x="420" y="107"/>
                  </a:lnTo>
                  <a:lnTo>
                    <a:pt x="426" y="107"/>
                  </a:lnTo>
                  <a:lnTo>
                    <a:pt x="438" y="215"/>
                  </a:lnTo>
                  <a:lnTo>
                    <a:pt x="420" y="287"/>
                  </a:lnTo>
                  <a:lnTo>
                    <a:pt x="414" y="329"/>
                  </a:lnTo>
                  <a:lnTo>
                    <a:pt x="402" y="329"/>
                  </a:lnTo>
                  <a:lnTo>
                    <a:pt x="390" y="341"/>
                  </a:lnTo>
                  <a:lnTo>
                    <a:pt x="396" y="358"/>
                  </a:lnTo>
                  <a:lnTo>
                    <a:pt x="330" y="364"/>
                  </a:lnTo>
                  <a:lnTo>
                    <a:pt x="330" y="376"/>
                  </a:lnTo>
                  <a:lnTo>
                    <a:pt x="324" y="382"/>
                  </a:lnTo>
                  <a:lnTo>
                    <a:pt x="324" y="388"/>
                  </a:lnTo>
                  <a:lnTo>
                    <a:pt x="318" y="388"/>
                  </a:lnTo>
                  <a:lnTo>
                    <a:pt x="306" y="394"/>
                  </a:lnTo>
                  <a:lnTo>
                    <a:pt x="300" y="418"/>
                  </a:lnTo>
                  <a:lnTo>
                    <a:pt x="294" y="424"/>
                  </a:lnTo>
                  <a:lnTo>
                    <a:pt x="294" y="436"/>
                  </a:lnTo>
                  <a:lnTo>
                    <a:pt x="288" y="442"/>
                  </a:lnTo>
                  <a:lnTo>
                    <a:pt x="264" y="442"/>
                  </a:lnTo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9" name="Text Box 71"/>
            <p:cNvSpPr txBox="1">
              <a:spLocks noChangeArrowheads="1"/>
            </p:cNvSpPr>
            <p:nvPr/>
          </p:nvSpPr>
          <p:spPr bwMode="auto">
            <a:xfrm>
              <a:off x="4732" y="2519"/>
              <a:ext cx="76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Los Angeles</a:t>
              </a:r>
            </a:p>
          </p:txBody>
        </p:sp>
        <p:sp>
          <p:nvSpPr>
            <p:cNvPr id="381042" name="Oval 114"/>
            <p:cNvSpPr>
              <a:spLocks noChangeArrowheads="1"/>
            </p:cNvSpPr>
            <p:nvPr/>
          </p:nvSpPr>
          <p:spPr bwMode="auto">
            <a:xfrm>
              <a:off x="3267" y="3407"/>
              <a:ext cx="36" cy="3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endParaRPr lang="en-US" sz="1600"/>
            </a:p>
          </p:txBody>
        </p:sp>
        <p:cxnSp>
          <p:nvCxnSpPr>
            <p:cNvPr id="381065" name="AutoShape 137"/>
            <p:cNvCxnSpPr>
              <a:cxnSpLocks noChangeShapeType="1"/>
              <a:stCxn id="380999" idx="1"/>
              <a:endCxn id="381042" idx="1"/>
            </p:cNvCxnSpPr>
            <p:nvPr/>
          </p:nvCxnSpPr>
          <p:spPr bwMode="auto">
            <a:xfrm flipH="1">
              <a:off x="3272" y="2596"/>
              <a:ext cx="1460" cy="81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</p:cxnSp>
      </p:grpSp>
      <p:grpSp>
        <p:nvGrpSpPr>
          <p:cNvPr id="23" name="Group 165"/>
          <p:cNvGrpSpPr>
            <a:grpSpLocks/>
          </p:cNvGrpSpPr>
          <p:nvPr/>
        </p:nvGrpSpPr>
        <p:grpSpPr bwMode="auto">
          <a:xfrm>
            <a:off x="3370263" y="1155700"/>
            <a:ext cx="5732462" cy="5222875"/>
            <a:chOff x="2123" y="728"/>
            <a:chExt cx="3611" cy="3290"/>
          </a:xfrm>
        </p:grpSpPr>
        <p:grpSp>
          <p:nvGrpSpPr>
            <p:cNvPr id="24" name="Group 151"/>
            <p:cNvGrpSpPr>
              <a:grpSpLocks/>
            </p:cNvGrpSpPr>
            <p:nvPr/>
          </p:nvGrpSpPr>
          <p:grpSpPr bwMode="auto">
            <a:xfrm>
              <a:off x="2206" y="728"/>
              <a:ext cx="2910" cy="1075"/>
              <a:chOff x="2206" y="728"/>
              <a:chExt cx="2910" cy="1075"/>
            </a:xfrm>
          </p:grpSpPr>
          <p:sp>
            <p:nvSpPr>
              <p:cNvPr id="380988" name="Freeform 60"/>
              <p:cNvSpPr>
                <a:spLocks/>
              </p:cNvSpPr>
              <p:nvPr/>
            </p:nvSpPr>
            <p:spPr bwMode="auto">
              <a:xfrm>
                <a:off x="2206" y="1624"/>
                <a:ext cx="402" cy="179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0" y="126"/>
                  </a:cxn>
                  <a:cxn ang="0">
                    <a:pos x="6" y="120"/>
                  </a:cxn>
                  <a:cxn ang="0">
                    <a:pos x="6" y="108"/>
                  </a:cxn>
                  <a:cxn ang="0">
                    <a:pos x="24" y="96"/>
                  </a:cxn>
                  <a:cxn ang="0">
                    <a:pos x="30" y="78"/>
                  </a:cxn>
                  <a:cxn ang="0">
                    <a:pos x="30" y="78"/>
                  </a:cxn>
                  <a:cxn ang="0">
                    <a:pos x="42" y="78"/>
                  </a:cxn>
                  <a:cxn ang="0">
                    <a:pos x="48" y="66"/>
                  </a:cxn>
                  <a:cxn ang="0">
                    <a:pos x="60" y="54"/>
                  </a:cxn>
                  <a:cxn ang="0">
                    <a:pos x="84" y="54"/>
                  </a:cxn>
                  <a:cxn ang="0">
                    <a:pos x="84" y="54"/>
                  </a:cxn>
                  <a:cxn ang="0">
                    <a:pos x="96" y="48"/>
                  </a:cxn>
                  <a:cxn ang="0">
                    <a:pos x="162" y="30"/>
                  </a:cxn>
                  <a:cxn ang="0">
                    <a:pos x="180" y="18"/>
                  </a:cxn>
                  <a:cxn ang="0">
                    <a:pos x="186" y="6"/>
                  </a:cxn>
                  <a:cxn ang="0">
                    <a:pos x="198" y="0"/>
                  </a:cxn>
                  <a:cxn ang="0">
                    <a:pos x="216" y="0"/>
                  </a:cxn>
                  <a:cxn ang="0">
                    <a:pos x="228" y="6"/>
                  </a:cxn>
                  <a:cxn ang="0">
                    <a:pos x="240" y="24"/>
                  </a:cxn>
                  <a:cxn ang="0">
                    <a:pos x="246" y="30"/>
                  </a:cxn>
                  <a:cxn ang="0">
                    <a:pos x="402" y="24"/>
                  </a:cxn>
                  <a:cxn ang="0">
                    <a:pos x="402" y="78"/>
                  </a:cxn>
                  <a:cxn ang="0">
                    <a:pos x="192" y="84"/>
                  </a:cxn>
                  <a:cxn ang="0">
                    <a:pos x="144" y="126"/>
                  </a:cxn>
                  <a:cxn ang="0">
                    <a:pos x="132" y="138"/>
                  </a:cxn>
                  <a:cxn ang="0">
                    <a:pos x="120" y="144"/>
                  </a:cxn>
                  <a:cxn ang="0">
                    <a:pos x="102" y="161"/>
                  </a:cxn>
                  <a:cxn ang="0">
                    <a:pos x="96" y="173"/>
                  </a:cxn>
                  <a:cxn ang="0">
                    <a:pos x="96" y="179"/>
                  </a:cxn>
                  <a:cxn ang="0">
                    <a:pos x="78" y="209"/>
                  </a:cxn>
                  <a:cxn ang="0">
                    <a:pos x="60" y="209"/>
                  </a:cxn>
                  <a:cxn ang="0">
                    <a:pos x="48" y="203"/>
                  </a:cxn>
                  <a:cxn ang="0">
                    <a:pos x="36" y="209"/>
                  </a:cxn>
                  <a:cxn ang="0">
                    <a:pos x="24" y="209"/>
                  </a:cxn>
                  <a:cxn ang="0">
                    <a:pos x="0" y="203"/>
                  </a:cxn>
                  <a:cxn ang="0">
                    <a:pos x="0" y="161"/>
                  </a:cxn>
                </a:cxnLst>
                <a:rect l="0" t="0" r="r" b="b"/>
                <a:pathLst>
                  <a:path w="402" h="209">
                    <a:moveTo>
                      <a:pt x="0" y="161"/>
                    </a:moveTo>
                    <a:lnTo>
                      <a:pt x="0" y="126"/>
                    </a:lnTo>
                    <a:lnTo>
                      <a:pt x="6" y="120"/>
                    </a:lnTo>
                    <a:lnTo>
                      <a:pt x="6" y="108"/>
                    </a:lnTo>
                    <a:lnTo>
                      <a:pt x="24" y="9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96" y="48"/>
                    </a:lnTo>
                    <a:lnTo>
                      <a:pt x="162" y="30"/>
                    </a:lnTo>
                    <a:lnTo>
                      <a:pt x="180" y="18"/>
                    </a:lnTo>
                    <a:lnTo>
                      <a:pt x="186" y="6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28" y="6"/>
                    </a:lnTo>
                    <a:lnTo>
                      <a:pt x="240" y="24"/>
                    </a:lnTo>
                    <a:lnTo>
                      <a:pt x="246" y="30"/>
                    </a:lnTo>
                    <a:lnTo>
                      <a:pt x="402" y="24"/>
                    </a:lnTo>
                    <a:lnTo>
                      <a:pt x="402" y="78"/>
                    </a:lnTo>
                    <a:lnTo>
                      <a:pt x="192" y="84"/>
                    </a:lnTo>
                    <a:lnTo>
                      <a:pt x="144" y="126"/>
                    </a:lnTo>
                    <a:lnTo>
                      <a:pt x="132" y="138"/>
                    </a:lnTo>
                    <a:lnTo>
                      <a:pt x="120" y="144"/>
                    </a:lnTo>
                    <a:lnTo>
                      <a:pt x="102" y="161"/>
                    </a:lnTo>
                    <a:lnTo>
                      <a:pt x="96" y="173"/>
                    </a:lnTo>
                    <a:lnTo>
                      <a:pt x="96" y="179"/>
                    </a:lnTo>
                    <a:lnTo>
                      <a:pt x="78" y="209"/>
                    </a:lnTo>
                    <a:lnTo>
                      <a:pt x="60" y="209"/>
                    </a:lnTo>
                    <a:lnTo>
                      <a:pt x="48" y="203"/>
                    </a:lnTo>
                    <a:lnTo>
                      <a:pt x="36" y="209"/>
                    </a:lnTo>
                    <a:lnTo>
                      <a:pt x="24" y="209"/>
                    </a:lnTo>
                    <a:lnTo>
                      <a:pt x="0" y="203"/>
                    </a:lnTo>
                    <a:lnTo>
                      <a:pt x="0" y="161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09" name="Text Box 81"/>
              <p:cNvSpPr txBox="1">
                <a:spLocks noChangeArrowheads="1"/>
              </p:cNvSpPr>
              <p:nvPr/>
            </p:nvSpPr>
            <p:spPr bwMode="auto">
              <a:xfrm>
                <a:off x="4732" y="728"/>
                <a:ext cx="38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/>
                    </a:solidFill>
                  </a:rPr>
                  <a:t>Placer</a:t>
                </a:r>
              </a:p>
            </p:txBody>
          </p:sp>
          <p:sp>
            <p:nvSpPr>
              <p:cNvPr id="381026" name="Oval 98"/>
              <p:cNvSpPr>
                <a:spLocks noChangeArrowheads="1"/>
              </p:cNvSpPr>
              <p:nvPr/>
            </p:nvSpPr>
            <p:spPr bwMode="auto">
              <a:xfrm>
                <a:off x="2278" y="1702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56" name="AutoShape 128"/>
              <p:cNvCxnSpPr>
                <a:cxnSpLocks noChangeShapeType="1"/>
                <a:stCxn id="381009" idx="1"/>
                <a:endCxn id="381026" idx="6"/>
              </p:cNvCxnSpPr>
              <p:nvPr/>
            </p:nvCxnSpPr>
            <p:spPr bwMode="auto">
              <a:xfrm flipH="1">
                <a:off x="2314" y="805"/>
                <a:ext cx="2418" cy="91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25" name="Group 152"/>
            <p:cNvGrpSpPr>
              <a:grpSpLocks/>
            </p:cNvGrpSpPr>
            <p:nvPr/>
          </p:nvGrpSpPr>
          <p:grpSpPr bwMode="auto">
            <a:xfrm>
              <a:off x="2147" y="924"/>
              <a:ext cx="3247" cy="983"/>
              <a:chOff x="2147" y="924"/>
              <a:chExt cx="3247" cy="983"/>
            </a:xfrm>
          </p:grpSpPr>
          <p:sp>
            <p:nvSpPr>
              <p:cNvPr id="380947" name="Freeform 19"/>
              <p:cNvSpPr>
                <a:spLocks/>
              </p:cNvSpPr>
              <p:nvPr/>
            </p:nvSpPr>
            <p:spPr bwMode="auto">
              <a:xfrm>
                <a:off x="2147" y="1691"/>
                <a:ext cx="467" cy="216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33"/>
                  </a:cxn>
                  <a:cxn ang="0">
                    <a:pos x="6" y="233"/>
                  </a:cxn>
                  <a:cxn ang="0">
                    <a:pos x="6" y="167"/>
                  </a:cxn>
                  <a:cxn ang="0">
                    <a:pos x="24" y="167"/>
                  </a:cxn>
                  <a:cxn ang="0">
                    <a:pos x="18" y="137"/>
                  </a:cxn>
                  <a:cxn ang="0">
                    <a:pos x="36" y="131"/>
                  </a:cxn>
                  <a:cxn ang="0">
                    <a:pos x="53" y="119"/>
                  </a:cxn>
                  <a:cxn ang="0">
                    <a:pos x="59" y="125"/>
                  </a:cxn>
                  <a:cxn ang="0">
                    <a:pos x="83" y="131"/>
                  </a:cxn>
                  <a:cxn ang="0">
                    <a:pos x="95" y="131"/>
                  </a:cxn>
                  <a:cxn ang="0">
                    <a:pos x="107" y="125"/>
                  </a:cxn>
                  <a:cxn ang="0">
                    <a:pos x="119" y="131"/>
                  </a:cxn>
                  <a:cxn ang="0">
                    <a:pos x="137" y="131"/>
                  </a:cxn>
                  <a:cxn ang="0">
                    <a:pos x="155" y="101"/>
                  </a:cxn>
                  <a:cxn ang="0">
                    <a:pos x="155" y="95"/>
                  </a:cxn>
                  <a:cxn ang="0">
                    <a:pos x="161" y="83"/>
                  </a:cxn>
                  <a:cxn ang="0">
                    <a:pos x="179" y="66"/>
                  </a:cxn>
                  <a:cxn ang="0">
                    <a:pos x="191" y="60"/>
                  </a:cxn>
                  <a:cxn ang="0">
                    <a:pos x="203" y="48"/>
                  </a:cxn>
                  <a:cxn ang="0">
                    <a:pos x="251" y="6"/>
                  </a:cxn>
                  <a:cxn ang="0">
                    <a:pos x="461" y="0"/>
                  </a:cxn>
                  <a:cxn ang="0">
                    <a:pos x="467" y="60"/>
                  </a:cxn>
                  <a:cxn ang="0">
                    <a:pos x="467" y="83"/>
                  </a:cxn>
                  <a:cxn ang="0">
                    <a:pos x="467" y="101"/>
                  </a:cxn>
                  <a:cxn ang="0">
                    <a:pos x="425" y="101"/>
                  </a:cxn>
                  <a:cxn ang="0">
                    <a:pos x="419" y="113"/>
                  </a:cxn>
                  <a:cxn ang="0">
                    <a:pos x="413" y="113"/>
                  </a:cxn>
                  <a:cxn ang="0">
                    <a:pos x="407" y="119"/>
                  </a:cxn>
                  <a:cxn ang="0">
                    <a:pos x="395" y="119"/>
                  </a:cxn>
                  <a:cxn ang="0">
                    <a:pos x="389" y="119"/>
                  </a:cxn>
                  <a:cxn ang="0">
                    <a:pos x="335" y="119"/>
                  </a:cxn>
                  <a:cxn ang="0">
                    <a:pos x="323" y="143"/>
                  </a:cxn>
                  <a:cxn ang="0">
                    <a:pos x="305" y="161"/>
                  </a:cxn>
                  <a:cxn ang="0">
                    <a:pos x="287" y="167"/>
                  </a:cxn>
                  <a:cxn ang="0">
                    <a:pos x="257" y="149"/>
                  </a:cxn>
                  <a:cxn ang="0">
                    <a:pos x="251" y="137"/>
                  </a:cxn>
                  <a:cxn ang="0">
                    <a:pos x="245" y="137"/>
                  </a:cxn>
                  <a:cxn ang="0">
                    <a:pos x="233" y="131"/>
                  </a:cxn>
                  <a:cxn ang="0">
                    <a:pos x="209" y="131"/>
                  </a:cxn>
                  <a:cxn ang="0">
                    <a:pos x="203" y="143"/>
                  </a:cxn>
                  <a:cxn ang="0">
                    <a:pos x="197" y="155"/>
                  </a:cxn>
                  <a:cxn ang="0">
                    <a:pos x="173" y="155"/>
                  </a:cxn>
                  <a:cxn ang="0">
                    <a:pos x="173" y="161"/>
                  </a:cxn>
                  <a:cxn ang="0">
                    <a:pos x="155" y="167"/>
                  </a:cxn>
                  <a:cxn ang="0">
                    <a:pos x="137" y="173"/>
                  </a:cxn>
                  <a:cxn ang="0">
                    <a:pos x="137" y="185"/>
                  </a:cxn>
                  <a:cxn ang="0">
                    <a:pos x="131" y="197"/>
                  </a:cxn>
                  <a:cxn ang="0">
                    <a:pos x="119" y="215"/>
                  </a:cxn>
                  <a:cxn ang="0">
                    <a:pos x="113" y="239"/>
                  </a:cxn>
                  <a:cxn ang="0">
                    <a:pos x="107" y="251"/>
                  </a:cxn>
                  <a:cxn ang="0">
                    <a:pos x="0" y="245"/>
                  </a:cxn>
                </a:cxnLst>
                <a:rect l="0" t="0" r="r" b="b"/>
                <a:pathLst>
                  <a:path w="467" h="251">
                    <a:moveTo>
                      <a:pt x="0" y="245"/>
                    </a:moveTo>
                    <a:lnTo>
                      <a:pt x="0" y="233"/>
                    </a:lnTo>
                    <a:lnTo>
                      <a:pt x="6" y="233"/>
                    </a:lnTo>
                    <a:lnTo>
                      <a:pt x="6" y="167"/>
                    </a:lnTo>
                    <a:lnTo>
                      <a:pt x="24" y="167"/>
                    </a:lnTo>
                    <a:lnTo>
                      <a:pt x="18" y="137"/>
                    </a:lnTo>
                    <a:lnTo>
                      <a:pt x="36" y="131"/>
                    </a:lnTo>
                    <a:lnTo>
                      <a:pt x="53" y="119"/>
                    </a:lnTo>
                    <a:lnTo>
                      <a:pt x="59" y="125"/>
                    </a:lnTo>
                    <a:lnTo>
                      <a:pt x="83" y="131"/>
                    </a:lnTo>
                    <a:lnTo>
                      <a:pt x="95" y="131"/>
                    </a:lnTo>
                    <a:lnTo>
                      <a:pt x="107" y="125"/>
                    </a:lnTo>
                    <a:lnTo>
                      <a:pt x="119" y="131"/>
                    </a:lnTo>
                    <a:lnTo>
                      <a:pt x="137" y="131"/>
                    </a:lnTo>
                    <a:lnTo>
                      <a:pt x="155" y="101"/>
                    </a:lnTo>
                    <a:lnTo>
                      <a:pt x="155" y="95"/>
                    </a:lnTo>
                    <a:lnTo>
                      <a:pt x="161" y="83"/>
                    </a:lnTo>
                    <a:lnTo>
                      <a:pt x="179" y="66"/>
                    </a:lnTo>
                    <a:lnTo>
                      <a:pt x="191" y="60"/>
                    </a:lnTo>
                    <a:lnTo>
                      <a:pt x="203" y="48"/>
                    </a:lnTo>
                    <a:lnTo>
                      <a:pt x="251" y="6"/>
                    </a:lnTo>
                    <a:lnTo>
                      <a:pt x="461" y="0"/>
                    </a:lnTo>
                    <a:lnTo>
                      <a:pt x="467" y="60"/>
                    </a:lnTo>
                    <a:lnTo>
                      <a:pt x="467" y="83"/>
                    </a:lnTo>
                    <a:lnTo>
                      <a:pt x="467" y="101"/>
                    </a:lnTo>
                    <a:lnTo>
                      <a:pt x="425" y="101"/>
                    </a:lnTo>
                    <a:lnTo>
                      <a:pt x="419" y="113"/>
                    </a:lnTo>
                    <a:lnTo>
                      <a:pt x="413" y="113"/>
                    </a:lnTo>
                    <a:lnTo>
                      <a:pt x="407" y="119"/>
                    </a:lnTo>
                    <a:lnTo>
                      <a:pt x="395" y="119"/>
                    </a:lnTo>
                    <a:lnTo>
                      <a:pt x="389" y="119"/>
                    </a:lnTo>
                    <a:lnTo>
                      <a:pt x="335" y="119"/>
                    </a:lnTo>
                    <a:lnTo>
                      <a:pt x="323" y="143"/>
                    </a:lnTo>
                    <a:lnTo>
                      <a:pt x="305" y="161"/>
                    </a:lnTo>
                    <a:lnTo>
                      <a:pt x="287" y="167"/>
                    </a:lnTo>
                    <a:lnTo>
                      <a:pt x="257" y="149"/>
                    </a:lnTo>
                    <a:lnTo>
                      <a:pt x="251" y="137"/>
                    </a:lnTo>
                    <a:lnTo>
                      <a:pt x="245" y="137"/>
                    </a:lnTo>
                    <a:lnTo>
                      <a:pt x="233" y="131"/>
                    </a:lnTo>
                    <a:lnTo>
                      <a:pt x="209" y="131"/>
                    </a:lnTo>
                    <a:lnTo>
                      <a:pt x="203" y="143"/>
                    </a:lnTo>
                    <a:lnTo>
                      <a:pt x="197" y="155"/>
                    </a:lnTo>
                    <a:lnTo>
                      <a:pt x="173" y="155"/>
                    </a:lnTo>
                    <a:lnTo>
                      <a:pt x="173" y="161"/>
                    </a:lnTo>
                    <a:lnTo>
                      <a:pt x="155" y="167"/>
                    </a:lnTo>
                    <a:lnTo>
                      <a:pt x="137" y="173"/>
                    </a:lnTo>
                    <a:lnTo>
                      <a:pt x="137" y="185"/>
                    </a:lnTo>
                    <a:lnTo>
                      <a:pt x="131" y="197"/>
                    </a:lnTo>
                    <a:lnTo>
                      <a:pt x="119" y="215"/>
                    </a:lnTo>
                    <a:lnTo>
                      <a:pt x="113" y="239"/>
                    </a:lnTo>
                    <a:lnTo>
                      <a:pt x="107" y="251"/>
                    </a:lnTo>
                    <a:lnTo>
                      <a:pt x="0" y="245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23" name="Text Box 95"/>
              <p:cNvSpPr txBox="1">
                <a:spLocks noChangeArrowheads="1"/>
              </p:cNvSpPr>
              <p:nvPr/>
            </p:nvSpPr>
            <p:spPr bwMode="auto">
              <a:xfrm>
                <a:off x="4740" y="924"/>
                <a:ext cx="65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1"/>
                    </a:solidFill>
                  </a:rPr>
                  <a:t>El</a:t>
                </a:r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  <a:r>
                  <a:rPr lang="en-US" sz="1600">
                    <a:solidFill>
                      <a:schemeClr val="accent1"/>
                    </a:solidFill>
                  </a:rPr>
                  <a:t>Dorado*</a:t>
                </a:r>
              </a:p>
            </p:txBody>
          </p:sp>
          <p:sp>
            <p:nvSpPr>
              <p:cNvPr id="381027" name="Oval 99"/>
              <p:cNvSpPr>
                <a:spLocks noChangeArrowheads="1"/>
              </p:cNvSpPr>
              <p:nvPr/>
            </p:nvSpPr>
            <p:spPr bwMode="auto">
              <a:xfrm flipV="1">
                <a:off x="2404" y="1743"/>
                <a:ext cx="36" cy="3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57" name="AutoShape 129"/>
              <p:cNvCxnSpPr>
                <a:cxnSpLocks noChangeShapeType="1"/>
                <a:stCxn id="381023" idx="1"/>
                <a:endCxn id="381027" idx="0"/>
              </p:cNvCxnSpPr>
              <p:nvPr/>
            </p:nvCxnSpPr>
            <p:spPr bwMode="auto">
              <a:xfrm flipH="1">
                <a:off x="2421" y="1001"/>
                <a:ext cx="2319" cy="77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26" name="Group 153"/>
            <p:cNvGrpSpPr>
              <a:grpSpLocks/>
            </p:cNvGrpSpPr>
            <p:nvPr/>
          </p:nvGrpSpPr>
          <p:grpSpPr bwMode="auto">
            <a:xfrm>
              <a:off x="2123" y="1119"/>
              <a:ext cx="3377" cy="1219"/>
              <a:chOff x="2123" y="1119"/>
              <a:chExt cx="3377" cy="1219"/>
            </a:xfrm>
          </p:grpSpPr>
          <p:sp>
            <p:nvSpPr>
              <p:cNvPr id="380958" name="Freeform 30"/>
              <p:cNvSpPr>
                <a:spLocks/>
              </p:cNvSpPr>
              <p:nvPr/>
            </p:nvSpPr>
            <p:spPr bwMode="auto">
              <a:xfrm>
                <a:off x="2123" y="2050"/>
                <a:ext cx="209" cy="288"/>
              </a:xfrm>
              <a:custGeom>
                <a:avLst/>
                <a:gdLst/>
                <a:ahLst/>
                <a:cxnLst>
                  <a:cxn ang="0">
                    <a:pos x="36" y="335"/>
                  </a:cxn>
                  <a:cxn ang="0">
                    <a:pos x="36" y="329"/>
                  </a:cxn>
                  <a:cxn ang="0">
                    <a:pos x="30" y="329"/>
                  </a:cxn>
                  <a:cxn ang="0">
                    <a:pos x="24" y="317"/>
                  </a:cxn>
                  <a:cxn ang="0">
                    <a:pos x="18" y="317"/>
                  </a:cxn>
                  <a:cxn ang="0">
                    <a:pos x="12" y="311"/>
                  </a:cxn>
                  <a:cxn ang="0">
                    <a:pos x="6" y="204"/>
                  </a:cxn>
                  <a:cxn ang="0">
                    <a:pos x="12" y="192"/>
                  </a:cxn>
                  <a:cxn ang="0">
                    <a:pos x="0" y="180"/>
                  </a:cxn>
                  <a:cxn ang="0">
                    <a:pos x="6" y="150"/>
                  </a:cxn>
                  <a:cxn ang="0">
                    <a:pos x="0" y="132"/>
                  </a:cxn>
                  <a:cxn ang="0">
                    <a:pos x="0" y="126"/>
                  </a:cxn>
                  <a:cxn ang="0">
                    <a:pos x="6" y="120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02"/>
                  </a:cxn>
                  <a:cxn ang="0">
                    <a:pos x="6" y="102"/>
                  </a:cxn>
                  <a:cxn ang="0">
                    <a:pos x="0" y="78"/>
                  </a:cxn>
                  <a:cxn ang="0">
                    <a:pos x="6" y="72"/>
                  </a:cxn>
                  <a:cxn ang="0">
                    <a:pos x="12" y="60"/>
                  </a:cxn>
                  <a:cxn ang="0">
                    <a:pos x="18" y="48"/>
                  </a:cxn>
                  <a:cxn ang="0">
                    <a:pos x="30" y="24"/>
                  </a:cxn>
                  <a:cxn ang="0">
                    <a:pos x="48" y="24"/>
                  </a:cxn>
                  <a:cxn ang="0">
                    <a:pos x="54" y="30"/>
                  </a:cxn>
                  <a:cxn ang="0">
                    <a:pos x="77" y="30"/>
                  </a:cxn>
                  <a:cxn ang="0">
                    <a:pos x="95" y="24"/>
                  </a:cxn>
                  <a:cxn ang="0">
                    <a:pos x="119" y="24"/>
                  </a:cxn>
                  <a:cxn ang="0">
                    <a:pos x="131" y="18"/>
                  </a:cxn>
                  <a:cxn ang="0">
                    <a:pos x="149" y="6"/>
                  </a:cxn>
                  <a:cxn ang="0">
                    <a:pos x="173" y="0"/>
                  </a:cxn>
                  <a:cxn ang="0">
                    <a:pos x="185" y="30"/>
                  </a:cxn>
                  <a:cxn ang="0">
                    <a:pos x="209" y="90"/>
                  </a:cxn>
                  <a:cxn ang="0">
                    <a:pos x="209" y="228"/>
                  </a:cxn>
                  <a:cxn ang="0">
                    <a:pos x="203" y="228"/>
                  </a:cxn>
                  <a:cxn ang="0">
                    <a:pos x="191" y="222"/>
                  </a:cxn>
                  <a:cxn ang="0">
                    <a:pos x="179" y="228"/>
                  </a:cxn>
                  <a:cxn ang="0">
                    <a:pos x="167" y="228"/>
                  </a:cxn>
                  <a:cxn ang="0">
                    <a:pos x="161" y="228"/>
                  </a:cxn>
                  <a:cxn ang="0">
                    <a:pos x="155" y="228"/>
                  </a:cxn>
                  <a:cxn ang="0">
                    <a:pos x="149" y="234"/>
                  </a:cxn>
                  <a:cxn ang="0">
                    <a:pos x="137" y="240"/>
                  </a:cxn>
                  <a:cxn ang="0">
                    <a:pos x="131" y="245"/>
                  </a:cxn>
                  <a:cxn ang="0">
                    <a:pos x="131" y="251"/>
                  </a:cxn>
                  <a:cxn ang="0">
                    <a:pos x="119" y="251"/>
                  </a:cxn>
                  <a:cxn ang="0">
                    <a:pos x="119" y="251"/>
                  </a:cxn>
                  <a:cxn ang="0">
                    <a:pos x="113" y="257"/>
                  </a:cxn>
                  <a:cxn ang="0">
                    <a:pos x="107" y="263"/>
                  </a:cxn>
                  <a:cxn ang="0">
                    <a:pos x="36" y="335"/>
                  </a:cxn>
                  <a:cxn ang="0">
                    <a:pos x="36" y="335"/>
                  </a:cxn>
                </a:cxnLst>
                <a:rect l="0" t="0" r="r" b="b"/>
                <a:pathLst>
                  <a:path w="209" h="335">
                    <a:moveTo>
                      <a:pt x="36" y="335"/>
                    </a:moveTo>
                    <a:lnTo>
                      <a:pt x="36" y="329"/>
                    </a:lnTo>
                    <a:lnTo>
                      <a:pt x="30" y="329"/>
                    </a:lnTo>
                    <a:lnTo>
                      <a:pt x="24" y="317"/>
                    </a:lnTo>
                    <a:lnTo>
                      <a:pt x="18" y="317"/>
                    </a:lnTo>
                    <a:lnTo>
                      <a:pt x="12" y="311"/>
                    </a:lnTo>
                    <a:lnTo>
                      <a:pt x="6" y="204"/>
                    </a:lnTo>
                    <a:lnTo>
                      <a:pt x="12" y="192"/>
                    </a:lnTo>
                    <a:lnTo>
                      <a:pt x="0" y="180"/>
                    </a:lnTo>
                    <a:lnTo>
                      <a:pt x="6" y="15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6" y="1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0" y="78"/>
                    </a:lnTo>
                    <a:lnTo>
                      <a:pt x="6" y="72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30" y="24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77" y="30"/>
                    </a:lnTo>
                    <a:lnTo>
                      <a:pt x="95" y="24"/>
                    </a:lnTo>
                    <a:lnTo>
                      <a:pt x="119" y="24"/>
                    </a:lnTo>
                    <a:lnTo>
                      <a:pt x="131" y="18"/>
                    </a:lnTo>
                    <a:lnTo>
                      <a:pt x="149" y="6"/>
                    </a:lnTo>
                    <a:lnTo>
                      <a:pt x="173" y="0"/>
                    </a:lnTo>
                    <a:lnTo>
                      <a:pt x="185" y="30"/>
                    </a:lnTo>
                    <a:lnTo>
                      <a:pt x="209" y="90"/>
                    </a:lnTo>
                    <a:lnTo>
                      <a:pt x="209" y="228"/>
                    </a:lnTo>
                    <a:lnTo>
                      <a:pt x="203" y="228"/>
                    </a:lnTo>
                    <a:lnTo>
                      <a:pt x="191" y="222"/>
                    </a:lnTo>
                    <a:lnTo>
                      <a:pt x="179" y="228"/>
                    </a:lnTo>
                    <a:lnTo>
                      <a:pt x="167" y="228"/>
                    </a:lnTo>
                    <a:lnTo>
                      <a:pt x="161" y="228"/>
                    </a:lnTo>
                    <a:lnTo>
                      <a:pt x="155" y="228"/>
                    </a:lnTo>
                    <a:lnTo>
                      <a:pt x="149" y="234"/>
                    </a:lnTo>
                    <a:lnTo>
                      <a:pt x="137" y="240"/>
                    </a:lnTo>
                    <a:lnTo>
                      <a:pt x="131" y="245"/>
                    </a:lnTo>
                    <a:lnTo>
                      <a:pt x="131" y="251"/>
                    </a:lnTo>
                    <a:lnTo>
                      <a:pt x="119" y="251"/>
                    </a:lnTo>
                    <a:lnTo>
                      <a:pt x="119" y="251"/>
                    </a:lnTo>
                    <a:lnTo>
                      <a:pt x="113" y="257"/>
                    </a:lnTo>
                    <a:lnTo>
                      <a:pt x="107" y="263"/>
                    </a:lnTo>
                    <a:lnTo>
                      <a:pt x="36" y="335"/>
                    </a:lnTo>
                    <a:lnTo>
                      <a:pt x="36" y="335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381017" name="Text Box 89"/>
              <p:cNvSpPr txBox="1">
                <a:spLocks noChangeArrowheads="1"/>
              </p:cNvSpPr>
              <p:nvPr/>
            </p:nvSpPr>
            <p:spPr bwMode="auto">
              <a:xfrm>
                <a:off x="4740" y="1119"/>
                <a:ext cx="7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San</a:t>
                </a:r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  <a:r>
                  <a:rPr lang="en-US" sz="1600">
                    <a:solidFill>
                      <a:schemeClr val="accent1"/>
                    </a:solidFill>
                  </a:rPr>
                  <a:t>Joaquin</a:t>
                </a:r>
              </a:p>
            </p:txBody>
          </p:sp>
          <p:sp>
            <p:nvSpPr>
              <p:cNvPr id="381030" name="Oval 102"/>
              <p:cNvSpPr>
                <a:spLocks noChangeArrowheads="1"/>
              </p:cNvSpPr>
              <p:nvPr/>
            </p:nvSpPr>
            <p:spPr bwMode="auto">
              <a:xfrm>
                <a:off x="2212" y="2145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58" name="AutoShape 130"/>
              <p:cNvCxnSpPr>
                <a:cxnSpLocks noChangeShapeType="1"/>
                <a:stCxn id="381017" idx="1"/>
                <a:endCxn id="381030" idx="0"/>
              </p:cNvCxnSpPr>
              <p:nvPr/>
            </p:nvCxnSpPr>
            <p:spPr bwMode="auto">
              <a:xfrm flipH="1">
                <a:off x="2230" y="1196"/>
                <a:ext cx="2510" cy="949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27" name="Group 154"/>
            <p:cNvGrpSpPr>
              <a:grpSpLocks/>
            </p:cNvGrpSpPr>
            <p:nvPr/>
          </p:nvGrpSpPr>
          <p:grpSpPr bwMode="auto">
            <a:xfrm>
              <a:off x="2159" y="1307"/>
              <a:ext cx="3221" cy="1150"/>
              <a:chOff x="2159" y="1307"/>
              <a:chExt cx="3221" cy="1150"/>
            </a:xfrm>
          </p:grpSpPr>
          <p:sp>
            <p:nvSpPr>
              <p:cNvPr id="380986" name="Freeform 58"/>
              <p:cNvSpPr>
                <a:spLocks/>
              </p:cNvSpPr>
              <p:nvPr/>
            </p:nvSpPr>
            <p:spPr bwMode="auto">
              <a:xfrm>
                <a:off x="2159" y="2127"/>
                <a:ext cx="347" cy="330"/>
              </a:xfrm>
              <a:custGeom>
                <a:avLst/>
                <a:gdLst/>
                <a:ahLst/>
                <a:cxnLst>
                  <a:cxn ang="0">
                    <a:pos x="35" y="209"/>
                  </a:cxn>
                  <a:cxn ang="0">
                    <a:pos x="71" y="173"/>
                  </a:cxn>
                  <a:cxn ang="0">
                    <a:pos x="77" y="167"/>
                  </a:cxn>
                  <a:cxn ang="0">
                    <a:pos x="83" y="161"/>
                  </a:cxn>
                  <a:cxn ang="0">
                    <a:pos x="83" y="161"/>
                  </a:cxn>
                  <a:cxn ang="0">
                    <a:pos x="95" y="161"/>
                  </a:cxn>
                  <a:cxn ang="0">
                    <a:pos x="95" y="155"/>
                  </a:cxn>
                  <a:cxn ang="0">
                    <a:pos x="101" y="150"/>
                  </a:cxn>
                  <a:cxn ang="0">
                    <a:pos x="113" y="144"/>
                  </a:cxn>
                  <a:cxn ang="0">
                    <a:pos x="119" y="138"/>
                  </a:cxn>
                  <a:cxn ang="0">
                    <a:pos x="125" y="138"/>
                  </a:cxn>
                  <a:cxn ang="0">
                    <a:pos x="131" y="138"/>
                  </a:cxn>
                  <a:cxn ang="0">
                    <a:pos x="143" y="138"/>
                  </a:cxn>
                  <a:cxn ang="0">
                    <a:pos x="155" y="132"/>
                  </a:cxn>
                  <a:cxn ang="0">
                    <a:pos x="167" y="138"/>
                  </a:cxn>
                  <a:cxn ang="0">
                    <a:pos x="173" y="138"/>
                  </a:cxn>
                  <a:cxn ang="0">
                    <a:pos x="173" y="0"/>
                  </a:cxn>
                  <a:cxn ang="0">
                    <a:pos x="263" y="102"/>
                  </a:cxn>
                  <a:cxn ang="0">
                    <a:pos x="347" y="173"/>
                  </a:cxn>
                  <a:cxn ang="0">
                    <a:pos x="347" y="179"/>
                  </a:cxn>
                  <a:cxn ang="0">
                    <a:pos x="161" y="281"/>
                  </a:cxn>
                  <a:cxn ang="0">
                    <a:pos x="161" y="281"/>
                  </a:cxn>
                  <a:cxn ang="0">
                    <a:pos x="161" y="287"/>
                  </a:cxn>
                  <a:cxn ang="0">
                    <a:pos x="167" y="305"/>
                  </a:cxn>
                  <a:cxn ang="0">
                    <a:pos x="83" y="383"/>
                  </a:cxn>
                  <a:cxn ang="0">
                    <a:pos x="65" y="371"/>
                  </a:cxn>
                  <a:cxn ang="0">
                    <a:pos x="53" y="377"/>
                  </a:cxn>
                  <a:cxn ang="0">
                    <a:pos x="41" y="371"/>
                  </a:cxn>
                  <a:cxn ang="0">
                    <a:pos x="35" y="371"/>
                  </a:cxn>
                  <a:cxn ang="0">
                    <a:pos x="35" y="383"/>
                  </a:cxn>
                  <a:cxn ang="0">
                    <a:pos x="24" y="377"/>
                  </a:cxn>
                  <a:cxn ang="0">
                    <a:pos x="24" y="359"/>
                  </a:cxn>
                  <a:cxn ang="0">
                    <a:pos x="18" y="353"/>
                  </a:cxn>
                  <a:cxn ang="0">
                    <a:pos x="6" y="347"/>
                  </a:cxn>
                  <a:cxn ang="0">
                    <a:pos x="6" y="341"/>
                  </a:cxn>
                  <a:cxn ang="0">
                    <a:pos x="12" y="323"/>
                  </a:cxn>
                  <a:cxn ang="0">
                    <a:pos x="18" y="323"/>
                  </a:cxn>
                  <a:cxn ang="0">
                    <a:pos x="18" y="317"/>
                  </a:cxn>
                  <a:cxn ang="0">
                    <a:pos x="18" y="299"/>
                  </a:cxn>
                  <a:cxn ang="0">
                    <a:pos x="18" y="287"/>
                  </a:cxn>
                  <a:cxn ang="0">
                    <a:pos x="18" y="287"/>
                  </a:cxn>
                  <a:cxn ang="0">
                    <a:pos x="6" y="281"/>
                  </a:cxn>
                  <a:cxn ang="0">
                    <a:pos x="0" y="275"/>
                  </a:cxn>
                  <a:cxn ang="0">
                    <a:pos x="6" y="257"/>
                  </a:cxn>
                  <a:cxn ang="0">
                    <a:pos x="0" y="251"/>
                  </a:cxn>
                  <a:cxn ang="0">
                    <a:pos x="0" y="245"/>
                  </a:cxn>
                  <a:cxn ang="0">
                    <a:pos x="35" y="209"/>
                  </a:cxn>
                </a:cxnLst>
                <a:rect l="0" t="0" r="r" b="b"/>
                <a:pathLst>
                  <a:path w="347" h="383">
                    <a:moveTo>
                      <a:pt x="35" y="209"/>
                    </a:moveTo>
                    <a:lnTo>
                      <a:pt x="71" y="173"/>
                    </a:lnTo>
                    <a:lnTo>
                      <a:pt x="77" y="167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95" y="161"/>
                    </a:lnTo>
                    <a:lnTo>
                      <a:pt x="95" y="155"/>
                    </a:lnTo>
                    <a:lnTo>
                      <a:pt x="101" y="150"/>
                    </a:lnTo>
                    <a:lnTo>
                      <a:pt x="113" y="144"/>
                    </a:lnTo>
                    <a:lnTo>
                      <a:pt x="119" y="138"/>
                    </a:lnTo>
                    <a:lnTo>
                      <a:pt x="125" y="138"/>
                    </a:lnTo>
                    <a:lnTo>
                      <a:pt x="131" y="138"/>
                    </a:lnTo>
                    <a:lnTo>
                      <a:pt x="143" y="138"/>
                    </a:lnTo>
                    <a:lnTo>
                      <a:pt x="155" y="132"/>
                    </a:lnTo>
                    <a:lnTo>
                      <a:pt x="167" y="138"/>
                    </a:lnTo>
                    <a:lnTo>
                      <a:pt x="173" y="138"/>
                    </a:lnTo>
                    <a:lnTo>
                      <a:pt x="173" y="0"/>
                    </a:lnTo>
                    <a:lnTo>
                      <a:pt x="263" y="102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161" y="281"/>
                    </a:lnTo>
                    <a:lnTo>
                      <a:pt x="161" y="281"/>
                    </a:lnTo>
                    <a:lnTo>
                      <a:pt x="161" y="287"/>
                    </a:lnTo>
                    <a:lnTo>
                      <a:pt x="167" y="305"/>
                    </a:lnTo>
                    <a:lnTo>
                      <a:pt x="83" y="383"/>
                    </a:lnTo>
                    <a:lnTo>
                      <a:pt x="65" y="371"/>
                    </a:lnTo>
                    <a:lnTo>
                      <a:pt x="53" y="377"/>
                    </a:lnTo>
                    <a:lnTo>
                      <a:pt x="41" y="371"/>
                    </a:lnTo>
                    <a:lnTo>
                      <a:pt x="35" y="371"/>
                    </a:lnTo>
                    <a:lnTo>
                      <a:pt x="35" y="383"/>
                    </a:lnTo>
                    <a:lnTo>
                      <a:pt x="24" y="377"/>
                    </a:lnTo>
                    <a:lnTo>
                      <a:pt x="24" y="359"/>
                    </a:lnTo>
                    <a:lnTo>
                      <a:pt x="18" y="353"/>
                    </a:lnTo>
                    <a:lnTo>
                      <a:pt x="6" y="347"/>
                    </a:lnTo>
                    <a:lnTo>
                      <a:pt x="6" y="341"/>
                    </a:lnTo>
                    <a:lnTo>
                      <a:pt x="12" y="323"/>
                    </a:lnTo>
                    <a:lnTo>
                      <a:pt x="18" y="323"/>
                    </a:lnTo>
                    <a:lnTo>
                      <a:pt x="18" y="317"/>
                    </a:lnTo>
                    <a:lnTo>
                      <a:pt x="18" y="299"/>
                    </a:lnTo>
                    <a:lnTo>
                      <a:pt x="18" y="287"/>
                    </a:lnTo>
                    <a:lnTo>
                      <a:pt x="18" y="287"/>
                    </a:lnTo>
                    <a:lnTo>
                      <a:pt x="6" y="281"/>
                    </a:lnTo>
                    <a:lnTo>
                      <a:pt x="0" y="275"/>
                    </a:lnTo>
                    <a:lnTo>
                      <a:pt x="6" y="257"/>
                    </a:lnTo>
                    <a:lnTo>
                      <a:pt x="0" y="251"/>
                    </a:lnTo>
                    <a:lnTo>
                      <a:pt x="0" y="245"/>
                    </a:lnTo>
                    <a:lnTo>
                      <a:pt x="35" y="209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11" name="Text Box 83"/>
              <p:cNvSpPr txBox="1">
                <a:spLocks noChangeArrowheads="1"/>
              </p:cNvSpPr>
              <p:nvPr/>
            </p:nvSpPr>
            <p:spPr bwMode="auto">
              <a:xfrm>
                <a:off x="4740" y="1307"/>
                <a:ext cx="64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Stanislaus</a:t>
                </a:r>
              </a:p>
            </p:txBody>
          </p:sp>
          <p:sp>
            <p:nvSpPr>
              <p:cNvPr id="381032" name="Oval 104"/>
              <p:cNvSpPr>
                <a:spLocks noChangeArrowheads="1"/>
              </p:cNvSpPr>
              <p:nvPr/>
            </p:nvSpPr>
            <p:spPr bwMode="auto">
              <a:xfrm>
                <a:off x="2296" y="2276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59" name="AutoShape 131"/>
              <p:cNvCxnSpPr>
                <a:cxnSpLocks noChangeShapeType="1"/>
                <a:stCxn id="381011" idx="1"/>
                <a:endCxn id="381032" idx="7"/>
              </p:cNvCxnSpPr>
              <p:nvPr/>
            </p:nvCxnSpPr>
            <p:spPr bwMode="auto">
              <a:xfrm flipH="1">
                <a:off x="2327" y="1384"/>
                <a:ext cx="2413" cy="897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28" name="Group 160"/>
            <p:cNvGrpSpPr>
              <a:grpSpLocks/>
            </p:cNvGrpSpPr>
            <p:nvPr/>
          </p:nvGrpSpPr>
          <p:grpSpPr bwMode="auto">
            <a:xfrm>
              <a:off x="3423" y="2737"/>
              <a:ext cx="2311" cy="819"/>
              <a:chOff x="3423" y="2737"/>
              <a:chExt cx="2311" cy="819"/>
            </a:xfrm>
          </p:grpSpPr>
          <p:sp>
            <p:nvSpPr>
              <p:cNvPr id="380982" name="Freeform 54"/>
              <p:cNvSpPr>
                <a:spLocks/>
              </p:cNvSpPr>
              <p:nvPr/>
            </p:nvSpPr>
            <p:spPr bwMode="auto">
              <a:xfrm>
                <a:off x="3423" y="2852"/>
                <a:ext cx="1234" cy="704"/>
              </a:xfrm>
              <a:custGeom>
                <a:avLst/>
                <a:gdLst/>
                <a:ahLst/>
                <a:cxnLst>
                  <a:cxn ang="0">
                    <a:pos x="0" y="778"/>
                  </a:cxn>
                  <a:cxn ang="0">
                    <a:pos x="24" y="766"/>
                  </a:cxn>
                  <a:cxn ang="0">
                    <a:pos x="48" y="652"/>
                  </a:cxn>
                  <a:cxn ang="0">
                    <a:pos x="30" y="544"/>
                  </a:cxn>
                  <a:cxn ang="0">
                    <a:pos x="36" y="437"/>
                  </a:cxn>
                  <a:cxn ang="0">
                    <a:pos x="30" y="323"/>
                  </a:cxn>
                  <a:cxn ang="0">
                    <a:pos x="24" y="96"/>
                  </a:cxn>
                  <a:cxn ang="0">
                    <a:pos x="6" y="90"/>
                  </a:cxn>
                  <a:cxn ang="0">
                    <a:pos x="12" y="78"/>
                  </a:cxn>
                  <a:cxn ang="0">
                    <a:pos x="353" y="18"/>
                  </a:cxn>
                  <a:cxn ang="0">
                    <a:pos x="1036" y="293"/>
                  </a:cxn>
                  <a:cxn ang="0">
                    <a:pos x="1042" y="317"/>
                  </a:cxn>
                  <a:cxn ang="0">
                    <a:pos x="1042" y="347"/>
                  </a:cxn>
                  <a:cxn ang="0">
                    <a:pos x="1072" y="389"/>
                  </a:cxn>
                  <a:cxn ang="0">
                    <a:pos x="1090" y="395"/>
                  </a:cxn>
                  <a:cxn ang="0">
                    <a:pos x="1120" y="449"/>
                  </a:cxn>
                  <a:cxn ang="0">
                    <a:pos x="1126" y="461"/>
                  </a:cxn>
                  <a:cxn ang="0">
                    <a:pos x="1138" y="502"/>
                  </a:cxn>
                  <a:cxn ang="0">
                    <a:pos x="1156" y="508"/>
                  </a:cxn>
                  <a:cxn ang="0">
                    <a:pos x="1174" y="526"/>
                  </a:cxn>
                  <a:cxn ang="0">
                    <a:pos x="1210" y="544"/>
                  </a:cxn>
                  <a:cxn ang="0">
                    <a:pos x="1228" y="562"/>
                  </a:cxn>
                  <a:cxn ang="0">
                    <a:pos x="1222" y="580"/>
                  </a:cxn>
                  <a:cxn ang="0">
                    <a:pos x="1180" y="622"/>
                  </a:cxn>
                  <a:cxn ang="0">
                    <a:pos x="1138" y="652"/>
                  </a:cxn>
                  <a:cxn ang="0">
                    <a:pos x="839" y="688"/>
                  </a:cxn>
                  <a:cxn ang="0">
                    <a:pos x="617" y="724"/>
                  </a:cxn>
                  <a:cxn ang="0">
                    <a:pos x="293" y="754"/>
                  </a:cxn>
                  <a:cxn ang="0">
                    <a:pos x="192" y="754"/>
                  </a:cxn>
                  <a:cxn ang="0">
                    <a:pos x="144" y="754"/>
                  </a:cxn>
                  <a:cxn ang="0">
                    <a:pos x="78" y="772"/>
                  </a:cxn>
                  <a:cxn ang="0">
                    <a:pos x="66" y="801"/>
                  </a:cxn>
                  <a:cxn ang="0">
                    <a:pos x="48" y="807"/>
                  </a:cxn>
                  <a:cxn ang="0">
                    <a:pos x="42" y="819"/>
                  </a:cxn>
                </a:cxnLst>
                <a:rect l="0" t="0" r="r" b="b"/>
                <a:pathLst>
                  <a:path w="1234" h="819">
                    <a:moveTo>
                      <a:pt x="6" y="795"/>
                    </a:moveTo>
                    <a:lnTo>
                      <a:pt x="0" y="778"/>
                    </a:lnTo>
                    <a:lnTo>
                      <a:pt x="12" y="766"/>
                    </a:lnTo>
                    <a:lnTo>
                      <a:pt x="24" y="766"/>
                    </a:lnTo>
                    <a:lnTo>
                      <a:pt x="30" y="724"/>
                    </a:lnTo>
                    <a:lnTo>
                      <a:pt x="48" y="652"/>
                    </a:lnTo>
                    <a:lnTo>
                      <a:pt x="36" y="544"/>
                    </a:lnTo>
                    <a:lnTo>
                      <a:pt x="30" y="544"/>
                    </a:lnTo>
                    <a:lnTo>
                      <a:pt x="24" y="437"/>
                    </a:lnTo>
                    <a:lnTo>
                      <a:pt x="36" y="437"/>
                    </a:lnTo>
                    <a:lnTo>
                      <a:pt x="24" y="323"/>
                    </a:lnTo>
                    <a:lnTo>
                      <a:pt x="30" y="323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18" y="90"/>
                    </a:lnTo>
                    <a:lnTo>
                      <a:pt x="6" y="90"/>
                    </a:lnTo>
                    <a:lnTo>
                      <a:pt x="6" y="78"/>
                    </a:lnTo>
                    <a:lnTo>
                      <a:pt x="12" y="78"/>
                    </a:lnTo>
                    <a:lnTo>
                      <a:pt x="12" y="36"/>
                    </a:lnTo>
                    <a:lnTo>
                      <a:pt x="353" y="18"/>
                    </a:lnTo>
                    <a:lnTo>
                      <a:pt x="677" y="0"/>
                    </a:lnTo>
                    <a:lnTo>
                      <a:pt x="1036" y="293"/>
                    </a:lnTo>
                    <a:lnTo>
                      <a:pt x="1036" y="299"/>
                    </a:lnTo>
                    <a:lnTo>
                      <a:pt x="1042" y="317"/>
                    </a:lnTo>
                    <a:lnTo>
                      <a:pt x="1036" y="329"/>
                    </a:lnTo>
                    <a:lnTo>
                      <a:pt x="1042" y="347"/>
                    </a:lnTo>
                    <a:lnTo>
                      <a:pt x="1060" y="365"/>
                    </a:lnTo>
                    <a:lnTo>
                      <a:pt x="1072" y="389"/>
                    </a:lnTo>
                    <a:lnTo>
                      <a:pt x="1078" y="395"/>
                    </a:lnTo>
                    <a:lnTo>
                      <a:pt x="1090" y="395"/>
                    </a:lnTo>
                    <a:lnTo>
                      <a:pt x="1102" y="407"/>
                    </a:lnTo>
                    <a:lnTo>
                      <a:pt x="1120" y="449"/>
                    </a:lnTo>
                    <a:lnTo>
                      <a:pt x="1114" y="455"/>
                    </a:lnTo>
                    <a:lnTo>
                      <a:pt x="1126" y="461"/>
                    </a:lnTo>
                    <a:lnTo>
                      <a:pt x="1138" y="479"/>
                    </a:lnTo>
                    <a:lnTo>
                      <a:pt x="1138" y="502"/>
                    </a:lnTo>
                    <a:lnTo>
                      <a:pt x="1138" y="508"/>
                    </a:lnTo>
                    <a:lnTo>
                      <a:pt x="1156" y="508"/>
                    </a:lnTo>
                    <a:lnTo>
                      <a:pt x="1168" y="514"/>
                    </a:lnTo>
                    <a:lnTo>
                      <a:pt x="1174" y="526"/>
                    </a:lnTo>
                    <a:lnTo>
                      <a:pt x="1180" y="526"/>
                    </a:lnTo>
                    <a:lnTo>
                      <a:pt x="1210" y="544"/>
                    </a:lnTo>
                    <a:lnTo>
                      <a:pt x="1216" y="550"/>
                    </a:lnTo>
                    <a:lnTo>
                      <a:pt x="1228" y="562"/>
                    </a:lnTo>
                    <a:lnTo>
                      <a:pt x="1234" y="574"/>
                    </a:lnTo>
                    <a:lnTo>
                      <a:pt x="1222" y="580"/>
                    </a:lnTo>
                    <a:lnTo>
                      <a:pt x="1198" y="616"/>
                    </a:lnTo>
                    <a:lnTo>
                      <a:pt x="1180" y="622"/>
                    </a:lnTo>
                    <a:lnTo>
                      <a:pt x="1168" y="634"/>
                    </a:lnTo>
                    <a:lnTo>
                      <a:pt x="1138" y="652"/>
                    </a:lnTo>
                    <a:lnTo>
                      <a:pt x="1138" y="664"/>
                    </a:lnTo>
                    <a:lnTo>
                      <a:pt x="839" y="688"/>
                    </a:lnTo>
                    <a:lnTo>
                      <a:pt x="839" y="706"/>
                    </a:lnTo>
                    <a:lnTo>
                      <a:pt x="617" y="724"/>
                    </a:lnTo>
                    <a:lnTo>
                      <a:pt x="293" y="742"/>
                    </a:lnTo>
                    <a:lnTo>
                      <a:pt x="293" y="754"/>
                    </a:lnTo>
                    <a:lnTo>
                      <a:pt x="192" y="760"/>
                    </a:lnTo>
                    <a:lnTo>
                      <a:pt x="192" y="754"/>
                    </a:lnTo>
                    <a:lnTo>
                      <a:pt x="144" y="760"/>
                    </a:lnTo>
                    <a:lnTo>
                      <a:pt x="144" y="754"/>
                    </a:lnTo>
                    <a:lnTo>
                      <a:pt x="78" y="754"/>
                    </a:lnTo>
                    <a:lnTo>
                      <a:pt x="78" y="772"/>
                    </a:lnTo>
                    <a:lnTo>
                      <a:pt x="66" y="783"/>
                    </a:lnTo>
                    <a:lnTo>
                      <a:pt x="66" y="801"/>
                    </a:lnTo>
                    <a:lnTo>
                      <a:pt x="48" y="801"/>
                    </a:lnTo>
                    <a:lnTo>
                      <a:pt x="48" y="807"/>
                    </a:lnTo>
                    <a:lnTo>
                      <a:pt x="42" y="813"/>
                    </a:lnTo>
                    <a:lnTo>
                      <a:pt x="42" y="819"/>
                    </a:lnTo>
                    <a:lnTo>
                      <a:pt x="6" y="795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0981" name="Text Box 53"/>
              <p:cNvSpPr txBox="1">
                <a:spLocks noChangeArrowheads="1"/>
              </p:cNvSpPr>
              <p:nvPr/>
            </p:nvSpPr>
            <p:spPr bwMode="auto">
              <a:xfrm>
                <a:off x="4732" y="2737"/>
                <a:ext cx="1002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San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Bernardino*</a:t>
                </a:r>
              </a:p>
            </p:txBody>
          </p:sp>
          <p:sp>
            <p:nvSpPr>
              <p:cNvPr id="381045" name="Oval 117"/>
              <p:cNvSpPr>
                <a:spLocks noChangeArrowheads="1"/>
              </p:cNvSpPr>
              <p:nvPr/>
            </p:nvSpPr>
            <p:spPr bwMode="auto">
              <a:xfrm>
                <a:off x="3915" y="3179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66" name="AutoShape 138"/>
              <p:cNvCxnSpPr>
                <a:cxnSpLocks noChangeShapeType="1"/>
                <a:stCxn id="380981" idx="1"/>
                <a:endCxn id="381045" idx="3"/>
              </p:cNvCxnSpPr>
              <p:nvPr/>
            </p:nvCxnSpPr>
            <p:spPr bwMode="auto">
              <a:xfrm flipH="1">
                <a:off x="3920" y="2814"/>
                <a:ext cx="812" cy="39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29" name="Group 162"/>
            <p:cNvGrpSpPr>
              <a:grpSpLocks/>
            </p:cNvGrpSpPr>
            <p:nvPr/>
          </p:nvGrpSpPr>
          <p:grpSpPr bwMode="auto">
            <a:xfrm>
              <a:off x="3465" y="3111"/>
              <a:ext cx="1893" cy="594"/>
              <a:chOff x="3465" y="3111"/>
              <a:chExt cx="1893" cy="594"/>
            </a:xfrm>
          </p:grpSpPr>
          <p:sp>
            <p:nvSpPr>
              <p:cNvPr id="380991" name="Text Box 63"/>
              <p:cNvSpPr txBox="1">
                <a:spLocks noChangeArrowheads="1"/>
              </p:cNvSpPr>
              <p:nvPr/>
            </p:nvSpPr>
            <p:spPr bwMode="auto">
              <a:xfrm>
                <a:off x="4732" y="3111"/>
                <a:ext cx="62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Riverside*</a:t>
                </a:r>
              </a:p>
            </p:txBody>
          </p:sp>
          <p:sp>
            <p:nvSpPr>
              <p:cNvPr id="380992" name="Freeform 64"/>
              <p:cNvSpPr>
                <a:spLocks/>
              </p:cNvSpPr>
              <p:nvPr/>
            </p:nvSpPr>
            <p:spPr bwMode="auto">
              <a:xfrm>
                <a:off x="3465" y="3423"/>
                <a:ext cx="1096" cy="282"/>
              </a:xfrm>
              <a:custGeom>
                <a:avLst/>
                <a:gdLst/>
                <a:ahLst/>
                <a:cxnLst>
                  <a:cxn ang="0">
                    <a:pos x="389" y="317"/>
                  </a:cxn>
                  <a:cxn ang="0">
                    <a:pos x="228" y="329"/>
                  </a:cxn>
                  <a:cxn ang="0">
                    <a:pos x="228" y="323"/>
                  </a:cxn>
                  <a:cxn ang="0">
                    <a:pos x="162" y="329"/>
                  </a:cxn>
                  <a:cxn ang="0">
                    <a:pos x="156" y="323"/>
                  </a:cxn>
                  <a:cxn ang="0">
                    <a:pos x="114" y="311"/>
                  </a:cxn>
                  <a:cxn ang="0">
                    <a:pos x="114" y="299"/>
                  </a:cxn>
                  <a:cxn ang="0">
                    <a:pos x="66" y="305"/>
                  </a:cxn>
                  <a:cxn ang="0">
                    <a:pos x="66" y="293"/>
                  </a:cxn>
                  <a:cxn ang="0">
                    <a:pos x="96" y="239"/>
                  </a:cxn>
                  <a:cxn ang="0">
                    <a:pos x="72" y="221"/>
                  </a:cxn>
                  <a:cxn ang="0">
                    <a:pos x="54" y="221"/>
                  </a:cxn>
                  <a:cxn ang="0">
                    <a:pos x="48" y="203"/>
                  </a:cxn>
                  <a:cxn ang="0">
                    <a:pos x="36" y="203"/>
                  </a:cxn>
                  <a:cxn ang="0">
                    <a:pos x="0" y="155"/>
                  </a:cxn>
                  <a:cxn ang="0">
                    <a:pos x="0" y="149"/>
                  </a:cxn>
                  <a:cxn ang="0">
                    <a:pos x="6" y="143"/>
                  </a:cxn>
                  <a:cxn ang="0">
                    <a:pos x="6" y="137"/>
                  </a:cxn>
                  <a:cxn ang="0">
                    <a:pos x="24" y="137"/>
                  </a:cxn>
                  <a:cxn ang="0">
                    <a:pos x="24" y="119"/>
                  </a:cxn>
                  <a:cxn ang="0">
                    <a:pos x="36" y="108"/>
                  </a:cxn>
                  <a:cxn ang="0">
                    <a:pos x="36" y="90"/>
                  </a:cxn>
                  <a:cxn ang="0">
                    <a:pos x="102" y="90"/>
                  </a:cxn>
                  <a:cxn ang="0">
                    <a:pos x="102" y="96"/>
                  </a:cxn>
                  <a:cxn ang="0">
                    <a:pos x="150" y="90"/>
                  </a:cxn>
                  <a:cxn ang="0">
                    <a:pos x="150" y="96"/>
                  </a:cxn>
                  <a:cxn ang="0">
                    <a:pos x="251" y="90"/>
                  </a:cxn>
                  <a:cxn ang="0">
                    <a:pos x="251" y="78"/>
                  </a:cxn>
                  <a:cxn ang="0">
                    <a:pos x="575" y="60"/>
                  </a:cxn>
                  <a:cxn ang="0">
                    <a:pos x="797" y="42"/>
                  </a:cxn>
                  <a:cxn ang="0">
                    <a:pos x="797" y="24"/>
                  </a:cxn>
                  <a:cxn ang="0">
                    <a:pos x="1096" y="0"/>
                  </a:cxn>
                  <a:cxn ang="0">
                    <a:pos x="1096" y="18"/>
                  </a:cxn>
                  <a:cxn ang="0">
                    <a:pos x="1066" y="48"/>
                  </a:cxn>
                  <a:cxn ang="0">
                    <a:pos x="1066" y="54"/>
                  </a:cxn>
                  <a:cxn ang="0">
                    <a:pos x="1078" y="66"/>
                  </a:cxn>
                  <a:cxn ang="0">
                    <a:pos x="1072" y="90"/>
                  </a:cxn>
                  <a:cxn ang="0">
                    <a:pos x="1072" y="102"/>
                  </a:cxn>
                  <a:cxn ang="0">
                    <a:pos x="1072" y="108"/>
                  </a:cxn>
                  <a:cxn ang="0">
                    <a:pos x="1078" y="131"/>
                  </a:cxn>
                  <a:cxn ang="0">
                    <a:pos x="1078" y="137"/>
                  </a:cxn>
                  <a:cxn ang="0">
                    <a:pos x="1084" y="155"/>
                  </a:cxn>
                  <a:cxn ang="0">
                    <a:pos x="1072" y="167"/>
                  </a:cxn>
                  <a:cxn ang="0">
                    <a:pos x="1072" y="173"/>
                  </a:cxn>
                  <a:cxn ang="0">
                    <a:pos x="1078" y="191"/>
                  </a:cxn>
                  <a:cxn ang="0">
                    <a:pos x="1072" y="209"/>
                  </a:cxn>
                  <a:cxn ang="0">
                    <a:pos x="1078" y="215"/>
                  </a:cxn>
                  <a:cxn ang="0">
                    <a:pos x="1060" y="239"/>
                  </a:cxn>
                  <a:cxn ang="0">
                    <a:pos x="1054" y="245"/>
                  </a:cxn>
                  <a:cxn ang="0">
                    <a:pos x="1048" y="257"/>
                  </a:cxn>
                  <a:cxn ang="0">
                    <a:pos x="1048" y="269"/>
                  </a:cxn>
                  <a:cxn ang="0">
                    <a:pos x="899" y="281"/>
                  </a:cxn>
                  <a:cxn ang="0">
                    <a:pos x="551" y="311"/>
                  </a:cxn>
                  <a:cxn ang="0">
                    <a:pos x="389" y="317"/>
                  </a:cxn>
                </a:cxnLst>
                <a:rect l="0" t="0" r="r" b="b"/>
                <a:pathLst>
                  <a:path w="1096" h="329">
                    <a:moveTo>
                      <a:pt x="389" y="317"/>
                    </a:moveTo>
                    <a:lnTo>
                      <a:pt x="228" y="329"/>
                    </a:lnTo>
                    <a:lnTo>
                      <a:pt x="228" y="323"/>
                    </a:lnTo>
                    <a:lnTo>
                      <a:pt x="162" y="329"/>
                    </a:lnTo>
                    <a:lnTo>
                      <a:pt x="156" y="323"/>
                    </a:lnTo>
                    <a:lnTo>
                      <a:pt x="114" y="311"/>
                    </a:lnTo>
                    <a:lnTo>
                      <a:pt x="114" y="299"/>
                    </a:lnTo>
                    <a:lnTo>
                      <a:pt x="66" y="305"/>
                    </a:lnTo>
                    <a:lnTo>
                      <a:pt x="66" y="293"/>
                    </a:lnTo>
                    <a:lnTo>
                      <a:pt x="96" y="239"/>
                    </a:lnTo>
                    <a:lnTo>
                      <a:pt x="72" y="221"/>
                    </a:lnTo>
                    <a:lnTo>
                      <a:pt x="54" y="221"/>
                    </a:lnTo>
                    <a:lnTo>
                      <a:pt x="48" y="203"/>
                    </a:lnTo>
                    <a:lnTo>
                      <a:pt x="36" y="203"/>
                    </a:lnTo>
                    <a:lnTo>
                      <a:pt x="0" y="155"/>
                    </a:lnTo>
                    <a:lnTo>
                      <a:pt x="0" y="149"/>
                    </a:lnTo>
                    <a:lnTo>
                      <a:pt x="6" y="143"/>
                    </a:lnTo>
                    <a:lnTo>
                      <a:pt x="6" y="137"/>
                    </a:lnTo>
                    <a:lnTo>
                      <a:pt x="24" y="137"/>
                    </a:lnTo>
                    <a:lnTo>
                      <a:pt x="24" y="119"/>
                    </a:lnTo>
                    <a:lnTo>
                      <a:pt x="36" y="108"/>
                    </a:lnTo>
                    <a:lnTo>
                      <a:pt x="36" y="90"/>
                    </a:lnTo>
                    <a:lnTo>
                      <a:pt x="102" y="90"/>
                    </a:lnTo>
                    <a:lnTo>
                      <a:pt x="102" y="96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251" y="90"/>
                    </a:lnTo>
                    <a:lnTo>
                      <a:pt x="251" y="78"/>
                    </a:lnTo>
                    <a:lnTo>
                      <a:pt x="575" y="60"/>
                    </a:lnTo>
                    <a:lnTo>
                      <a:pt x="797" y="42"/>
                    </a:lnTo>
                    <a:lnTo>
                      <a:pt x="797" y="24"/>
                    </a:lnTo>
                    <a:lnTo>
                      <a:pt x="1096" y="0"/>
                    </a:lnTo>
                    <a:lnTo>
                      <a:pt x="1096" y="18"/>
                    </a:lnTo>
                    <a:lnTo>
                      <a:pt x="1066" y="48"/>
                    </a:lnTo>
                    <a:lnTo>
                      <a:pt x="1066" y="54"/>
                    </a:lnTo>
                    <a:lnTo>
                      <a:pt x="1078" y="66"/>
                    </a:lnTo>
                    <a:lnTo>
                      <a:pt x="1072" y="90"/>
                    </a:lnTo>
                    <a:lnTo>
                      <a:pt x="1072" y="102"/>
                    </a:lnTo>
                    <a:lnTo>
                      <a:pt x="1072" y="108"/>
                    </a:lnTo>
                    <a:lnTo>
                      <a:pt x="1078" y="131"/>
                    </a:lnTo>
                    <a:lnTo>
                      <a:pt x="1078" y="137"/>
                    </a:lnTo>
                    <a:lnTo>
                      <a:pt x="1084" y="155"/>
                    </a:lnTo>
                    <a:lnTo>
                      <a:pt x="1072" y="167"/>
                    </a:lnTo>
                    <a:lnTo>
                      <a:pt x="1072" y="173"/>
                    </a:lnTo>
                    <a:lnTo>
                      <a:pt x="1078" y="191"/>
                    </a:lnTo>
                    <a:lnTo>
                      <a:pt x="1072" y="209"/>
                    </a:lnTo>
                    <a:lnTo>
                      <a:pt x="1078" y="215"/>
                    </a:lnTo>
                    <a:lnTo>
                      <a:pt x="1060" y="239"/>
                    </a:lnTo>
                    <a:lnTo>
                      <a:pt x="1054" y="245"/>
                    </a:lnTo>
                    <a:lnTo>
                      <a:pt x="1048" y="257"/>
                    </a:lnTo>
                    <a:lnTo>
                      <a:pt x="1048" y="269"/>
                    </a:lnTo>
                    <a:lnTo>
                      <a:pt x="899" y="281"/>
                    </a:lnTo>
                    <a:lnTo>
                      <a:pt x="551" y="311"/>
                    </a:lnTo>
                    <a:lnTo>
                      <a:pt x="389" y="317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46" name="Oval 118"/>
              <p:cNvSpPr>
                <a:spLocks noChangeArrowheads="1"/>
              </p:cNvSpPr>
              <p:nvPr/>
            </p:nvSpPr>
            <p:spPr bwMode="auto">
              <a:xfrm>
                <a:off x="3998" y="3572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67" name="AutoShape 139"/>
              <p:cNvCxnSpPr>
                <a:cxnSpLocks noChangeShapeType="1"/>
                <a:stCxn id="380991" idx="1"/>
                <a:endCxn id="381046" idx="1"/>
              </p:cNvCxnSpPr>
              <p:nvPr/>
            </p:nvCxnSpPr>
            <p:spPr bwMode="auto">
              <a:xfrm flipH="1">
                <a:off x="4003" y="3188"/>
                <a:ext cx="729" cy="389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30" name="Group 163"/>
            <p:cNvGrpSpPr>
              <a:grpSpLocks/>
            </p:cNvGrpSpPr>
            <p:nvPr/>
          </p:nvGrpSpPr>
          <p:grpSpPr bwMode="auto">
            <a:xfrm>
              <a:off x="3501" y="3307"/>
              <a:ext cx="1906" cy="711"/>
              <a:chOff x="3501" y="3307"/>
              <a:chExt cx="1906" cy="711"/>
            </a:xfrm>
          </p:grpSpPr>
          <p:sp>
            <p:nvSpPr>
              <p:cNvPr id="380995" name="Text Box 67"/>
              <p:cNvSpPr txBox="1">
                <a:spLocks noChangeArrowheads="1"/>
              </p:cNvSpPr>
              <p:nvPr/>
            </p:nvSpPr>
            <p:spPr bwMode="auto">
              <a:xfrm>
                <a:off x="4732" y="3307"/>
                <a:ext cx="675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San</a:t>
                </a:r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  <a:r>
                  <a:rPr lang="en-US" sz="1600">
                    <a:solidFill>
                      <a:schemeClr val="accent1"/>
                    </a:solidFill>
                  </a:rPr>
                  <a:t>Diego*</a:t>
                </a:r>
              </a:p>
            </p:txBody>
          </p:sp>
          <p:sp>
            <p:nvSpPr>
              <p:cNvPr id="380996" name="Freeform 68"/>
              <p:cNvSpPr>
                <a:spLocks/>
              </p:cNvSpPr>
              <p:nvPr/>
            </p:nvSpPr>
            <p:spPr bwMode="auto">
              <a:xfrm>
                <a:off x="3501" y="3679"/>
                <a:ext cx="527" cy="339"/>
              </a:xfrm>
              <a:custGeom>
                <a:avLst/>
                <a:gdLst/>
                <a:ahLst/>
                <a:cxnLst>
                  <a:cxn ang="0">
                    <a:pos x="168" y="359"/>
                  </a:cxn>
                  <a:cxn ang="0">
                    <a:pos x="150" y="323"/>
                  </a:cxn>
                  <a:cxn ang="0">
                    <a:pos x="180" y="365"/>
                  </a:cxn>
                  <a:cxn ang="0">
                    <a:pos x="180" y="335"/>
                  </a:cxn>
                  <a:cxn ang="0">
                    <a:pos x="150" y="311"/>
                  </a:cxn>
                  <a:cxn ang="0">
                    <a:pos x="138" y="335"/>
                  </a:cxn>
                  <a:cxn ang="0">
                    <a:pos x="120" y="269"/>
                  </a:cxn>
                  <a:cxn ang="0">
                    <a:pos x="126" y="251"/>
                  </a:cxn>
                  <a:cxn ang="0">
                    <a:pos x="96" y="161"/>
                  </a:cxn>
                  <a:cxn ang="0">
                    <a:pos x="66" y="113"/>
                  </a:cxn>
                  <a:cxn ang="0">
                    <a:pos x="0" y="54"/>
                  </a:cxn>
                  <a:cxn ang="0">
                    <a:pos x="6" y="24"/>
                  </a:cxn>
                  <a:cxn ang="0">
                    <a:pos x="24" y="24"/>
                  </a:cxn>
                  <a:cxn ang="0">
                    <a:pos x="30" y="12"/>
                  </a:cxn>
                  <a:cxn ang="0">
                    <a:pos x="30" y="6"/>
                  </a:cxn>
                  <a:cxn ang="0">
                    <a:pos x="78" y="0"/>
                  </a:cxn>
                  <a:cxn ang="0">
                    <a:pos x="78" y="12"/>
                  </a:cxn>
                  <a:cxn ang="0">
                    <a:pos x="120" y="24"/>
                  </a:cxn>
                  <a:cxn ang="0">
                    <a:pos x="126" y="30"/>
                  </a:cxn>
                  <a:cxn ang="0">
                    <a:pos x="192" y="24"/>
                  </a:cxn>
                  <a:cxn ang="0">
                    <a:pos x="192" y="30"/>
                  </a:cxn>
                  <a:cxn ang="0">
                    <a:pos x="515" y="12"/>
                  </a:cxn>
                  <a:cxn ang="0">
                    <a:pos x="527" y="155"/>
                  </a:cxn>
                  <a:cxn ang="0">
                    <a:pos x="515" y="155"/>
                  </a:cxn>
                  <a:cxn ang="0">
                    <a:pos x="527" y="341"/>
                  </a:cxn>
                  <a:cxn ang="0">
                    <a:pos x="180" y="395"/>
                  </a:cxn>
                  <a:cxn ang="0">
                    <a:pos x="168" y="359"/>
                  </a:cxn>
                </a:cxnLst>
                <a:rect l="0" t="0" r="r" b="b"/>
                <a:pathLst>
                  <a:path w="527" h="395">
                    <a:moveTo>
                      <a:pt x="168" y="359"/>
                    </a:moveTo>
                    <a:lnTo>
                      <a:pt x="150" y="323"/>
                    </a:lnTo>
                    <a:lnTo>
                      <a:pt x="180" y="365"/>
                    </a:lnTo>
                    <a:lnTo>
                      <a:pt x="180" y="335"/>
                    </a:lnTo>
                    <a:lnTo>
                      <a:pt x="150" y="311"/>
                    </a:lnTo>
                    <a:lnTo>
                      <a:pt x="138" y="335"/>
                    </a:lnTo>
                    <a:lnTo>
                      <a:pt x="120" y="269"/>
                    </a:lnTo>
                    <a:lnTo>
                      <a:pt x="126" y="251"/>
                    </a:lnTo>
                    <a:lnTo>
                      <a:pt x="96" y="161"/>
                    </a:lnTo>
                    <a:lnTo>
                      <a:pt x="66" y="113"/>
                    </a:lnTo>
                    <a:lnTo>
                      <a:pt x="0" y="5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78" y="0"/>
                    </a:lnTo>
                    <a:lnTo>
                      <a:pt x="78" y="12"/>
                    </a:lnTo>
                    <a:lnTo>
                      <a:pt x="120" y="24"/>
                    </a:lnTo>
                    <a:lnTo>
                      <a:pt x="126" y="30"/>
                    </a:lnTo>
                    <a:lnTo>
                      <a:pt x="192" y="24"/>
                    </a:lnTo>
                    <a:lnTo>
                      <a:pt x="192" y="30"/>
                    </a:lnTo>
                    <a:lnTo>
                      <a:pt x="515" y="12"/>
                    </a:lnTo>
                    <a:lnTo>
                      <a:pt x="527" y="155"/>
                    </a:lnTo>
                    <a:lnTo>
                      <a:pt x="515" y="155"/>
                    </a:lnTo>
                    <a:lnTo>
                      <a:pt x="527" y="341"/>
                    </a:lnTo>
                    <a:lnTo>
                      <a:pt x="180" y="395"/>
                    </a:lnTo>
                    <a:lnTo>
                      <a:pt x="168" y="359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47" name="Oval 119"/>
              <p:cNvSpPr>
                <a:spLocks noChangeArrowheads="1"/>
              </p:cNvSpPr>
              <p:nvPr/>
            </p:nvSpPr>
            <p:spPr bwMode="auto">
              <a:xfrm>
                <a:off x="3819" y="3830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68" name="AutoShape 140"/>
              <p:cNvCxnSpPr>
                <a:cxnSpLocks noChangeShapeType="1"/>
                <a:stCxn id="380995" idx="1"/>
                <a:endCxn id="381047" idx="7"/>
              </p:cNvCxnSpPr>
              <p:nvPr/>
            </p:nvCxnSpPr>
            <p:spPr bwMode="auto">
              <a:xfrm flipH="1">
                <a:off x="3850" y="3384"/>
                <a:ext cx="882" cy="451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  <p:grpSp>
          <p:nvGrpSpPr>
            <p:cNvPr id="31" name="Group 161"/>
            <p:cNvGrpSpPr>
              <a:grpSpLocks/>
            </p:cNvGrpSpPr>
            <p:nvPr/>
          </p:nvGrpSpPr>
          <p:grpSpPr bwMode="auto">
            <a:xfrm>
              <a:off x="3321" y="2915"/>
              <a:ext cx="1909" cy="811"/>
              <a:chOff x="3321" y="2915"/>
              <a:chExt cx="1909" cy="811"/>
            </a:xfrm>
          </p:grpSpPr>
          <p:sp>
            <p:nvSpPr>
              <p:cNvPr id="380993" name="Text Box 65"/>
              <p:cNvSpPr txBox="1">
                <a:spLocks noChangeArrowheads="1"/>
              </p:cNvSpPr>
              <p:nvPr/>
            </p:nvSpPr>
            <p:spPr bwMode="auto">
              <a:xfrm>
                <a:off x="4732" y="2915"/>
                <a:ext cx="498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</a:rPr>
                  <a:t>Orange*</a:t>
                </a:r>
              </a:p>
            </p:txBody>
          </p:sp>
          <p:sp>
            <p:nvSpPr>
              <p:cNvPr id="380994" name="Freeform 66"/>
              <p:cNvSpPr>
                <a:spLocks/>
              </p:cNvSpPr>
              <p:nvPr/>
            </p:nvSpPr>
            <p:spPr bwMode="auto">
              <a:xfrm>
                <a:off x="3321" y="3535"/>
                <a:ext cx="240" cy="191"/>
              </a:xfrm>
              <a:custGeom>
                <a:avLst/>
                <a:gdLst/>
                <a:ahLst/>
                <a:cxnLst>
                  <a:cxn ang="0">
                    <a:pos x="210" y="180"/>
                  </a:cxn>
                  <a:cxn ang="0">
                    <a:pos x="210" y="180"/>
                  </a:cxn>
                  <a:cxn ang="0">
                    <a:pos x="204" y="192"/>
                  </a:cxn>
                  <a:cxn ang="0">
                    <a:pos x="186" y="192"/>
                  </a:cxn>
                  <a:cxn ang="0">
                    <a:pos x="180" y="222"/>
                  </a:cxn>
                  <a:cxn ang="0">
                    <a:pos x="0" y="84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12" y="60"/>
                  </a:cxn>
                  <a:cxn ang="0">
                    <a:pos x="18" y="36"/>
                  </a:cxn>
                  <a:cxn ang="0">
                    <a:pos x="30" y="30"/>
                  </a:cxn>
                  <a:cxn ang="0">
                    <a:pos x="36" y="30"/>
                  </a:cxn>
                  <a:cxn ang="0">
                    <a:pos x="36" y="24"/>
                  </a:cxn>
                  <a:cxn ang="0">
                    <a:pos x="42" y="18"/>
                  </a:cxn>
                  <a:cxn ang="0">
                    <a:pos x="42" y="6"/>
                  </a:cxn>
                  <a:cxn ang="0">
                    <a:pos x="108" y="0"/>
                  </a:cxn>
                  <a:cxn ang="0">
                    <a:pos x="144" y="24"/>
                  </a:cxn>
                  <a:cxn ang="0">
                    <a:pos x="180" y="72"/>
                  </a:cxn>
                  <a:cxn ang="0">
                    <a:pos x="192" y="72"/>
                  </a:cxn>
                  <a:cxn ang="0">
                    <a:pos x="198" y="90"/>
                  </a:cxn>
                  <a:cxn ang="0">
                    <a:pos x="216" y="90"/>
                  </a:cxn>
                  <a:cxn ang="0">
                    <a:pos x="240" y="108"/>
                  </a:cxn>
                  <a:cxn ang="0">
                    <a:pos x="210" y="162"/>
                  </a:cxn>
                  <a:cxn ang="0">
                    <a:pos x="210" y="174"/>
                  </a:cxn>
                  <a:cxn ang="0">
                    <a:pos x="210" y="180"/>
                  </a:cxn>
                </a:cxnLst>
                <a:rect l="0" t="0" r="r" b="b"/>
                <a:pathLst>
                  <a:path w="240" h="222">
                    <a:moveTo>
                      <a:pt x="210" y="180"/>
                    </a:moveTo>
                    <a:lnTo>
                      <a:pt x="210" y="180"/>
                    </a:lnTo>
                    <a:lnTo>
                      <a:pt x="204" y="192"/>
                    </a:lnTo>
                    <a:lnTo>
                      <a:pt x="186" y="192"/>
                    </a:lnTo>
                    <a:lnTo>
                      <a:pt x="180" y="22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12" y="60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42" y="6"/>
                    </a:lnTo>
                    <a:lnTo>
                      <a:pt x="108" y="0"/>
                    </a:lnTo>
                    <a:lnTo>
                      <a:pt x="144" y="24"/>
                    </a:lnTo>
                    <a:lnTo>
                      <a:pt x="180" y="72"/>
                    </a:lnTo>
                    <a:lnTo>
                      <a:pt x="192" y="72"/>
                    </a:lnTo>
                    <a:lnTo>
                      <a:pt x="198" y="90"/>
                    </a:lnTo>
                    <a:lnTo>
                      <a:pt x="216" y="90"/>
                    </a:lnTo>
                    <a:lnTo>
                      <a:pt x="240" y="108"/>
                    </a:lnTo>
                    <a:lnTo>
                      <a:pt x="210" y="162"/>
                    </a:lnTo>
                    <a:lnTo>
                      <a:pt x="210" y="174"/>
                    </a:lnTo>
                    <a:lnTo>
                      <a:pt x="210" y="180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1041" name="Oval 113"/>
              <p:cNvSpPr>
                <a:spLocks noChangeArrowheads="1"/>
              </p:cNvSpPr>
              <p:nvPr/>
            </p:nvSpPr>
            <p:spPr bwMode="auto">
              <a:xfrm>
                <a:off x="3435" y="3611"/>
                <a:ext cx="36" cy="3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endParaRPr lang="en-US" sz="1600"/>
              </a:p>
            </p:txBody>
          </p:sp>
          <p:cxnSp>
            <p:nvCxnSpPr>
              <p:cNvPr id="381069" name="AutoShape 141"/>
              <p:cNvCxnSpPr>
                <a:cxnSpLocks noChangeShapeType="1"/>
                <a:stCxn id="380993" idx="1"/>
                <a:endCxn id="381041" idx="0"/>
              </p:cNvCxnSpPr>
              <p:nvPr/>
            </p:nvCxnSpPr>
            <p:spPr bwMode="auto">
              <a:xfrm flipH="1">
                <a:off x="3453" y="2992"/>
                <a:ext cx="1279" cy="619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</p:cxnSp>
        </p:grpSp>
      </p:grpSp>
      <p:sp>
        <p:nvSpPr>
          <p:cNvPr id="381070" name="Text Box 142"/>
          <p:cNvSpPr txBox="1">
            <a:spLocks noChangeArrowheads="1"/>
          </p:cNvSpPr>
          <p:nvPr/>
        </p:nvSpPr>
        <p:spPr bwMode="auto">
          <a:xfrm>
            <a:off x="600075" y="6596063"/>
            <a:ext cx="18811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ScalaSansLF-Bold" pitchFamily="2" charset="0"/>
              </a:rPr>
              <a:t>* Transportation fees only</a:t>
            </a:r>
          </a:p>
        </p:txBody>
      </p:sp>
      <p:cxnSp>
        <p:nvCxnSpPr>
          <p:cNvPr id="171" name="AutoShape 137"/>
          <p:cNvCxnSpPr>
            <a:cxnSpLocks noChangeShapeType="1"/>
          </p:cNvCxnSpPr>
          <p:nvPr/>
        </p:nvCxnSpPr>
        <p:spPr bwMode="auto">
          <a:xfrm flipH="1">
            <a:off x="5207000" y="4111625"/>
            <a:ext cx="2317750" cy="1295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</p:spPr>
      </p:cxnSp>
      <p:cxnSp>
        <p:nvCxnSpPr>
          <p:cNvPr id="172" name="AutoShape 136"/>
          <p:cNvCxnSpPr>
            <a:cxnSpLocks noChangeShapeType="1"/>
          </p:cNvCxnSpPr>
          <p:nvPr/>
        </p:nvCxnSpPr>
        <p:spPr bwMode="auto">
          <a:xfrm flipH="1">
            <a:off x="4899025" y="3821112"/>
            <a:ext cx="2603500" cy="105251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</p:spPr>
      </p:cxnSp>
      <p:sp>
        <p:nvSpPr>
          <p:cNvPr id="174" name="Rectangle 2"/>
          <p:cNvSpPr txBox="1">
            <a:spLocks noChangeArrowheads="1"/>
          </p:cNvSpPr>
          <p:nvPr/>
        </p:nvSpPr>
        <p:spPr>
          <a:xfrm>
            <a:off x="457200" y="0"/>
            <a:ext cx="8229600" cy="1089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 Congestion Mitigation Fee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Countywide &amp; Regional Mitigation Fees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Mitigation Fee</a:t>
            </a:r>
            <a:br>
              <a:rPr lang="en-US" dirty="0" smtClean="0"/>
            </a:br>
            <a:r>
              <a:rPr lang="en-US" sz="2000" i="1" dirty="0" smtClean="0"/>
              <a:t>Limitations</a:t>
            </a:r>
            <a:endParaRPr lang="en-US" sz="2000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Projects must:</a:t>
            </a:r>
          </a:p>
          <a:p>
            <a:pPr lvl="1"/>
            <a:r>
              <a:rPr lang="en-US" dirty="0" smtClean="0"/>
              <a:t>Be specified at outset of program</a:t>
            </a:r>
          </a:p>
          <a:p>
            <a:pPr lvl="1"/>
            <a:r>
              <a:rPr lang="en-US" dirty="0" smtClean="0"/>
              <a:t>Be located on the regional network</a:t>
            </a:r>
          </a:p>
          <a:p>
            <a:pPr lvl="1"/>
            <a:r>
              <a:rPr lang="en-US" dirty="0" smtClean="0"/>
              <a:t>Mitigate new regional development impacts (add capacity)</a:t>
            </a:r>
          </a:p>
          <a:p>
            <a:pPr lvl="1"/>
            <a:r>
              <a:rPr lang="en-US" dirty="0" smtClean="0"/>
              <a:t>Be financially constrained, i.e., fully funded with projected fees and other reasonably anticipated revenues</a:t>
            </a:r>
          </a:p>
          <a:p>
            <a:r>
              <a:rPr lang="en-US" dirty="0" smtClean="0"/>
              <a:t>Projects can not:</a:t>
            </a:r>
          </a:p>
          <a:p>
            <a:pPr lvl="1"/>
            <a:r>
              <a:rPr lang="en-US" dirty="0" smtClean="0"/>
              <a:t>Remedy existing deficiencies </a:t>
            </a:r>
          </a:p>
          <a:p>
            <a:pPr lvl="1"/>
            <a:r>
              <a:rPr lang="en-US" dirty="0" smtClean="0"/>
              <a:t>Fund maintenance or operating expenditures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E93D-898A-4B80-BEC3-A6D8EB85E89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roadwayconstru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421" y="331787"/>
            <a:ext cx="2880678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22E56"/>
      </a:dk2>
      <a:lt2>
        <a:srgbClr val="FFFFFF"/>
      </a:lt2>
      <a:accent1>
        <a:srgbClr val="30A230"/>
      </a:accent1>
      <a:accent2>
        <a:srgbClr val="C20000"/>
      </a:accent2>
      <a:accent3>
        <a:srgbClr val="AAADB4"/>
      </a:accent3>
      <a:accent4>
        <a:srgbClr val="DADADA"/>
      </a:accent4>
      <a:accent5>
        <a:srgbClr val="ADCEAD"/>
      </a:accent5>
      <a:accent6>
        <a:srgbClr val="B00000"/>
      </a:accent6>
      <a:hlink>
        <a:srgbClr val="0099CC"/>
      </a:hlink>
      <a:folHlink>
        <a:srgbClr val="B2962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4CA"/>
        </a:solidFill>
        <a:ln w="12700" cap="flat" cmpd="sng" algn="ctr">
          <a:solidFill>
            <a:schemeClr val="hlink"/>
          </a:solidFill>
          <a:prstDash val="solid"/>
          <a:round/>
          <a:headEnd type="none" w="sm" len="sm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4CA"/>
        </a:solidFill>
        <a:ln w="12700" cap="flat" cmpd="sng" algn="ctr">
          <a:solidFill>
            <a:schemeClr val="hlink"/>
          </a:solidFill>
          <a:prstDash val="solid"/>
          <a:round/>
          <a:headEnd type="none" w="sm" len="sm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22E56"/>
        </a:dk2>
        <a:lt2>
          <a:srgbClr val="FFFFFF"/>
        </a:lt2>
        <a:accent1>
          <a:srgbClr val="30A230"/>
        </a:accent1>
        <a:accent2>
          <a:srgbClr val="C20000"/>
        </a:accent2>
        <a:accent3>
          <a:srgbClr val="AAADB4"/>
        </a:accent3>
        <a:accent4>
          <a:srgbClr val="DADADA"/>
        </a:accent4>
        <a:accent5>
          <a:srgbClr val="ADCEAD"/>
        </a:accent5>
        <a:accent6>
          <a:srgbClr val="B00000"/>
        </a:accent6>
        <a:hlink>
          <a:srgbClr val="0099CC"/>
        </a:hlink>
        <a:folHlink>
          <a:srgbClr val="B296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0A230"/>
        </a:accent1>
        <a:accent2>
          <a:srgbClr val="C20000"/>
        </a:accent2>
        <a:accent3>
          <a:srgbClr val="FFFFFF"/>
        </a:accent3>
        <a:accent4>
          <a:srgbClr val="000000"/>
        </a:accent4>
        <a:accent5>
          <a:srgbClr val="ADCEAD"/>
        </a:accent5>
        <a:accent6>
          <a:srgbClr val="B00000"/>
        </a:accent6>
        <a:hlink>
          <a:srgbClr val="0099CC"/>
        </a:hlink>
        <a:folHlink>
          <a:srgbClr val="B296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16349</TotalTime>
  <Pages>2</Pages>
  <Words>645</Words>
  <Application>Microsoft Office PowerPoint</Application>
  <PresentationFormat>On-screen Show (4:3)</PresentationFormat>
  <Paragraphs>213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Web-Based Impact Fee Analysis</vt:lpstr>
      <vt:lpstr>Agenda</vt:lpstr>
      <vt:lpstr>Background Los Angeles County</vt:lpstr>
      <vt:lpstr>Background Los Angeles County Growth 2010 - 2030</vt:lpstr>
      <vt:lpstr>Background: Los Angeles County: Strained Infrastructure</vt:lpstr>
      <vt:lpstr>Los Angeles County:   Transportation Funding Gap</vt:lpstr>
      <vt:lpstr>Solution: Congestion Mitigation Fee </vt:lpstr>
      <vt:lpstr>Slide 7</vt:lpstr>
      <vt:lpstr>Congestion Mitigation Fee Limitations</vt:lpstr>
      <vt:lpstr>Solution: Congestion Mitigation Fee Program Details</vt:lpstr>
      <vt:lpstr>How a Development Impact Fee Is Calculated Four Basic Steps</vt:lpstr>
      <vt:lpstr>How a Development Impact Fee is Calculated (Continued)</vt:lpstr>
      <vt:lpstr>How a Development Impact Fee is Calculated (Continued)</vt:lpstr>
      <vt:lpstr>Implementing a CMF in LA County</vt:lpstr>
      <vt:lpstr>Solution: LA Metro CMF Web Tool Fee Revenue and Growth Forecast Calculator</vt:lpstr>
      <vt:lpstr>Growth Editor  Edit and Save Socioeconomic Forecasts</vt:lpstr>
      <vt:lpstr>Project Manager Store Project Details, Costs &amp; Locations</vt:lpstr>
      <vt:lpstr>Fee Calculator Calculate &amp; Refine Fee/Revenue Levels</vt:lpstr>
      <vt:lpstr> CMF Pilot Study Progress 5 of 8 Subregions Complete or Underway</vt:lpstr>
      <vt:lpstr>Recap CMF Benefit to Developers</vt:lpstr>
      <vt:lpstr>Slide 20</vt:lpstr>
      <vt:lpstr>Other Potential Applications</vt:lpstr>
      <vt:lpstr>Slide 22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Polocy Advisory Committee</dc:title>
  <dc:subject/>
  <dc:creator>Christopher Wornum</dc:creator>
  <cp:keywords/>
  <dc:description/>
  <cp:lastModifiedBy>Michael Snavely</cp:lastModifiedBy>
  <cp:revision>391</cp:revision>
  <cp:lastPrinted>2002-11-08T16:27:55Z</cp:lastPrinted>
  <dcterms:created xsi:type="dcterms:W3CDTF">2004-10-01T20:53:40Z</dcterms:created>
  <dcterms:modified xsi:type="dcterms:W3CDTF">2011-05-10T14:20:55Z</dcterms:modified>
</cp:coreProperties>
</file>