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4"/>
  </p:notesMasterIdLst>
  <p:handoutMasterIdLst>
    <p:handoutMasterId r:id="rId25"/>
  </p:handoutMasterIdLst>
  <p:sldIdLst>
    <p:sldId id="269" r:id="rId2"/>
    <p:sldId id="270" r:id="rId3"/>
    <p:sldId id="271" r:id="rId4"/>
    <p:sldId id="272" r:id="rId5"/>
    <p:sldId id="273" r:id="rId6"/>
    <p:sldId id="289" r:id="rId7"/>
    <p:sldId id="274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82" r:id="rId17"/>
    <p:sldId id="283" r:id="rId18"/>
    <p:sldId id="284" r:id="rId19"/>
    <p:sldId id="285" r:id="rId20"/>
    <p:sldId id="286" r:id="rId21"/>
    <p:sldId id="287" r:id="rId22"/>
    <p:sldId id="298" r:id="rId23"/>
  </p:sldIdLst>
  <p:sldSz cx="10058400" cy="7772400"/>
  <p:notesSz cx="92964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437"/>
    <a:srgbClr val="1F352B"/>
    <a:srgbClr val="3B533C"/>
    <a:srgbClr val="006076"/>
    <a:srgbClr val="0796BD"/>
    <a:srgbClr val="99DB00"/>
    <a:srgbClr val="305242"/>
    <a:srgbClr val="718F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3" autoAdjust="0"/>
    <p:restoredTop sz="94660"/>
  </p:normalViewPr>
  <p:slideViewPr>
    <p:cSldViewPr snapToGrid="0">
      <p:cViewPr varScale="1">
        <p:scale>
          <a:sx n="77" d="100"/>
          <a:sy n="77" d="100"/>
        </p:scale>
        <p:origin x="-996" y="-10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92" tIns="46896" rIns="93792" bIns="46896" numCol="1" anchor="t" anchorCtr="0" compatLnSpc="1">
            <a:prstTxWarp prst="textNoShape">
              <a:avLst/>
            </a:prstTxWarp>
          </a:bodyPr>
          <a:lstStyle>
            <a:lvl1pPr defTabSz="93821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738" y="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92" tIns="46896" rIns="93792" bIns="46896" numCol="1" anchor="t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92" tIns="46896" rIns="93792" bIns="46896" numCol="1" anchor="b" anchorCtr="0" compatLnSpc="1">
            <a:prstTxWarp prst="textNoShape">
              <a:avLst/>
            </a:prstTxWarp>
          </a:bodyPr>
          <a:lstStyle>
            <a:lvl1pPr defTabSz="93821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92" tIns="46896" rIns="93792" bIns="46896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5C0F828-3A8B-432D-A15E-81D7079DD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04" tIns="46902" rIns="93804" bIns="46902" numCol="1" anchor="t" anchorCtr="0" compatLnSpc="1">
            <a:prstTxWarp prst="textNoShape">
              <a:avLst/>
            </a:prstTxWarp>
          </a:bodyPr>
          <a:lstStyle>
            <a:lvl1pPr defTabSz="93821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04" tIns="46902" rIns="93804" bIns="46902" numCol="1" anchor="t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84500" y="514350"/>
            <a:ext cx="33274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257550"/>
            <a:ext cx="74358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04" tIns="46902" rIns="93804" bIns="469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04" tIns="46902" rIns="93804" bIns="46902" numCol="1" anchor="b" anchorCtr="0" compatLnSpc="1">
            <a:prstTxWarp prst="textNoShape">
              <a:avLst/>
            </a:prstTxWarp>
          </a:bodyPr>
          <a:lstStyle>
            <a:lvl1pPr defTabSz="93821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04" tIns="46902" rIns="93804" bIns="46902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965ACAB-170C-47D8-9D5B-F845420B2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B280735-741A-4C33-B2ED-B20FAAFC393C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7675" y="514350"/>
            <a:ext cx="3327400" cy="25717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Answers Needed for Transportation Investments/</a:t>
            </a:r>
          </a:p>
          <a:p>
            <a:endParaRPr lang="en-US" smtClean="0">
              <a:latin typeface="Arial" charset="0"/>
            </a:endParaRPr>
          </a:p>
          <a:p>
            <a:r>
              <a:rPr lang="en-US" smtClean="0">
                <a:latin typeface="Arial" charset="0"/>
              </a:rPr>
              <a:t>What is the best use for our next transportation dollar?</a:t>
            </a:r>
          </a:p>
          <a:p>
            <a:endParaRPr lang="en-US" smtClean="0">
              <a:latin typeface="Arial" charset="0"/>
            </a:endParaRPr>
          </a:p>
          <a:p>
            <a:r>
              <a:rPr lang="en-US" smtClean="0">
                <a:latin typeface="Arial" charset="0"/>
              </a:rPr>
              <a:t>Need to put all modes on even footing</a:t>
            </a:r>
          </a:p>
          <a:p>
            <a:endParaRPr lang="en-US" smtClean="0">
              <a:latin typeface="Arial" charset="0"/>
            </a:endParaRPr>
          </a:p>
          <a:p>
            <a:r>
              <a:rPr lang="en-US" smtClean="0">
                <a:latin typeface="Arial" charset="0"/>
              </a:rPr>
              <a:t>How to compare safety improvements to capacity enhancement projects</a:t>
            </a:r>
          </a:p>
          <a:p>
            <a:endParaRPr lang="en-US" smtClean="0">
              <a:latin typeface="Arial" charset="0"/>
            </a:endParaRPr>
          </a:p>
          <a:p>
            <a:r>
              <a:rPr lang="en-US" smtClean="0">
                <a:latin typeface="Arial" charset="0"/>
              </a:rPr>
              <a:t>What will be the impact on carbon footprint?</a:t>
            </a:r>
          </a:p>
          <a:p>
            <a:r>
              <a:rPr lang="en-US" smtClean="0">
                <a:latin typeface="Arial" charset="0"/>
              </a:rPr>
              <a:t>What kind of community will this create?</a:t>
            </a:r>
          </a:p>
          <a:p>
            <a:r>
              <a:rPr lang="en-US" smtClean="0">
                <a:latin typeface="Arial" charset="0"/>
              </a:rPr>
              <a:t>Who will it serve?</a:t>
            </a:r>
          </a:p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87675" y="514350"/>
            <a:ext cx="3327400" cy="257175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564F3-8C92-4D05-BF9B-28A1E40730BF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3238" y="311150"/>
            <a:ext cx="9051925" cy="6632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 userDrawn="1"/>
        </p:nvSpPr>
        <p:spPr bwMode="auto">
          <a:xfrm>
            <a:off x="0" y="0"/>
            <a:ext cx="10058400" cy="7772400"/>
          </a:xfrm>
          <a:prstGeom prst="rect">
            <a:avLst/>
          </a:prstGeom>
          <a:solidFill>
            <a:srgbClr val="00919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7043" name="AutoShape 3"/>
          <p:cNvSpPr>
            <a:spLocks noChangeArrowheads="1"/>
          </p:cNvSpPr>
          <p:nvPr userDrawn="1"/>
        </p:nvSpPr>
        <p:spPr bwMode="auto">
          <a:xfrm>
            <a:off x="333375" y="342900"/>
            <a:ext cx="9363075" cy="7077075"/>
          </a:xfrm>
          <a:prstGeom prst="roundRect">
            <a:avLst>
              <a:gd name="adj" fmla="val 3407"/>
            </a:avLst>
          </a:prstGeom>
          <a:solidFill>
            <a:schemeClr val="bg1"/>
          </a:solidFill>
          <a:ln w="38100">
            <a:noFill/>
            <a:round/>
            <a:headEnd/>
            <a:tailEnd/>
          </a:ln>
          <a:effectLst/>
        </p:spPr>
        <p:txBody>
          <a:bodyPr wrap="none" lIns="101871" tIns="50935" rIns="101871" bIns="50935" anchor="ctr"/>
          <a:lstStyle/>
          <a:p>
            <a:pPr algn="ctr" defTabSz="1017588">
              <a:defRPr/>
            </a:pPr>
            <a:endParaRPr lang="en-US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ctr" defTabSz="10175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75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2pPr>
      <a:lvl3pPr algn="ctr" defTabSz="10175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3pPr>
      <a:lvl4pPr algn="ctr" defTabSz="10175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4pPr>
      <a:lvl5pPr algn="ctr" defTabSz="10175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5pPr>
      <a:lvl6pPr marL="457200" algn="ctr" defTabSz="1017588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6pPr>
      <a:lvl7pPr marL="914400" algn="ctr" defTabSz="1017588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7pPr>
      <a:lvl8pPr marL="1371600" algn="ctr" defTabSz="1017588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8pPr>
      <a:lvl9pPr marL="1828800" algn="ctr" defTabSz="1017588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9pPr>
    </p:titleStyle>
    <p:bodyStyle>
      <a:lvl1pPr marL="382588" indent="-382588" algn="l" defTabSz="1017588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7500" algn="l" defTabSz="1017588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3175" indent="-255588" algn="l" defTabSz="1017588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82763" indent="-255588" algn="l" defTabSz="1017588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92350" indent="-254000" algn="l" defTabSz="1017588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49550" indent="-254000" algn="l" defTabSz="101758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06750" indent="-254000" algn="l" defTabSz="101758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63950" indent="-254000" algn="l" defTabSz="101758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21150" indent="-254000" algn="l" defTabSz="101758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 lIns="101882" tIns="50941" rIns="101882" bIns="50941"/>
          <a:lstStyle/>
          <a:p>
            <a:pPr eaLnBrk="1" hangingPunct="1"/>
            <a:r>
              <a:rPr lang="en-US" dirty="0" smtClean="0"/>
              <a:t>AUSTIN STRATEGIC MOBILITY PLAN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lIns="101882" tIns="50941" rIns="101882" bIns="50941"/>
          <a:lstStyle/>
          <a:p>
            <a:pPr eaLnBrk="1" hangingPunct="1"/>
            <a:r>
              <a:rPr lang="en-US" smtClean="0"/>
              <a:t>W. Gordon Derr, P.E., City of Austin</a:t>
            </a:r>
          </a:p>
          <a:p>
            <a:pPr eaLnBrk="1" hangingPunct="1"/>
            <a:r>
              <a:rPr lang="en-US" smtClean="0"/>
              <a:t>Kurt Schulte, AICP, Kimley Horn</a:t>
            </a:r>
          </a:p>
        </p:txBody>
      </p:sp>
      <p:pic>
        <p:nvPicPr>
          <p:cNvPr id="4" name="Picture 2" descr="K:\LAC_TPTO\1project\064424300_Austin SMP\Graphics\Austin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182" y="520982"/>
            <a:ext cx="1370302" cy="1329610"/>
          </a:xfrm>
          <a:prstGeom prst="rect">
            <a:avLst/>
          </a:prstGeom>
          <a:noFill/>
        </p:spPr>
      </p:pic>
      <p:pic>
        <p:nvPicPr>
          <p:cNvPr id="5" name="Picture 3" descr="K:\LAC_TPTO\1project\064424300_Austin SMP\Graphics\JPG\amp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8218" y="618580"/>
            <a:ext cx="2141103" cy="799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33115" y="480527"/>
            <a:ext cx="8549640" cy="1295400"/>
          </a:xfrm>
        </p:spPr>
        <p:txBody>
          <a:bodyPr lIns="101882" tIns="50941" rIns="101882" bIns="50941"/>
          <a:lstStyle/>
          <a:p>
            <a:r>
              <a:rPr lang="en-US" dirty="0" smtClean="0"/>
              <a:t>Investment &amp; Economic Development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-1572" y="2234566"/>
          <a:ext cx="10039192" cy="4147256"/>
        </p:xfrm>
        <a:graphic>
          <a:graphicData uri="http://schemas.openxmlformats.org/drawingml/2006/table">
            <a:tbl>
              <a:tblPr/>
              <a:tblGrid>
                <a:gridCol w="1254899"/>
                <a:gridCol w="1254899"/>
                <a:gridCol w="2509798"/>
                <a:gridCol w="1254899"/>
                <a:gridCol w="1254899"/>
                <a:gridCol w="1254899"/>
                <a:gridCol w="1254899"/>
              </a:tblGrid>
              <a:tr h="27073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9595"/>
                          </a:solidFill>
                          <a:latin typeface="Futura BdCn BT"/>
                        </a:rPr>
                        <a:t>1</a:t>
                      </a:r>
                    </a:p>
                  </a:txBody>
                  <a:tcPr marL="12700" marR="12700" marT="13084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2</a:t>
                      </a:r>
                    </a:p>
                  </a:txBody>
                  <a:tcPr marL="12700" marR="12700" marT="130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3</a:t>
                      </a:r>
                    </a:p>
                  </a:txBody>
                  <a:tcPr marL="12700" marR="12700" marT="130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4</a:t>
                      </a:r>
                    </a:p>
                  </a:txBody>
                  <a:tcPr marL="12700" marR="12700" marT="13084" marB="0" anchor="b">
                    <a:lnL>
                      <a:noFill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95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Within a Corridor/Area Planned for Sustainable Development Patterns (SDP)</a:t>
                      </a:r>
                    </a:p>
                  </a:txBody>
                  <a:tcPr marL="12700" marR="12700" marT="13084" marB="0" anchor="ctr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Supports Sustainable Development Patterns (SD)</a:t>
                      </a:r>
                    </a:p>
                  </a:txBody>
                  <a:tcPr marL="12700" marR="12700" marT="130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Redevelopment Potential</a:t>
                      </a:r>
                    </a:p>
                  </a:txBody>
                  <a:tcPr marL="12700" marR="12700" marT="130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Ability to Leverage Public/Private Funds</a:t>
                      </a:r>
                    </a:p>
                  </a:txBody>
                  <a:tcPr marL="12700" marR="12700" marT="13084" marB="0" anchor="ctr">
                    <a:lnL>
                      <a:noFill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337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"Yes" if:</a:t>
                      </a:r>
                    </a:p>
                  </a:txBody>
                  <a:tcPr marL="12700" marR="12700" marT="13084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"Yes" if project is within 50 ft of:</a:t>
                      </a:r>
                    </a:p>
                  </a:txBody>
                  <a:tcPr marL="12700" marR="12700" marT="13084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"Yes" if project is within 500ft of:</a:t>
                      </a:r>
                    </a:p>
                  </a:txBody>
                  <a:tcPr marL="12700" marR="12700" marT="13084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"Yes" if project is </a:t>
                      </a:r>
                    </a:p>
                  </a:txBody>
                  <a:tcPr marL="12700" marR="12700" marT="13084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3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Project is within or partially within a neighborhood planning area; or,</a:t>
                      </a:r>
                    </a:p>
                  </a:txBody>
                  <a:tcPr marL="12700" marR="12700" marT="13084" marB="0" anchor="ctr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Planned Bike Projects</a:t>
                      </a:r>
                    </a:p>
                  </a:txBody>
                  <a:tcPr marL="12700" marR="12700" marT="13084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Commercial or Mixed Use Land Use Parcels; and,</a:t>
                      </a:r>
                    </a:p>
                  </a:txBody>
                  <a:tcPr marL="12700" marR="12700" marT="13084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within or parially within 50ft of CAMPO Planned Projects; or,</a:t>
                      </a:r>
                    </a:p>
                  </a:txBody>
                  <a:tcPr marL="12700" marR="12700" marT="13084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35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Project is within or partially within the DDZ; or,</a:t>
                      </a:r>
                    </a:p>
                  </a:txBody>
                  <a:tcPr marL="12700" marR="12700" marT="13084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Commuter Rail Stops</a:t>
                      </a:r>
                    </a:p>
                  </a:txBody>
                  <a:tcPr marL="12700" marR="12700" marT="13084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Project is within a zipcode with household income greater than $30,000</a:t>
                      </a:r>
                    </a:p>
                  </a:txBody>
                  <a:tcPr marL="12700" marR="12700" marT="13084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within a corridor/area planned for sustainable development patterns (SDP)</a:t>
                      </a:r>
                    </a:p>
                  </a:txBody>
                  <a:tcPr marL="12700" marR="12700" marT="13084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35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Project is within or partially within the CAMPO Growth Areas</a:t>
                      </a:r>
                    </a:p>
                  </a:txBody>
                  <a:tcPr marL="12700" marR="12700" marT="13084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CapMETRO Bus Stops</a:t>
                      </a:r>
                    </a:p>
                  </a:txBody>
                  <a:tcPr marL="12700" marR="12700" marT="13084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12700" marR="12700" marT="13084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12700" marR="12700" marT="13084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7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12700" marR="12700" marT="13084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12700" marR="12700" marT="13084" marB="0" anchor="b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9595"/>
                          </a:solidFill>
                          <a:latin typeface="Futura BdCn BT"/>
                        </a:rPr>
                        <a:t>Bus Routes</a:t>
                      </a:r>
                    </a:p>
                  </a:txBody>
                  <a:tcPr marL="12700" marR="12700" marT="13084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12700" marR="12700" marT="13084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12700" marR="12700" marT="13084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12700" marR="12700" marT="13084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12700" marR="12700" marT="13084" marB="0" anchor="ctr">
                    <a:lnL>
                      <a:noFill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54380" y="416732"/>
            <a:ext cx="8549640" cy="1295400"/>
          </a:xfrm>
        </p:spPr>
        <p:txBody>
          <a:bodyPr lIns="101882" tIns="50941" rIns="101882" bIns="50941"/>
          <a:lstStyle/>
          <a:p>
            <a:r>
              <a:rPr lang="en-US" dirty="0" smtClean="0"/>
              <a:t>Mobility Choices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979647" y="2389294"/>
          <a:ext cx="8130540" cy="4535915"/>
        </p:xfrm>
        <a:graphic>
          <a:graphicData uri="http://schemas.openxmlformats.org/drawingml/2006/table">
            <a:tbl>
              <a:tblPr/>
              <a:tblGrid>
                <a:gridCol w="1355090"/>
                <a:gridCol w="1355090"/>
                <a:gridCol w="2710180"/>
                <a:gridCol w="2710180"/>
              </a:tblGrid>
              <a:tr h="2971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1</a:t>
                      </a:r>
                    </a:p>
                  </a:txBody>
                  <a:tcPr marL="13734" marR="13734" marT="14150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2</a:t>
                      </a:r>
                    </a:p>
                  </a:txBody>
                  <a:tcPr marL="13734" marR="13734" marT="141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3</a:t>
                      </a:r>
                    </a:p>
                  </a:txBody>
                  <a:tcPr marL="13734" marR="13734" marT="14150" marB="0" anchor="b">
                    <a:lnL>
                      <a:noFill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339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Supports Multiple Modes within Project Limits</a:t>
                      </a:r>
                    </a:p>
                  </a:txBody>
                  <a:tcPr marL="13734" marR="13734" marT="14150" marB="0" anchor="ctr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Centerline Miles of Bicycle, Pedestrian, and Multi-Use Trail Facilities</a:t>
                      </a:r>
                    </a:p>
                  </a:txBody>
                  <a:tcPr marL="13734" marR="13734" marT="14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Improved Connectivity Between Modes</a:t>
                      </a:r>
                    </a:p>
                  </a:txBody>
                  <a:tcPr marL="13734" marR="13734" marT="14150" marB="0" anchor="ctr">
                    <a:lnL>
                      <a:noFill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957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Input the number of modes that the project will accommodate</a:t>
                      </a:r>
                    </a:p>
                  </a:txBody>
                  <a:tcPr marL="13734" marR="13734" marT="14150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Length of Project if located within 50ft of existing or planned bike facility</a:t>
                      </a:r>
                    </a:p>
                  </a:txBody>
                  <a:tcPr marL="13734" marR="13734" marT="14150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"Yes" if road or intersection that allows for multiple modes of transportation</a:t>
                      </a:r>
                    </a:p>
                  </a:txBody>
                  <a:tcPr marL="13734" marR="13734" marT="14150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3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- 1 for roadway</a:t>
                      </a:r>
                    </a:p>
                  </a:txBody>
                  <a:tcPr marL="13734" marR="13734" marT="14150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13734" marR="13734" marT="14150" marB="0" anchor="b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957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- 1 for bike lanes within 50ft of existing or planned bike facilities</a:t>
                      </a:r>
                    </a:p>
                  </a:txBody>
                  <a:tcPr marL="13734" marR="13734" marT="14150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18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- 1 for bus routes within 50 ft of existing bus routes and stops</a:t>
                      </a:r>
                    </a:p>
                  </a:txBody>
                  <a:tcPr marL="13734" marR="13734" marT="14150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60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9595"/>
                          </a:solidFill>
                          <a:latin typeface="Futura BdCn BT"/>
                        </a:rPr>
                        <a:t>- 1 for urban rail within 50 ft of existing commuter rail</a:t>
                      </a:r>
                    </a:p>
                  </a:txBody>
                  <a:tcPr marL="13734" marR="13734" marT="14150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43747" y="427365"/>
            <a:ext cx="8549640" cy="1295400"/>
          </a:xfrm>
        </p:spPr>
        <p:txBody>
          <a:bodyPr lIns="101882" tIns="50941" rIns="101882" bIns="50941"/>
          <a:lstStyle/>
          <a:p>
            <a:r>
              <a:rPr lang="en-US" dirty="0" smtClean="0"/>
              <a:t>Neighborhood Coordination &amp; Connectivity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870875" y="2181802"/>
          <a:ext cx="8200388" cy="4253691"/>
        </p:xfrm>
        <a:graphic>
          <a:graphicData uri="http://schemas.openxmlformats.org/drawingml/2006/table">
            <a:tbl>
              <a:tblPr/>
              <a:tblGrid>
                <a:gridCol w="1337460"/>
                <a:gridCol w="1337460"/>
                <a:gridCol w="1337460"/>
                <a:gridCol w="1513086"/>
                <a:gridCol w="2674922"/>
              </a:tblGrid>
              <a:tr h="29310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9595"/>
                          </a:solidFill>
                          <a:latin typeface="Futura BdCn BT"/>
                        </a:rPr>
                        <a:t>1</a:t>
                      </a:r>
                    </a:p>
                  </a:txBody>
                  <a:tcPr marL="13547" marR="13547" marT="13957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2</a:t>
                      </a:r>
                    </a:p>
                  </a:txBody>
                  <a:tcPr marL="13547" marR="13547" marT="1395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3</a:t>
                      </a:r>
                    </a:p>
                  </a:txBody>
                  <a:tcPr marL="13547" marR="13547" marT="13957" marB="0" anchor="b">
                    <a:lnL>
                      <a:noFill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225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Supports an Adopted Neighborhood Plan</a:t>
                      </a:r>
                    </a:p>
                  </a:txBody>
                  <a:tcPr marL="13547" marR="13547" marT="13957" marB="0" anchor="ctr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9595"/>
                          </a:solidFill>
                          <a:latin typeface="Futura BdCn BT"/>
                        </a:rPr>
                        <a:t>Connection to Nearby Amenities</a:t>
                      </a:r>
                    </a:p>
                  </a:txBody>
                  <a:tcPr marL="13547" marR="13547" marT="139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Connection to Area Beyond Neighborhood</a:t>
                      </a:r>
                    </a:p>
                  </a:txBody>
                  <a:tcPr marL="13547" marR="13547" marT="13957" marB="0" anchor="ctr">
                    <a:lnL>
                      <a:noFill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757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"Yes" if:</a:t>
                      </a:r>
                    </a:p>
                  </a:txBody>
                  <a:tcPr marL="13547" marR="13547" marT="13957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"Yes" if project is within 1/2 mile of:</a:t>
                      </a:r>
                    </a:p>
                  </a:txBody>
                  <a:tcPr marL="13547" marR="13547" marT="13957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"Yes" if project is within 500ft of:</a:t>
                      </a:r>
                    </a:p>
                  </a:txBody>
                  <a:tcPr marL="13547" marR="13547" marT="13957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9148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Project is within or partially within a neighborhood planning area; or,</a:t>
                      </a:r>
                    </a:p>
                  </a:txBody>
                  <a:tcPr marL="13547" marR="13547" marT="13957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Cultural Services</a:t>
                      </a:r>
                    </a:p>
                  </a:txBody>
                  <a:tcPr marL="13547" marR="13547" marT="13957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Apartments/Condos</a:t>
                      </a:r>
                    </a:p>
                  </a:txBody>
                  <a:tcPr marL="13547" marR="13547" marT="13957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6023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Educational</a:t>
                      </a:r>
                    </a:p>
                  </a:txBody>
                  <a:tcPr marL="13547" marR="13547" marT="13957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Duplexes</a:t>
                      </a:r>
                    </a:p>
                  </a:txBody>
                  <a:tcPr marL="13547" marR="13547" marT="13957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9148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Project is within or partially within the CAMPO Growth Areas</a:t>
                      </a:r>
                    </a:p>
                  </a:txBody>
                  <a:tcPr marL="13547" marR="13547" marT="13957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Government Services</a:t>
                      </a:r>
                    </a:p>
                  </a:txBody>
                  <a:tcPr marL="13547" marR="13547" marT="13957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Group Quarters</a:t>
                      </a:r>
                    </a:p>
                  </a:txBody>
                  <a:tcPr marL="13547" marR="13547" marT="13957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6023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Hospital</a:t>
                      </a:r>
                    </a:p>
                  </a:txBody>
                  <a:tcPr marL="13547" marR="13547" marT="13957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Large-Lot Single Family</a:t>
                      </a:r>
                    </a:p>
                  </a:txBody>
                  <a:tcPr marL="13547" marR="13547" marT="13957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91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547" marR="13547" marT="13957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547" marR="13547" marT="13957" marB="0" anchor="b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Meeting &amp; Assembly</a:t>
                      </a:r>
                    </a:p>
                  </a:txBody>
                  <a:tcPr marL="13547" marR="13547" marT="13957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Mixed Use</a:t>
                      </a:r>
                    </a:p>
                  </a:txBody>
                  <a:tcPr marL="13547" marR="13547" marT="13957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91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547" marR="13547" marT="13957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547" marR="13547" marT="13957" marB="0" anchor="b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Mixed Use</a:t>
                      </a:r>
                    </a:p>
                  </a:txBody>
                  <a:tcPr marL="13547" marR="13547" marT="13957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Mobile Homes</a:t>
                      </a:r>
                    </a:p>
                  </a:txBody>
                  <a:tcPr marL="13547" marR="13547" marT="13957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91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547" marR="13547" marT="13957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547" marR="13547" marT="13957" marB="0" anchor="b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547" marR="13547" marT="13957" marB="0" anchor="b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547" marR="13547" marT="13957" marB="0" anchor="b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Retirement Housing</a:t>
                      </a:r>
                    </a:p>
                  </a:txBody>
                  <a:tcPr marL="13547" marR="13547" marT="13957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91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547" marR="13547" marT="13957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547" marR="13547" marT="13957" marB="0" anchor="b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547" marR="13547" marT="13957" marB="0" anchor="b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547" marR="13547" marT="13957" marB="0" anchor="b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Semi-Institutional Housing</a:t>
                      </a:r>
                    </a:p>
                  </a:txBody>
                  <a:tcPr marL="13547" marR="13547" marT="13957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91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547" marR="13547" marT="13957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547" marR="13547" marT="13957" marB="0" anchor="b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547" marR="13547" marT="13957" marB="0" anchor="b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547" marR="13547" marT="13957" marB="0" anchor="b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9595"/>
                          </a:solidFill>
                          <a:latin typeface="Futura BdCn BT"/>
                        </a:rPr>
                        <a:t>Single Family</a:t>
                      </a:r>
                    </a:p>
                  </a:txBody>
                  <a:tcPr marL="13547" marR="13547" marT="13957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3366" name="Picture 3" descr="233-NPA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63" y="5346521"/>
            <a:ext cx="2452255" cy="242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54380" y="299475"/>
            <a:ext cx="8549640" cy="1295400"/>
          </a:xfrm>
        </p:spPr>
        <p:txBody>
          <a:bodyPr lIns="101882" tIns="50941" rIns="101882" bIns="50941"/>
          <a:lstStyle/>
          <a:p>
            <a:r>
              <a:rPr lang="en-US" dirty="0" smtClean="0"/>
              <a:t>Regional Integration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935665" y="1626121"/>
          <a:ext cx="8130540" cy="3928460"/>
        </p:xfrm>
        <a:graphic>
          <a:graphicData uri="http://schemas.openxmlformats.org/drawingml/2006/table">
            <a:tbl>
              <a:tblPr/>
              <a:tblGrid>
                <a:gridCol w="1355090"/>
                <a:gridCol w="1355090"/>
                <a:gridCol w="2710180"/>
                <a:gridCol w="1355090"/>
                <a:gridCol w="1355090"/>
              </a:tblGrid>
              <a:tr h="2971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9595"/>
                          </a:solidFill>
                          <a:latin typeface="Futura BdCn BT"/>
                        </a:rPr>
                        <a:t>1</a:t>
                      </a:r>
                    </a:p>
                  </a:txBody>
                  <a:tcPr marL="13734" marR="13734" marT="14150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2</a:t>
                      </a:r>
                    </a:p>
                  </a:txBody>
                  <a:tcPr marL="13734" marR="13734" marT="141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3</a:t>
                      </a:r>
                    </a:p>
                  </a:txBody>
                  <a:tcPr marL="13734" marR="13734" marT="14150" marB="0" anchor="b">
                    <a:lnL>
                      <a:noFill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95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Project is in the CAMPO 2035 Plan</a:t>
                      </a:r>
                    </a:p>
                  </a:txBody>
                  <a:tcPr marL="13734" marR="13734" marT="14150" marB="0" anchor="ctr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Compatibility with Regional Growth Planning Efforts</a:t>
                      </a:r>
                    </a:p>
                  </a:txBody>
                  <a:tcPr marL="13734" marR="13734" marT="14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Projects Ability to Leverage Regional, State or Federal Funding</a:t>
                      </a:r>
                    </a:p>
                  </a:txBody>
                  <a:tcPr marL="13734" marR="13734" marT="14150" marB="0" anchor="ctr">
                    <a:lnL>
                      <a:noFill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3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734" marR="13734" marT="14150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734" marR="13734" marT="14150" marB="0" anchor="b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"Yes" if project is </a:t>
                      </a:r>
                    </a:p>
                  </a:txBody>
                  <a:tcPr marL="13734" marR="13734" marT="14150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13734" marR="13734" marT="14150" marB="0" anchor="b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138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"Yes" if project is within or partially within 50ft of the CAMPO 2035 planned projects</a:t>
                      </a:r>
                    </a:p>
                  </a:txBody>
                  <a:tcPr marL="13734" marR="13734" marT="14150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9595"/>
                          </a:solidFill>
                          <a:latin typeface="Futura BdCn BT"/>
                        </a:rPr>
                        <a:t>within or partially within the CAMPO Growth Areas; or,</a:t>
                      </a:r>
                    </a:p>
                  </a:txBody>
                  <a:tcPr marL="13734" marR="13734" marT="14150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"Yes" if project is within or partially within 50ft of the CAMPO 2035 planned projects; or,</a:t>
                      </a:r>
                    </a:p>
                  </a:txBody>
                  <a:tcPr marL="13734" marR="13734" marT="14150" marB="0" anchor="b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0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734" marR="13734" marT="14150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13734" marR="13734" marT="14150" marB="0" anchor="b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within or partially within the DDZ; or,</a:t>
                      </a:r>
                    </a:p>
                  </a:txBody>
                  <a:tcPr marL="13734" marR="13734" marT="14150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"Yes" if it is a City of Austin project</a:t>
                      </a:r>
                    </a:p>
                  </a:txBody>
                  <a:tcPr marL="13734" marR="13734" marT="14150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8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13734" marR="13734" marT="14150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13734" marR="13734" marT="14150" marB="0" anchor="b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within or partially within an area with Sustainable Development Patterns</a:t>
                      </a:r>
                    </a:p>
                  </a:txBody>
                  <a:tcPr marL="13734" marR="13734" marT="14150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13734" marR="13734" marT="14150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13734" marR="13734" marT="14150" marB="0" anchor="ctr">
                    <a:lnL>
                      <a:noFill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80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13734" marR="13734" marT="14150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13734" marR="13734" marT="14150" marB="0" anchor="b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13734" marR="13734" marT="14150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13734" marR="13734" marT="14150" marB="0" anchor="ctr">
                    <a:lnL>
                      <a:noFill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4374" name="Picture 3" descr="BS Bike Gap - Camp AC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9654"/>
            <a:ext cx="3166782" cy="326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54380" y="608118"/>
            <a:ext cx="8549640" cy="1295400"/>
          </a:xfrm>
        </p:spPr>
        <p:txBody>
          <a:bodyPr lIns="101882" tIns="50941" rIns="101882" bIns="50941"/>
          <a:lstStyle/>
          <a:p>
            <a:r>
              <a:rPr lang="en-US" smtClean="0"/>
              <a:t>Safety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3970" y="2651972"/>
          <a:ext cx="10030083" cy="3339864"/>
        </p:xfrm>
        <a:graphic>
          <a:graphicData uri="http://schemas.openxmlformats.org/drawingml/2006/table">
            <a:tbl>
              <a:tblPr/>
              <a:tblGrid>
                <a:gridCol w="1222377"/>
                <a:gridCol w="1222377"/>
                <a:gridCol w="1222377"/>
                <a:gridCol w="1349966"/>
                <a:gridCol w="2444757"/>
                <a:gridCol w="2568229"/>
              </a:tblGrid>
              <a:tr h="26769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9595"/>
                          </a:solidFill>
                          <a:latin typeface="Futura BdCn BT"/>
                        </a:rPr>
                        <a:t>1</a:t>
                      </a:r>
                    </a:p>
                  </a:txBody>
                  <a:tcPr marL="12373" marR="12373" marT="12748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2</a:t>
                      </a:r>
                    </a:p>
                  </a:txBody>
                  <a:tcPr marL="12373" marR="12373" marT="1274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3</a:t>
                      </a:r>
                    </a:p>
                  </a:txBody>
                  <a:tcPr marL="12373" marR="12373" marT="1274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4</a:t>
                      </a:r>
                    </a:p>
                  </a:txBody>
                  <a:tcPr marL="12373" marR="12373" marT="12748" marB="0" anchor="b">
                    <a:lnL>
                      <a:noFill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226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Number of Crashes</a:t>
                      </a:r>
                    </a:p>
                  </a:txBody>
                  <a:tcPr marL="12373" marR="12373" marT="12748" marB="0" anchor="ctr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Severity Index of Crashes by Mode</a:t>
                      </a:r>
                    </a:p>
                  </a:txBody>
                  <a:tcPr marL="12373" marR="12373" marT="127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Safety of Non-automobile Modes of Transportation</a:t>
                      </a:r>
                    </a:p>
                  </a:txBody>
                  <a:tcPr marL="12373" marR="12373" marT="127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Safety concerns Expressed About Location</a:t>
                      </a:r>
                    </a:p>
                  </a:txBody>
                  <a:tcPr marL="12373" marR="12373" marT="12748" marB="0" anchor="ctr">
                    <a:lnL>
                      <a:noFill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99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VERY LOW</a:t>
                      </a:r>
                    </a:p>
                  </a:txBody>
                  <a:tcPr marL="12373" marR="12373" marT="12748" marB="0" anchor="ctr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0 - 3 Crashes</a:t>
                      </a:r>
                    </a:p>
                  </a:txBody>
                  <a:tcPr marL="12373" marR="12373" marT="12748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VERY HIGH</a:t>
                      </a:r>
                    </a:p>
                  </a:txBody>
                  <a:tcPr marL="12373" marR="12373" marT="12748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Fatality</a:t>
                      </a:r>
                    </a:p>
                  </a:txBody>
                  <a:tcPr marL="12373" marR="12373" marT="12748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"Yes" = if crash relationship included a bike or pedestrian</a:t>
                      </a:r>
                    </a:p>
                  </a:txBody>
                  <a:tcPr marL="12373" marR="12373" marT="12748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Safety concerns expressed in project comments by citizens or staff</a:t>
                      </a:r>
                    </a:p>
                  </a:txBody>
                  <a:tcPr marL="12373" marR="12373" marT="12748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99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LOW</a:t>
                      </a:r>
                    </a:p>
                  </a:txBody>
                  <a:tcPr marL="12373" marR="12373" marT="12748" marB="0" anchor="ctr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4 - 20 Crashes</a:t>
                      </a:r>
                    </a:p>
                  </a:txBody>
                  <a:tcPr marL="12373" marR="12373" marT="12748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HIGH</a:t>
                      </a:r>
                    </a:p>
                  </a:txBody>
                  <a:tcPr marL="12373" marR="12373" marT="12748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Serious Injury</a:t>
                      </a:r>
                    </a:p>
                  </a:txBody>
                  <a:tcPr marL="12373" marR="12373" marT="12748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99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MEDIUM</a:t>
                      </a:r>
                    </a:p>
                  </a:txBody>
                  <a:tcPr marL="12373" marR="12373" marT="12748" marB="0" anchor="ctr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21 - 35 Crashes</a:t>
                      </a:r>
                    </a:p>
                  </a:txBody>
                  <a:tcPr marL="12373" marR="12373" marT="12748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MEDIUM</a:t>
                      </a:r>
                    </a:p>
                  </a:txBody>
                  <a:tcPr marL="12373" marR="12373" marT="12748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Minor Injuries</a:t>
                      </a:r>
                    </a:p>
                  </a:txBody>
                  <a:tcPr marL="12373" marR="12373" marT="12748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99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HIGH</a:t>
                      </a:r>
                    </a:p>
                  </a:txBody>
                  <a:tcPr marL="12373" marR="12373" marT="12748" marB="0" anchor="ctr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9595"/>
                          </a:solidFill>
                          <a:latin typeface="Futura BdCn BT"/>
                        </a:rPr>
                        <a:t>36 - 50 Crashes</a:t>
                      </a:r>
                    </a:p>
                  </a:txBody>
                  <a:tcPr marL="12373" marR="12373" marT="12748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LOW</a:t>
                      </a:r>
                    </a:p>
                  </a:txBody>
                  <a:tcPr marL="12373" marR="12373" marT="12748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None</a:t>
                      </a:r>
                    </a:p>
                  </a:txBody>
                  <a:tcPr marL="12373" marR="12373" marT="12748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99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VERY HIGH</a:t>
                      </a:r>
                    </a:p>
                  </a:txBody>
                  <a:tcPr marL="12373" marR="12373" marT="12748" marB="0" anchor="ctr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50+ Crashes</a:t>
                      </a:r>
                    </a:p>
                  </a:txBody>
                  <a:tcPr marL="12373" marR="12373" marT="12748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12373" marR="12373" marT="12748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12373" marR="12373" marT="12748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54380" y="379625"/>
            <a:ext cx="8549640" cy="1295400"/>
          </a:xfrm>
        </p:spPr>
        <p:txBody>
          <a:bodyPr lIns="101882" tIns="50941" rIns="101882" bIns="50941"/>
          <a:lstStyle/>
          <a:p>
            <a:r>
              <a:rPr lang="en-US" smtClean="0"/>
              <a:t>Sustainable Growth</a:t>
            </a:r>
          </a:p>
        </p:txBody>
      </p:sp>
      <p:pic>
        <p:nvPicPr>
          <p:cNvPr id="16388" name="Picture 3" descr="BS Bike Gap - Population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002" y="4663440"/>
            <a:ext cx="3298666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BS Bike Gap - Employment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942" y="4663440"/>
            <a:ext cx="3291682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468120"/>
          <a:ext cx="10060534" cy="3515046"/>
        </p:xfrm>
        <a:graphic>
          <a:graphicData uri="http://schemas.openxmlformats.org/drawingml/2006/table">
            <a:tbl>
              <a:tblPr/>
              <a:tblGrid>
                <a:gridCol w="1220579"/>
                <a:gridCol w="1220579"/>
                <a:gridCol w="1220579"/>
                <a:gridCol w="1220579"/>
                <a:gridCol w="2441159"/>
                <a:gridCol w="2737059"/>
              </a:tblGrid>
              <a:tr h="2676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9595"/>
                          </a:solidFill>
                          <a:latin typeface="Futura BdCn BT"/>
                        </a:rPr>
                        <a:t>1</a:t>
                      </a:r>
                    </a:p>
                  </a:txBody>
                  <a:tcPr marL="12370" marR="12370" marT="12744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2</a:t>
                      </a:r>
                    </a:p>
                  </a:txBody>
                  <a:tcPr marL="12370" marR="12370" marT="1274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9595"/>
                          </a:solidFill>
                          <a:latin typeface="Futura BdCn BT"/>
                        </a:rPr>
                        <a:t>3</a:t>
                      </a:r>
                    </a:p>
                  </a:txBody>
                  <a:tcPr marL="12370" marR="12370" marT="1274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4</a:t>
                      </a:r>
                    </a:p>
                  </a:txBody>
                  <a:tcPr marL="12370" marR="12370" marT="12744" marB="0" anchor="b">
                    <a:lnL>
                      <a:noFill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863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9595"/>
                          </a:solidFill>
                          <a:latin typeface="Futura BdCn BT"/>
                        </a:rPr>
                        <a:t>Existing Population Density within 1/2 mile</a:t>
                      </a:r>
                    </a:p>
                  </a:txBody>
                  <a:tcPr marL="12370" marR="12370" marT="12744" marB="0" anchor="ctr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Existing Employment Density within 1/2 mile</a:t>
                      </a:r>
                    </a:p>
                  </a:txBody>
                  <a:tcPr marL="12370" marR="12370" marT="12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Project is Inside or Within a CAMPO Growth Center</a:t>
                      </a:r>
                    </a:p>
                  </a:txBody>
                  <a:tcPr marL="12370" marR="12370" marT="12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Project is Inside or Within 1/2 mile of an Economically Challenged Area</a:t>
                      </a:r>
                    </a:p>
                  </a:txBody>
                  <a:tcPr marL="12370" marR="12370" marT="12744" marB="0" anchor="ctr">
                    <a:lnL>
                      <a:noFill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97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VERY LOW</a:t>
                      </a:r>
                    </a:p>
                  </a:txBody>
                  <a:tcPr marL="12370" marR="12370" marT="12744" marB="0" anchor="ctr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0 - 5</a:t>
                      </a:r>
                    </a:p>
                  </a:txBody>
                  <a:tcPr marL="12370" marR="12370" marT="12744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VERY LOW</a:t>
                      </a:r>
                    </a:p>
                  </a:txBody>
                  <a:tcPr marL="12370" marR="12370" marT="12744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0 - 5</a:t>
                      </a:r>
                    </a:p>
                  </a:txBody>
                  <a:tcPr marL="12370" marR="12370" marT="12744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9595"/>
                          </a:solidFill>
                          <a:latin typeface="Futura BdCn BT"/>
                        </a:rPr>
                        <a:t>"Yes" if project is within or partially within a CAMPO Growth Center</a:t>
                      </a:r>
                    </a:p>
                  </a:txBody>
                  <a:tcPr marL="12370" marR="12370" marT="12744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"Yes" if project is within or partially within a zipcode with median income of less than $30,000</a:t>
                      </a:r>
                    </a:p>
                  </a:txBody>
                  <a:tcPr marL="12370" marR="12370" marT="12744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97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LOW</a:t>
                      </a:r>
                    </a:p>
                  </a:txBody>
                  <a:tcPr marL="12370" marR="12370" marT="12744" marB="0" anchor="ctr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6 - 10</a:t>
                      </a:r>
                    </a:p>
                  </a:txBody>
                  <a:tcPr marL="12370" marR="12370" marT="12744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LOW</a:t>
                      </a:r>
                    </a:p>
                  </a:txBody>
                  <a:tcPr marL="12370" marR="12370" marT="12744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9595"/>
                          </a:solidFill>
                          <a:latin typeface="Futura BdCn BT"/>
                        </a:rPr>
                        <a:t>6 - 10</a:t>
                      </a:r>
                    </a:p>
                  </a:txBody>
                  <a:tcPr marL="12370" marR="12370" marT="12744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97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MEDIUM</a:t>
                      </a:r>
                    </a:p>
                  </a:txBody>
                  <a:tcPr marL="12370" marR="12370" marT="12744" marB="0" anchor="ctr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11 - 15</a:t>
                      </a:r>
                    </a:p>
                  </a:txBody>
                  <a:tcPr marL="12370" marR="12370" marT="12744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MEDIUM</a:t>
                      </a:r>
                    </a:p>
                  </a:txBody>
                  <a:tcPr marL="12370" marR="12370" marT="12744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11 - 25</a:t>
                      </a:r>
                    </a:p>
                  </a:txBody>
                  <a:tcPr marL="12370" marR="12370" marT="12744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97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HIGH</a:t>
                      </a:r>
                    </a:p>
                  </a:txBody>
                  <a:tcPr marL="12370" marR="12370" marT="12744" marB="0" anchor="ctr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16 - 30</a:t>
                      </a:r>
                    </a:p>
                  </a:txBody>
                  <a:tcPr marL="12370" marR="12370" marT="12744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HIGH</a:t>
                      </a:r>
                    </a:p>
                  </a:txBody>
                  <a:tcPr marL="12370" marR="12370" marT="12744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25 - 50</a:t>
                      </a:r>
                    </a:p>
                  </a:txBody>
                  <a:tcPr marL="12370" marR="12370" marT="12744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97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VERY HIGH</a:t>
                      </a:r>
                    </a:p>
                  </a:txBody>
                  <a:tcPr marL="12370" marR="12370" marT="12744" marB="0" anchor="ctr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31+</a:t>
                      </a:r>
                    </a:p>
                  </a:txBody>
                  <a:tcPr marL="12370" marR="12370" marT="12744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VERY HIGH</a:t>
                      </a:r>
                    </a:p>
                  </a:txBody>
                  <a:tcPr marL="12370" marR="12370" marT="12744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9595"/>
                          </a:solidFill>
                          <a:latin typeface="Futura BdCn BT"/>
                        </a:rPr>
                        <a:t>50+</a:t>
                      </a:r>
                    </a:p>
                  </a:txBody>
                  <a:tcPr marL="12370" marR="12370" marT="12744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173480" y="246862"/>
            <a:ext cx="7879080" cy="1036320"/>
          </a:xfrm>
          <a:prstGeom prst="rect">
            <a:avLst/>
          </a:prstGeom>
        </p:spPr>
        <p:txBody>
          <a:bodyPr lIns="101870" tIns="50935" rIns="101870" bIns="50935"/>
          <a:lstStyle/>
          <a:p>
            <a:pPr eaLnBrk="1" hangingPunct="1"/>
            <a:r>
              <a:rPr lang="en-US" sz="4000" dirty="0" smtClean="0"/>
              <a:t>The best way to move 35 people?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468120"/>
            <a:ext cx="9052560" cy="5129425"/>
          </a:xfrm>
          <a:prstGeom prst="rect">
            <a:avLst/>
          </a:prstGeom>
        </p:spPr>
        <p:txBody>
          <a:bodyPr lIns="101870" tIns="50935" rIns="101870" bIns="50935"/>
          <a:lstStyle/>
          <a:p>
            <a:pPr eaLnBrk="1" hangingPunct="1"/>
            <a:r>
              <a:rPr lang="en-US" smtClean="0"/>
              <a:t>…</a:t>
            </a:r>
          </a:p>
        </p:txBody>
      </p:sp>
      <p:pic>
        <p:nvPicPr>
          <p:cNvPr id="15364" name="Picture 4" descr="Tampa Bay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532" y="1513100"/>
            <a:ext cx="8954770" cy="608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1" name="Picture 5" descr="Tampa Bay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" y="1468120"/>
            <a:ext cx="9136380" cy="628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2" name="Picture 6" descr="Tampa Bay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" y="1381760"/>
            <a:ext cx="9375617" cy="63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3" name="Picture 7" descr="Tampa Bay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" y="1295400"/>
            <a:ext cx="9471660" cy="653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101882" tIns="50941" rIns="101882" bIns="50941"/>
          <a:lstStyle/>
          <a:p>
            <a:pPr eaLnBrk="1" hangingPunct="1"/>
            <a:r>
              <a:rPr lang="en-US" smtClean="0"/>
              <a:t>Process Results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101882" tIns="50941" rIns="101882" bIns="50941"/>
          <a:lstStyle/>
          <a:p>
            <a:pPr eaLnBrk="1" hangingPunct="1"/>
            <a:r>
              <a:rPr lang="en-US" sz="2800" dirty="0" smtClean="0"/>
              <a:t>Ranked 700+ System Gaps</a:t>
            </a:r>
          </a:p>
          <a:p>
            <a:pPr eaLnBrk="1" hangingPunct="1"/>
            <a:r>
              <a:rPr lang="en-US" sz="2800" dirty="0" smtClean="0"/>
              <a:t>Grouped by grade into A, B, and C</a:t>
            </a:r>
          </a:p>
          <a:p>
            <a:pPr eaLnBrk="1" hangingPunct="1"/>
            <a:r>
              <a:rPr lang="en-US" sz="2800" dirty="0" smtClean="0"/>
              <a:t>Avenue forward for each A gap</a:t>
            </a:r>
          </a:p>
          <a:p>
            <a:pPr lvl="1" eaLnBrk="1" hangingPunct="1"/>
            <a:r>
              <a:rPr lang="en-US" sz="2800" dirty="0" smtClean="0"/>
              <a:t>Partnership Projects</a:t>
            </a:r>
          </a:p>
          <a:p>
            <a:pPr lvl="2" eaLnBrk="1" hangingPunct="1"/>
            <a:r>
              <a:rPr lang="en-US" sz="2800" dirty="0" err="1" smtClean="0"/>
              <a:t>TxDOT</a:t>
            </a:r>
            <a:endParaRPr lang="en-US" sz="2800" dirty="0" smtClean="0"/>
          </a:p>
          <a:p>
            <a:pPr lvl="2" eaLnBrk="1" hangingPunct="1"/>
            <a:r>
              <a:rPr lang="en-US" sz="2800" dirty="0" smtClean="0"/>
              <a:t>Travis County</a:t>
            </a:r>
          </a:p>
          <a:p>
            <a:pPr lvl="1" eaLnBrk="1" hangingPunct="1"/>
            <a:r>
              <a:rPr lang="en-US" sz="2800" dirty="0" smtClean="0"/>
              <a:t>Studies</a:t>
            </a:r>
          </a:p>
          <a:p>
            <a:pPr lvl="1" eaLnBrk="1" hangingPunct="1"/>
            <a:r>
              <a:rPr lang="en-US" sz="2800" dirty="0" smtClean="0"/>
              <a:t>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101882" tIns="50941" rIns="101882" bIns="50941"/>
          <a:lstStyle/>
          <a:p>
            <a:pPr eaLnBrk="1" hangingPunct="1"/>
            <a:r>
              <a:rPr lang="en-US" smtClean="0"/>
              <a:t>Building the Package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101882" tIns="50941" rIns="101882" bIns="50941"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Named projects </a:t>
            </a:r>
            <a:r>
              <a:rPr lang="en-US" sz="2800" dirty="0" err="1" smtClean="0"/>
              <a:t>vs</a:t>
            </a:r>
            <a:r>
              <a:rPr lang="en-US" sz="2800" dirty="0" smtClean="0"/>
              <a:t> Buckets (43% program funds)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System Preservation </a:t>
            </a:r>
            <a:r>
              <a:rPr lang="en-US" sz="2800" dirty="0" err="1" smtClean="0"/>
              <a:t>vs</a:t>
            </a:r>
            <a:r>
              <a:rPr lang="en-US" sz="2800" dirty="0" smtClean="0"/>
              <a:t> New Capacity (31% ATD, rest PW)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Geographic Distribution (22% Downtown)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Modal Distribution (57% Roads)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Design </a:t>
            </a:r>
            <a:r>
              <a:rPr lang="en-US" sz="2800" dirty="0" err="1" smtClean="0"/>
              <a:t>vs</a:t>
            </a:r>
            <a:r>
              <a:rPr lang="en-US" sz="2800" dirty="0" smtClean="0"/>
              <a:t> Construction (16% Design)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-----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How much information would we be allowed to provide?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101882" tIns="50941" rIns="101882" bIns="50941"/>
          <a:lstStyle/>
          <a:p>
            <a:pPr eaLnBrk="1" hangingPunct="1"/>
            <a:r>
              <a:rPr lang="en-US" smtClean="0"/>
              <a:t>Opposition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101882" tIns="50941" rIns="101882" bIns="50941"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Not enough roadway construction, does not relieve congestion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To many bicycle and pedestrian projects, too much on amenities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Not enough detail on what the money would be spent on, too much detail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Nose of the Camel – A vote for the bond is a vote for rail in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101882" tIns="50941" rIns="101882" bIns="50941"/>
          <a:lstStyle/>
          <a:p>
            <a:pPr eaLnBrk="1" hangingPunct="1"/>
            <a:r>
              <a:rPr lang="en-US" smtClean="0"/>
              <a:t>Background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101882" tIns="50941" rIns="101882" bIns="50941"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June 2009 - Council directed City Manager to procure team with experience in the development of local and regional multi-modal, build-able strategic mobility plans that are 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Coordinated with other local agencies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Inclusive of the entire community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Includes both short term and long term projects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Budget authorized for Plan in 2009-2010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RFQ process initiated August 2009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101882" tIns="50941" rIns="101882" bIns="50941"/>
          <a:lstStyle/>
          <a:p>
            <a:pPr eaLnBrk="1" hangingPunct="1"/>
            <a:r>
              <a:rPr lang="en-US" smtClean="0"/>
              <a:t>Outcome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101882" tIns="50941" rIns="101882" bIns="50941"/>
          <a:lstStyle/>
          <a:p>
            <a:pPr eaLnBrk="1" hangingPunct="1"/>
            <a:r>
              <a:rPr lang="en-US" sz="2800" dirty="0" smtClean="0"/>
              <a:t>Citizen Task Force Positive Recommendation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7-0 City Council Approval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$90 Million Proposition Passed </a:t>
            </a:r>
          </a:p>
          <a:p>
            <a:pPr lvl="1" eaLnBrk="1" hangingPunct="1"/>
            <a:r>
              <a:rPr lang="en-US" sz="2800" dirty="0" smtClean="0"/>
              <a:t>55% for, 45% against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101882" tIns="50941" rIns="101882" bIns="50941"/>
          <a:lstStyle/>
          <a:p>
            <a:pPr eaLnBrk="1" hangingPunct="1"/>
            <a:r>
              <a:rPr lang="en-US" dirty="0" smtClean="0"/>
              <a:t>Lessons Learned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101882" tIns="50941" rIns="101882" bIns="50941"/>
          <a:lstStyle/>
          <a:p>
            <a:pPr eaLnBrk="1" hangingPunct="1"/>
            <a:r>
              <a:rPr lang="en-US" sz="2800" dirty="0" smtClean="0"/>
              <a:t>50% plus 1 is a victory</a:t>
            </a:r>
          </a:p>
          <a:p>
            <a:pPr eaLnBrk="1" hangingPunct="1"/>
            <a:r>
              <a:rPr lang="en-US" sz="2800" dirty="0" smtClean="0"/>
              <a:t>Spend as much if not more time on the MOE’s as you spend on the Objectives</a:t>
            </a:r>
          </a:p>
          <a:p>
            <a:pPr eaLnBrk="1" hangingPunct="1"/>
            <a:r>
              <a:rPr lang="en-US" sz="2800" dirty="0" smtClean="0"/>
              <a:t>On Line Surveys need to be monitored for spamming</a:t>
            </a:r>
          </a:p>
          <a:p>
            <a:pPr eaLnBrk="1" hangingPunct="1"/>
            <a:r>
              <a:rPr lang="en-US" sz="2800" dirty="0" smtClean="0"/>
              <a:t>Communicate the constraints and the results of the evaluation as constrained</a:t>
            </a:r>
          </a:p>
          <a:p>
            <a:pPr eaLnBrk="1" hangingPunct="1"/>
            <a:r>
              <a:rPr lang="en-US" sz="2800" dirty="0" smtClean="0"/>
              <a:t>Check and double check project information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52380"/>
            <a:ext cx="10053105" cy="75088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101882" tIns="50941" rIns="101882" bIns="50941"/>
          <a:lstStyle/>
          <a:p>
            <a:pPr eaLnBrk="1" hangingPunct="1"/>
            <a:r>
              <a:rPr lang="en-US" smtClean="0"/>
              <a:t>What is a Strategic Mobility Plan?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11067"/>
            <a:ext cx="5372100" cy="5680778"/>
          </a:xfrm>
        </p:spPr>
        <p:txBody>
          <a:bodyPr lIns="101882" tIns="50941" rIns="101882" bIns="50941"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A roadmap for future investment.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A plan that looks at current system problems or gaps, develops projects to address the gaps, which can be low cost, and quick, or expensive and longer term. 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The plan will produce a ranking system to compare projects throughout the community and a variety of modes.  Goal to ensure that each investment produces the maximum benefit to the citizens.   </a:t>
            </a:r>
          </a:p>
        </p:txBody>
      </p:sp>
      <p:pic>
        <p:nvPicPr>
          <p:cNvPr id="5125" name="Picture 6" descr="Congress &amp; 6th 1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986280"/>
            <a:ext cx="3185160" cy="268435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6" name="Picture 7" descr="congress avenue June 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749800"/>
            <a:ext cx="3181668" cy="250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101882" tIns="50941" rIns="101882" bIns="50941"/>
          <a:lstStyle/>
          <a:p>
            <a:pPr eaLnBrk="1" hangingPunct="1"/>
            <a:r>
              <a:rPr lang="en-US" smtClean="0"/>
              <a:t>Project Schedule – Key Milestones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0205" y="2579997"/>
            <a:ext cx="8044973" cy="4298785"/>
          </a:xfrm>
        </p:spPr>
        <p:txBody>
          <a:bodyPr lIns="101882" tIns="50941" rIns="101882" bIns="50941"/>
          <a:lstStyle/>
          <a:p>
            <a:pPr eaLnBrk="1" hangingPunct="1"/>
            <a:r>
              <a:rPr lang="en-US" sz="2800" dirty="0" smtClean="0"/>
              <a:t>Consultant team selected - November, 2009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Public Kickoff – Winter 2009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Gap analysis produced by May 2009, candidate projects for a mobility bond election in November 2010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101882" tIns="50941" rIns="101882" bIns="50941"/>
          <a:lstStyle/>
          <a:p>
            <a:pPr eaLnBrk="1" hangingPunct="1"/>
            <a:r>
              <a:rPr lang="en-US" smtClean="0"/>
              <a:t>Priorities – the Austin Way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2382" y="1812925"/>
            <a:ext cx="8162781" cy="5130800"/>
          </a:xfrm>
        </p:spPr>
        <p:txBody>
          <a:bodyPr lIns="101882" tIns="50941" rIns="101882" bIns="50941"/>
          <a:lstStyle/>
          <a:p>
            <a:pPr eaLnBrk="1" hangingPunct="1"/>
            <a:r>
              <a:rPr lang="en-US" sz="2800" dirty="0" smtClean="0"/>
              <a:t>Objectives</a:t>
            </a:r>
          </a:p>
          <a:p>
            <a:pPr lvl="1" eaLnBrk="1" hangingPunct="1"/>
            <a:r>
              <a:rPr lang="en-US" sz="2300" dirty="0" smtClean="0"/>
              <a:t>Efficiency – 15 points maximum</a:t>
            </a:r>
          </a:p>
          <a:p>
            <a:pPr lvl="1" eaLnBrk="1" hangingPunct="1"/>
            <a:r>
              <a:rPr lang="en-US" sz="2300" dirty="0" smtClean="0"/>
              <a:t>Regional Coordination – 15 points</a:t>
            </a:r>
          </a:p>
          <a:p>
            <a:pPr lvl="1" eaLnBrk="1" hangingPunct="1"/>
            <a:r>
              <a:rPr lang="en-US" sz="2300" dirty="0" smtClean="0"/>
              <a:t>Mobility Choices – 18 points</a:t>
            </a:r>
          </a:p>
          <a:p>
            <a:pPr lvl="1" eaLnBrk="1" hangingPunct="1"/>
            <a:r>
              <a:rPr lang="en-US" sz="2300" dirty="0" smtClean="0"/>
              <a:t>Sustainable Growth – 15 points</a:t>
            </a:r>
          </a:p>
          <a:p>
            <a:pPr lvl="1" eaLnBrk="1" hangingPunct="1"/>
            <a:r>
              <a:rPr lang="en-US" sz="2300" dirty="0" smtClean="0"/>
              <a:t>Investment and Economic Growth – 11 points</a:t>
            </a:r>
          </a:p>
          <a:p>
            <a:pPr lvl="1" eaLnBrk="1" hangingPunct="1"/>
            <a:r>
              <a:rPr lang="en-US" sz="2300" dirty="0" smtClean="0"/>
              <a:t>Safety – 8 points</a:t>
            </a:r>
          </a:p>
          <a:p>
            <a:pPr lvl="1" eaLnBrk="1" hangingPunct="1"/>
            <a:r>
              <a:rPr lang="en-US" sz="2300" dirty="0" smtClean="0"/>
              <a:t>Environmental Stewardship – 13 points</a:t>
            </a:r>
          </a:p>
          <a:p>
            <a:pPr lvl="1" eaLnBrk="1" hangingPunct="1"/>
            <a:r>
              <a:rPr lang="en-US" sz="2300" dirty="0" smtClean="0"/>
              <a:t>Neighborhood Connectivity – 8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59080"/>
            <a:ext cx="8633460" cy="949960"/>
          </a:xfrm>
        </p:spPr>
        <p:txBody>
          <a:bodyPr lIns="101882" tIns="50941" rIns="101882" bIns="50941"/>
          <a:lstStyle/>
          <a:p>
            <a:r>
              <a:rPr lang="en-US" smtClean="0"/>
              <a:t>Results of the Objectives</a:t>
            </a:r>
            <a:endParaRPr lang="en-US" smtClean="0">
              <a:solidFill>
                <a:schemeClr val="bg2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22766" y="1676823"/>
          <a:ext cx="9230061" cy="5394961"/>
        </p:xfrm>
        <a:graphic>
          <a:graphicData uri="http://schemas.openxmlformats.org/drawingml/2006/table">
            <a:tbl>
              <a:tblPr/>
              <a:tblGrid>
                <a:gridCol w="3115462"/>
                <a:gridCol w="1502097"/>
                <a:gridCol w="1441406"/>
                <a:gridCol w="1441406"/>
                <a:gridCol w="1729690"/>
              </a:tblGrid>
              <a:tr h="50326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8787"/>
                          </a:solidFill>
                          <a:latin typeface="Calibri"/>
                        </a:rPr>
                        <a:t>Objectives Ranking</a:t>
                      </a:r>
                    </a:p>
                  </a:txBody>
                  <a:tcPr marL="10478" marR="10478" marT="10795" marB="0" anchor="b">
                    <a:lnL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7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878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478" marR="10478" marT="10795" marB="0" anchor="b">
                    <a:lnL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8787"/>
                          </a:solidFill>
                          <a:latin typeface="Calibri"/>
                        </a:rPr>
                        <a:t>Online Survey</a:t>
                      </a:r>
                    </a:p>
                  </a:txBody>
                  <a:tcPr marL="10478" marR="10478" marT="10795" marB="0" anchor="b">
                    <a:lnL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8787"/>
                          </a:solidFill>
                          <a:latin typeface="Calibri"/>
                        </a:rPr>
                        <a:t>Public Forums</a:t>
                      </a:r>
                    </a:p>
                  </a:txBody>
                  <a:tcPr marL="10478" marR="10478" marT="10795" marB="0" anchor="b">
                    <a:lnL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8787"/>
                          </a:solidFill>
                          <a:latin typeface="Calibri"/>
                        </a:rPr>
                        <a:t>Project Team</a:t>
                      </a:r>
                    </a:p>
                  </a:txBody>
                  <a:tcPr marL="10478" marR="10478" marT="10795" marB="0" anchor="b">
                    <a:lnL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8787"/>
                          </a:solidFill>
                          <a:latin typeface="Calibri"/>
                        </a:rPr>
                        <a:t>Ranked Average</a:t>
                      </a:r>
                    </a:p>
                  </a:txBody>
                  <a:tcPr marL="10478" marR="10478" marT="10795" marB="0" anchor="b">
                    <a:lnL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260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8787"/>
                          </a:solidFill>
                          <a:latin typeface="Calibri"/>
                        </a:rPr>
                        <a:t>Efficiency</a:t>
                      </a:r>
                    </a:p>
                  </a:txBody>
                  <a:tcPr marL="10478" marR="10478" marT="10795" marB="0">
                    <a:lnL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8787"/>
                          </a:solidFill>
                          <a:latin typeface="Calibri"/>
                        </a:rPr>
                        <a:t>20.1</a:t>
                      </a:r>
                    </a:p>
                  </a:txBody>
                  <a:tcPr marL="10478" marR="10478" marT="10795" marB="0" anchor="b">
                    <a:lnL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8787"/>
                          </a:solidFill>
                          <a:latin typeface="Calibri"/>
                        </a:rPr>
                        <a:t>12.7</a:t>
                      </a:r>
                    </a:p>
                  </a:txBody>
                  <a:tcPr marL="10478" marR="10478" marT="10795" marB="0" anchor="b">
                    <a:lnL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8787"/>
                          </a:solidFill>
                          <a:latin typeface="Calibri"/>
                        </a:rPr>
                        <a:t>9.6</a:t>
                      </a:r>
                    </a:p>
                  </a:txBody>
                  <a:tcPr marL="10478" marR="10478" marT="10795" marB="0" anchor="b">
                    <a:lnL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8787"/>
                          </a:solidFill>
                          <a:latin typeface="Calibri"/>
                        </a:rPr>
                        <a:t>14.1</a:t>
                      </a:r>
                    </a:p>
                  </a:txBody>
                  <a:tcPr marL="10478" marR="10478" marT="10795" marB="0" anchor="b">
                    <a:lnL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260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8787"/>
                          </a:solidFill>
                          <a:latin typeface="Calibri"/>
                        </a:rPr>
                        <a:t>Environmental Stewardship</a:t>
                      </a:r>
                    </a:p>
                  </a:txBody>
                  <a:tcPr marL="10478" marR="10478" marT="10795" marB="0">
                    <a:lnL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8787"/>
                          </a:solidFill>
                          <a:latin typeface="Calibri"/>
                        </a:rPr>
                        <a:t>10.7</a:t>
                      </a:r>
                    </a:p>
                  </a:txBody>
                  <a:tcPr marL="10478" marR="10478" marT="10795" marB="0" anchor="b">
                    <a:lnL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8787"/>
                          </a:solidFill>
                          <a:latin typeface="Calibri"/>
                        </a:rPr>
                        <a:t>9.2</a:t>
                      </a:r>
                    </a:p>
                  </a:txBody>
                  <a:tcPr marL="10478" marR="10478" marT="10795" marB="0" anchor="b">
                    <a:lnL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8787"/>
                          </a:solidFill>
                          <a:latin typeface="Calibri"/>
                        </a:rPr>
                        <a:t>14.0</a:t>
                      </a:r>
                    </a:p>
                  </a:txBody>
                  <a:tcPr marL="10478" marR="10478" marT="10795" marB="0" anchor="b">
                    <a:lnL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8787"/>
                          </a:solidFill>
                          <a:latin typeface="Calibri"/>
                        </a:rPr>
                        <a:t>11.3</a:t>
                      </a:r>
                    </a:p>
                  </a:txBody>
                  <a:tcPr marL="10478" marR="10478" marT="10795" marB="0" anchor="b">
                    <a:lnL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0521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8787"/>
                          </a:solidFill>
                          <a:latin typeface="Calibri"/>
                        </a:rPr>
                        <a:t>Investment &amp; Economic Development</a:t>
                      </a:r>
                    </a:p>
                  </a:txBody>
                  <a:tcPr marL="10478" marR="10478" marT="10795" marB="0">
                    <a:lnL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8787"/>
                          </a:solidFill>
                          <a:latin typeface="Calibri"/>
                        </a:rPr>
                        <a:t>11.5</a:t>
                      </a:r>
                    </a:p>
                  </a:txBody>
                  <a:tcPr marL="10478" marR="10478" marT="10795" marB="0" anchor="b">
                    <a:lnL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8787"/>
                          </a:solidFill>
                          <a:latin typeface="Calibri"/>
                        </a:rPr>
                        <a:t>9.3</a:t>
                      </a:r>
                    </a:p>
                  </a:txBody>
                  <a:tcPr marL="10478" marR="10478" marT="10795" marB="0" anchor="b">
                    <a:lnL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8787"/>
                          </a:solidFill>
                          <a:latin typeface="Calibri"/>
                        </a:rPr>
                        <a:t>10.1</a:t>
                      </a:r>
                    </a:p>
                  </a:txBody>
                  <a:tcPr marL="10478" marR="10478" marT="10795" marB="0" anchor="b">
                    <a:lnL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8787"/>
                          </a:solidFill>
                          <a:latin typeface="Calibri"/>
                        </a:rPr>
                        <a:t>10.3</a:t>
                      </a:r>
                    </a:p>
                  </a:txBody>
                  <a:tcPr marL="10478" marR="10478" marT="10795" marB="0" anchor="b">
                    <a:lnL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260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8787"/>
                          </a:solidFill>
                          <a:latin typeface="Calibri"/>
                        </a:rPr>
                        <a:t>Mobility Choices</a:t>
                      </a:r>
                    </a:p>
                  </a:txBody>
                  <a:tcPr marL="10478" marR="10478" marT="10795" marB="0">
                    <a:lnL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8787"/>
                          </a:solidFill>
                          <a:latin typeface="Calibri"/>
                        </a:rPr>
                        <a:t>12.9</a:t>
                      </a:r>
                    </a:p>
                  </a:txBody>
                  <a:tcPr marL="10478" marR="10478" marT="10795" marB="0" anchor="b">
                    <a:lnL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8787"/>
                          </a:solidFill>
                          <a:latin typeface="Calibri"/>
                        </a:rPr>
                        <a:t>19.8</a:t>
                      </a:r>
                    </a:p>
                  </a:txBody>
                  <a:tcPr marL="10478" marR="10478" marT="10795" marB="0" anchor="b">
                    <a:lnL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8787"/>
                          </a:solidFill>
                          <a:latin typeface="Calibri"/>
                        </a:rPr>
                        <a:t>21.7</a:t>
                      </a:r>
                    </a:p>
                  </a:txBody>
                  <a:tcPr marL="10478" marR="10478" marT="10795" marB="0" anchor="b">
                    <a:lnL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8787"/>
                          </a:solidFill>
                          <a:latin typeface="Calibri"/>
                        </a:rPr>
                        <a:t>18.1</a:t>
                      </a:r>
                    </a:p>
                  </a:txBody>
                  <a:tcPr marL="10478" marR="10478" marT="10795" marB="0" anchor="b">
                    <a:lnL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0521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8787"/>
                          </a:solidFill>
                          <a:latin typeface="Calibri"/>
                        </a:rPr>
                        <a:t>Neighborhood Coordination and Connectivity</a:t>
                      </a:r>
                    </a:p>
                  </a:txBody>
                  <a:tcPr marL="10478" marR="10478" marT="10795" marB="0">
                    <a:lnL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8787"/>
                          </a:solidFill>
                          <a:latin typeface="Calibri"/>
                        </a:rPr>
                        <a:t>7.3</a:t>
                      </a:r>
                    </a:p>
                  </a:txBody>
                  <a:tcPr marL="10478" marR="10478" marT="10795" marB="0" anchor="b">
                    <a:lnL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8787"/>
                          </a:solidFill>
                          <a:latin typeface="Calibri"/>
                        </a:rPr>
                        <a:t>7.3</a:t>
                      </a:r>
                    </a:p>
                  </a:txBody>
                  <a:tcPr marL="10478" marR="10478" marT="10795" marB="0" anchor="b">
                    <a:lnL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8787"/>
                          </a:solidFill>
                          <a:latin typeface="Calibri"/>
                        </a:rPr>
                        <a:t>7.6</a:t>
                      </a:r>
                    </a:p>
                  </a:txBody>
                  <a:tcPr marL="10478" marR="10478" marT="10795" marB="0" anchor="b">
                    <a:lnL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8787"/>
                          </a:solidFill>
                          <a:latin typeface="Calibri"/>
                        </a:rPr>
                        <a:t>7.4</a:t>
                      </a:r>
                    </a:p>
                  </a:txBody>
                  <a:tcPr marL="10478" marR="10478" marT="10795" marB="0" anchor="b">
                    <a:lnL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260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8787"/>
                          </a:solidFill>
                          <a:latin typeface="Calibri"/>
                        </a:rPr>
                        <a:t>Regional Integration</a:t>
                      </a:r>
                    </a:p>
                  </a:txBody>
                  <a:tcPr marL="10478" marR="10478" marT="10795" marB="0">
                    <a:lnL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8787"/>
                          </a:solidFill>
                          <a:latin typeface="Calibri"/>
                        </a:rPr>
                        <a:t>18.2</a:t>
                      </a:r>
                    </a:p>
                  </a:txBody>
                  <a:tcPr marL="10478" marR="10478" marT="10795" marB="0" anchor="b">
                    <a:lnL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8787"/>
                          </a:solidFill>
                          <a:latin typeface="Calibri"/>
                        </a:rPr>
                        <a:t>14.5</a:t>
                      </a:r>
                    </a:p>
                  </a:txBody>
                  <a:tcPr marL="10478" marR="10478" marT="10795" marB="0" anchor="b">
                    <a:lnL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8787"/>
                          </a:solidFill>
                          <a:latin typeface="Calibri"/>
                        </a:rPr>
                        <a:t>11.5</a:t>
                      </a:r>
                    </a:p>
                  </a:txBody>
                  <a:tcPr marL="10478" marR="10478" marT="10795" marB="0" anchor="b">
                    <a:lnL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8787"/>
                          </a:solidFill>
                          <a:latin typeface="Calibri"/>
                        </a:rPr>
                        <a:t>14.7</a:t>
                      </a:r>
                    </a:p>
                  </a:txBody>
                  <a:tcPr marL="10478" marR="10478" marT="10795" marB="0" anchor="b">
                    <a:lnL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260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8787"/>
                          </a:solidFill>
                          <a:latin typeface="Calibri"/>
                        </a:rPr>
                        <a:t>Safety</a:t>
                      </a:r>
                    </a:p>
                  </a:txBody>
                  <a:tcPr marL="10478" marR="10478" marT="10795" marB="0">
                    <a:lnL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8787"/>
                          </a:solidFill>
                          <a:latin typeface="Calibri"/>
                        </a:rPr>
                        <a:t>7.9</a:t>
                      </a:r>
                    </a:p>
                  </a:txBody>
                  <a:tcPr marL="10478" marR="10478" marT="10795" marB="0" anchor="b">
                    <a:lnL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8787"/>
                          </a:solidFill>
                          <a:latin typeface="Calibri"/>
                        </a:rPr>
                        <a:t>11.1</a:t>
                      </a:r>
                    </a:p>
                  </a:txBody>
                  <a:tcPr marL="10478" marR="10478" marT="10795" marB="0" anchor="b">
                    <a:lnL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8787"/>
                          </a:solidFill>
                          <a:latin typeface="Calibri"/>
                        </a:rPr>
                        <a:t>7.3</a:t>
                      </a:r>
                    </a:p>
                  </a:txBody>
                  <a:tcPr marL="10478" marR="10478" marT="10795" marB="0" anchor="b">
                    <a:lnL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8787"/>
                          </a:solidFill>
                          <a:latin typeface="Calibri"/>
                        </a:rPr>
                        <a:t>8.7</a:t>
                      </a:r>
                    </a:p>
                  </a:txBody>
                  <a:tcPr marL="10478" marR="10478" marT="10795" marB="0" anchor="b">
                    <a:lnL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273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8787"/>
                          </a:solidFill>
                          <a:latin typeface="Calibri"/>
                        </a:rPr>
                        <a:t>Sustainable Growth</a:t>
                      </a:r>
                    </a:p>
                  </a:txBody>
                  <a:tcPr marL="10478" marR="10478" marT="10795" marB="0">
                    <a:lnL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8787"/>
                          </a:solidFill>
                          <a:latin typeface="Calibri"/>
                        </a:rPr>
                        <a:t>11.5</a:t>
                      </a:r>
                    </a:p>
                  </a:txBody>
                  <a:tcPr marL="10478" marR="10478" marT="10795" marB="0" anchor="b">
                    <a:lnL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8787"/>
                          </a:solidFill>
                          <a:latin typeface="Calibri"/>
                        </a:rPr>
                        <a:t>16.1</a:t>
                      </a:r>
                    </a:p>
                  </a:txBody>
                  <a:tcPr marL="10478" marR="10478" marT="10795" marB="0" anchor="b">
                    <a:lnL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8787"/>
                          </a:solidFill>
                          <a:latin typeface="Calibri"/>
                        </a:rPr>
                        <a:t>18.3</a:t>
                      </a:r>
                    </a:p>
                  </a:txBody>
                  <a:tcPr marL="10478" marR="10478" marT="10795" marB="0" anchor="b">
                    <a:lnL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8787"/>
                          </a:solidFill>
                          <a:latin typeface="Calibri"/>
                        </a:rPr>
                        <a:t>15.3</a:t>
                      </a:r>
                    </a:p>
                  </a:txBody>
                  <a:tcPr marL="10478" marR="10478" marT="10795" marB="0" anchor="b">
                    <a:lnL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27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878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478" marR="10478" marT="10795" marB="0" anchor="b">
                    <a:lnL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8787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10478" marR="10478" marT="10795" marB="0" anchor="b">
                    <a:lnL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8787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10478" marR="10478" marT="10795" marB="0" anchor="b">
                    <a:lnL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8787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10478" marR="10478" marT="10795" marB="0" anchor="b">
                    <a:lnL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8787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10478" marR="10478" marT="10795" marB="0" anchor="b">
                    <a:lnL w="635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08520" y="7081520"/>
            <a:ext cx="2346960" cy="518160"/>
          </a:xfrm>
          <a:prstGeom prst="rect">
            <a:avLst/>
          </a:prstGeom>
        </p:spPr>
        <p:txBody>
          <a:bodyPr lIns="101882" tIns="50941" rIns="101882" bIns="50941"/>
          <a:lstStyle/>
          <a:p>
            <a:pPr>
              <a:defRPr/>
            </a:pPr>
            <a:fld id="{A3E84533-3BDD-4DDC-B522-041F03375B9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514601" y="2108"/>
          <a:ext cx="5029199" cy="7770879"/>
        </p:xfrm>
        <a:graphic>
          <a:graphicData uri="http://schemas.openxmlformats.org/presentationml/2006/ole">
            <p:oleObj spid="_x0000_s1026" name="Acrobat Document" r:id="rId3" imgW="15087600" imgH="226314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754380" y="388284"/>
            <a:ext cx="8549640" cy="1295400"/>
          </a:xfrm>
        </p:spPr>
        <p:txBody>
          <a:bodyPr lIns="101882" tIns="50941" rIns="101882" bIns="50941"/>
          <a:lstStyle/>
          <a:p>
            <a:r>
              <a:rPr lang="en-US" dirty="0" smtClean="0"/>
              <a:t>Efficiency 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59373" y="2436072"/>
          <a:ext cx="9940744" cy="3412553"/>
        </p:xfrm>
        <a:graphic>
          <a:graphicData uri="http://schemas.openxmlformats.org/drawingml/2006/table">
            <a:tbl>
              <a:tblPr/>
              <a:tblGrid>
                <a:gridCol w="1242593"/>
                <a:gridCol w="1242593"/>
                <a:gridCol w="1242593"/>
                <a:gridCol w="1242593"/>
                <a:gridCol w="1242593"/>
                <a:gridCol w="1242593"/>
                <a:gridCol w="1242593"/>
                <a:gridCol w="1242593"/>
              </a:tblGrid>
              <a:tr h="27248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1</a:t>
                      </a:r>
                    </a:p>
                  </a:txBody>
                  <a:tcPr marL="12594" marR="12594" marT="12976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2</a:t>
                      </a:r>
                    </a:p>
                  </a:txBody>
                  <a:tcPr marL="12594" marR="12594" marT="1297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3</a:t>
                      </a:r>
                    </a:p>
                  </a:txBody>
                  <a:tcPr marL="12594" marR="12594" marT="1297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4</a:t>
                      </a:r>
                    </a:p>
                  </a:txBody>
                  <a:tcPr marL="12594" marR="12594" marT="12976" marB="0" anchor="b">
                    <a:lnL>
                      <a:noFill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199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Implementability</a:t>
                      </a:r>
                    </a:p>
                  </a:txBody>
                  <a:tcPr marL="12594" marR="12594" marT="12976" marB="0" anchor="ctr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Person Capacity Added</a:t>
                      </a:r>
                    </a:p>
                  </a:txBody>
                  <a:tcPr marL="12594" marR="12594" marT="12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Capital Cost per Person Trip per Day</a:t>
                      </a:r>
                    </a:p>
                  </a:txBody>
                  <a:tcPr marL="12594" marR="12594" marT="12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Operating Cost per Person Trip per day</a:t>
                      </a:r>
                    </a:p>
                  </a:txBody>
                  <a:tcPr marL="12594" marR="12594" marT="12976" marB="0" anchor="ctr">
                    <a:lnL>
                      <a:noFill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511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Use Engineering Judgement</a:t>
                      </a:r>
                    </a:p>
                  </a:txBody>
                  <a:tcPr marL="12594" marR="12594" marT="12976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VERY HIGH</a:t>
                      </a:r>
                    </a:p>
                  </a:txBody>
                  <a:tcPr marL="12594" marR="12594" marT="12976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Transit</a:t>
                      </a:r>
                    </a:p>
                  </a:txBody>
                  <a:tcPr marL="12594" marR="12594" marT="12976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VERY HIGH</a:t>
                      </a:r>
                    </a:p>
                  </a:txBody>
                  <a:tcPr marL="12594" marR="12594" marT="12976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Transit</a:t>
                      </a:r>
                    </a:p>
                  </a:txBody>
                  <a:tcPr marL="12594" marR="12594" marT="12976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VERY HIGH</a:t>
                      </a:r>
                    </a:p>
                  </a:txBody>
                  <a:tcPr marL="12594" marR="12594" marT="12976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Transit</a:t>
                      </a:r>
                    </a:p>
                  </a:txBody>
                  <a:tcPr marL="12594" marR="12594" marT="12976" marB="0" anchor="ctr">
                    <a:lnL>
                      <a:noFill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1901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HIGH</a:t>
                      </a:r>
                    </a:p>
                  </a:txBody>
                  <a:tcPr marL="12594" marR="12594" marT="12976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Multi-Modal</a:t>
                      </a:r>
                    </a:p>
                  </a:txBody>
                  <a:tcPr marL="12594" marR="12594" marT="12976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HIGH</a:t>
                      </a:r>
                    </a:p>
                  </a:txBody>
                  <a:tcPr marL="12594" marR="12594" marT="12976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Bicycle or Pedestrian</a:t>
                      </a:r>
                    </a:p>
                  </a:txBody>
                  <a:tcPr marL="12594" marR="12594" marT="12976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HIGH</a:t>
                      </a:r>
                    </a:p>
                  </a:txBody>
                  <a:tcPr marL="12594" marR="12594" marT="12976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Roadway or Traffic</a:t>
                      </a:r>
                    </a:p>
                  </a:txBody>
                  <a:tcPr marL="12594" marR="12594" marT="12976" marB="0" anchor="ctr">
                    <a:lnL>
                      <a:noFill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19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12594" marR="12594" marT="12976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12594" marR="12594" marT="12976" marB="0" anchor="b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MEDIUM</a:t>
                      </a:r>
                    </a:p>
                  </a:txBody>
                  <a:tcPr marL="12594" marR="12594" marT="12976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Roadway or Traffic</a:t>
                      </a:r>
                    </a:p>
                  </a:txBody>
                  <a:tcPr marL="12594" marR="12594" marT="12976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MEDIUM</a:t>
                      </a:r>
                    </a:p>
                  </a:txBody>
                  <a:tcPr marL="12594" marR="12594" marT="12976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Roadway</a:t>
                      </a:r>
                    </a:p>
                  </a:txBody>
                  <a:tcPr marL="12594" marR="12594" marT="12976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MEDIUM</a:t>
                      </a:r>
                    </a:p>
                  </a:txBody>
                  <a:tcPr marL="12594" marR="12594" marT="12976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Multi-Modal</a:t>
                      </a:r>
                    </a:p>
                  </a:txBody>
                  <a:tcPr marL="12594" marR="12594" marT="12976" marB="0" anchor="ctr">
                    <a:lnL>
                      <a:noFill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78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12594" marR="12594" marT="12976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12594" marR="12594" marT="12976" marB="0" anchor="b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LOW</a:t>
                      </a:r>
                    </a:p>
                  </a:txBody>
                  <a:tcPr marL="12594" marR="12594" marT="12976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Pedestrian</a:t>
                      </a:r>
                    </a:p>
                  </a:txBody>
                  <a:tcPr marL="12594" marR="12594" marT="12976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LOW</a:t>
                      </a:r>
                    </a:p>
                  </a:txBody>
                  <a:tcPr marL="12594" marR="12594" marT="12976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Traffic</a:t>
                      </a:r>
                    </a:p>
                  </a:txBody>
                  <a:tcPr marL="12594" marR="12594" marT="12976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LOW</a:t>
                      </a:r>
                    </a:p>
                  </a:txBody>
                  <a:tcPr marL="12594" marR="12594" marT="12976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Pedestrian or Bicycle (with a bridge)</a:t>
                      </a:r>
                    </a:p>
                  </a:txBody>
                  <a:tcPr marL="12594" marR="12594" marT="12976" marB="0" anchor="ctr">
                    <a:lnL>
                      <a:noFill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1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12594" marR="12594" marT="12976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12594" marR="12594" marT="12976" marB="0" anchor="b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VERY LOW</a:t>
                      </a:r>
                    </a:p>
                  </a:txBody>
                  <a:tcPr marL="12594" marR="12594" marT="12976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Bicycle</a:t>
                      </a:r>
                    </a:p>
                  </a:txBody>
                  <a:tcPr marL="12594" marR="12594" marT="12976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VERY LOW</a:t>
                      </a:r>
                    </a:p>
                  </a:txBody>
                  <a:tcPr marL="12594" marR="12594" marT="12976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Multi-Modal</a:t>
                      </a:r>
                    </a:p>
                  </a:txBody>
                  <a:tcPr marL="12594" marR="12594" marT="12976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VERY LOW</a:t>
                      </a:r>
                    </a:p>
                  </a:txBody>
                  <a:tcPr marL="12594" marR="12594" marT="12976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9595"/>
                          </a:solidFill>
                          <a:latin typeface="Futura BdCn BT"/>
                        </a:rPr>
                        <a:t>Pedestrian or Bicycle</a:t>
                      </a:r>
                    </a:p>
                  </a:txBody>
                  <a:tcPr marL="12594" marR="12594" marT="12976" marB="0" anchor="ctr">
                    <a:lnL>
                      <a:noFill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38223" y="867391"/>
            <a:ext cx="6403498" cy="1295400"/>
          </a:xfrm>
        </p:spPr>
        <p:txBody>
          <a:bodyPr lIns="101882" tIns="50941" rIns="101882" bIns="50941"/>
          <a:lstStyle/>
          <a:p>
            <a:r>
              <a:rPr lang="en-US" dirty="0" smtClean="0"/>
              <a:t>Environmental Stewardship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-8557" y="3531727"/>
          <a:ext cx="9981372" cy="3341130"/>
        </p:xfrm>
        <a:graphic>
          <a:graphicData uri="http://schemas.openxmlformats.org/drawingml/2006/table">
            <a:tbl>
              <a:tblPr/>
              <a:tblGrid>
                <a:gridCol w="978050"/>
                <a:gridCol w="978050"/>
                <a:gridCol w="978050"/>
                <a:gridCol w="1080135"/>
                <a:gridCol w="978050"/>
                <a:gridCol w="978050"/>
                <a:gridCol w="2054890"/>
                <a:gridCol w="1956097"/>
              </a:tblGrid>
              <a:tr h="21424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9595"/>
                          </a:solidFill>
                          <a:latin typeface="Futura BdCn BT"/>
                        </a:rPr>
                        <a:t>1</a:t>
                      </a:r>
                    </a:p>
                  </a:txBody>
                  <a:tcPr marL="9902" marR="9902" marT="10202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2</a:t>
                      </a:r>
                    </a:p>
                  </a:txBody>
                  <a:tcPr marL="9902" marR="9902" marT="1020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3</a:t>
                      </a:r>
                    </a:p>
                  </a:txBody>
                  <a:tcPr marL="9902" marR="9902" marT="1020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4</a:t>
                      </a:r>
                    </a:p>
                  </a:txBody>
                  <a:tcPr marL="9902" marR="9902" marT="1020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5</a:t>
                      </a:r>
                    </a:p>
                  </a:txBody>
                  <a:tcPr marL="9902" marR="9902" marT="10202" marB="0" anchor="b">
                    <a:lnL>
                      <a:noFill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829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Within Desired Development Zones (DDZ)</a:t>
                      </a:r>
                    </a:p>
                  </a:txBody>
                  <a:tcPr marL="9902" marR="9902" marT="10202" marB="0" anchor="ctr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Fuel Consumption (Reduction in VMT)</a:t>
                      </a:r>
                    </a:p>
                  </a:txBody>
                  <a:tcPr marL="9902" marR="9902" marT="102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9595"/>
                          </a:solidFill>
                          <a:latin typeface="Futura BdCn BT"/>
                        </a:rPr>
                        <a:t>Design Consistent with Best Management Practices</a:t>
                      </a:r>
                    </a:p>
                  </a:txBody>
                  <a:tcPr marL="9902" marR="9902" marT="102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Access to Recreation &amp; Green Space</a:t>
                      </a:r>
                    </a:p>
                  </a:txBody>
                  <a:tcPr marL="9902" marR="9902" marT="102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Access to Neighborhood Retail Centers</a:t>
                      </a:r>
                    </a:p>
                  </a:txBody>
                  <a:tcPr marL="9902" marR="9902" marT="10202" marB="0" anchor="ctr">
                    <a:lnL>
                      <a:noFill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071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"Yes" if project is within or partially within DDZ</a:t>
                      </a:r>
                    </a:p>
                  </a:txBody>
                  <a:tcPr marL="9902" marR="9902" marT="10202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VERY HIGH</a:t>
                      </a:r>
                    </a:p>
                  </a:txBody>
                  <a:tcPr marL="9902" marR="9902" marT="10202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Transit</a:t>
                      </a:r>
                    </a:p>
                  </a:txBody>
                  <a:tcPr marL="9902" marR="9902" marT="10202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If Sustainable Development (SD)* = Yes</a:t>
                      </a:r>
                    </a:p>
                  </a:txBody>
                  <a:tcPr marL="9902" marR="9902" marT="10202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9595"/>
                          </a:solidFill>
                          <a:latin typeface="Futura BdCn BT"/>
                        </a:rPr>
                        <a:t>"Yes" if project is within 1/2 mile of : </a:t>
                      </a:r>
                    </a:p>
                  </a:txBody>
                  <a:tcPr marL="9902" marR="9902" marT="10202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"Yes" if Bike, Ped, Multi-Modal, Great Streets or Transit project located within 1/2/ mile of Commercial or Mixed Use Parcels</a:t>
                      </a:r>
                    </a:p>
                  </a:txBody>
                  <a:tcPr marL="9902" marR="9902" marT="10202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80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9902" marR="9902" marT="10202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9902" marR="9902" marT="10202" marB="0" anchor="b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HIGH</a:t>
                      </a:r>
                    </a:p>
                  </a:txBody>
                  <a:tcPr marL="9902" marR="9902" marT="10202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Pedestrian or Bicycle</a:t>
                      </a:r>
                    </a:p>
                  </a:txBody>
                  <a:tcPr marL="9902" marR="9902" marT="10202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or</a:t>
                      </a:r>
                    </a:p>
                  </a:txBody>
                  <a:tcPr marL="9902" marR="9902" marT="10202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Golf Courses</a:t>
                      </a:r>
                    </a:p>
                  </a:txBody>
                  <a:tcPr marL="9902" marR="9902" marT="10202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9902" marR="9902" marT="10202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9902" marR="9902" marT="10202" marB="0" anchor="b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MEDIUM</a:t>
                      </a:r>
                    </a:p>
                  </a:txBody>
                  <a:tcPr marL="9902" marR="9902" marT="10202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Multi-Modal</a:t>
                      </a:r>
                    </a:p>
                  </a:txBody>
                  <a:tcPr marL="9902" marR="9902" marT="10202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9595"/>
                          </a:solidFill>
                          <a:latin typeface="Futura BdCn BT"/>
                        </a:rPr>
                        <a:t>Sustainable Development Patterns (SDP)* = Yes</a:t>
                      </a:r>
                    </a:p>
                  </a:txBody>
                  <a:tcPr marL="9902" marR="9902" marT="10202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9595"/>
                          </a:solidFill>
                          <a:latin typeface="Futura BdCn BT"/>
                        </a:rPr>
                        <a:t>Marinas</a:t>
                      </a:r>
                    </a:p>
                  </a:txBody>
                  <a:tcPr marL="9902" marR="9902" marT="10202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01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9902" marR="9902" marT="10202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9902" marR="9902" marT="10202" marB="0" anchor="b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LOW</a:t>
                      </a:r>
                    </a:p>
                  </a:txBody>
                  <a:tcPr marL="9902" marR="9902" marT="10202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Roadway or Traffic (with connections to TODs)</a:t>
                      </a:r>
                    </a:p>
                  </a:txBody>
                  <a:tcPr marL="9902" marR="9902" marT="10202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9902" marR="9902" marT="10202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9902" marR="9902" marT="10202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Parks/Greenbelts</a:t>
                      </a:r>
                    </a:p>
                  </a:txBody>
                  <a:tcPr marL="9902" marR="9902" marT="10202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9902" marR="9902" marT="10202" marB="0" anchor="b">
                    <a:lnL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 </a:t>
                      </a:r>
                    </a:p>
                  </a:txBody>
                  <a:tcPr marL="9902" marR="9902" marT="10202" marB="0" anchor="b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VERY LOW</a:t>
                      </a:r>
                    </a:p>
                  </a:txBody>
                  <a:tcPr marL="9902" marR="9902" marT="10202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Roadway or Traffic  </a:t>
                      </a:r>
                    </a:p>
                  </a:txBody>
                  <a:tcPr marL="9902" marR="9902" marT="10202" marB="0" anchor="ctr">
                    <a:lnL>
                      <a:noFill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9595"/>
                          </a:solidFill>
                          <a:latin typeface="Futura BdCn BT"/>
                        </a:rPr>
                        <a:t>*See Investment and Economic Development Objective for description of SD and SDP</a:t>
                      </a:r>
                    </a:p>
                  </a:txBody>
                  <a:tcPr marL="9902" marR="9902" marT="10202" marB="0" anchor="b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9595"/>
                          </a:solidFill>
                          <a:latin typeface="Futura BdCn BT"/>
                        </a:rPr>
                        <a:t>Preserves</a:t>
                      </a:r>
                    </a:p>
                  </a:txBody>
                  <a:tcPr marL="9902" marR="9902" marT="10202" marB="0" anchor="ctr">
                    <a:lnL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95" name="Picture 3" descr="MOEs-Map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1549" y="0"/>
            <a:ext cx="2746851" cy="34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75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75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2401</TotalTime>
  <Words>1482</Words>
  <Application>Microsoft Office PowerPoint</Application>
  <PresentationFormat>Custom</PresentationFormat>
  <Paragraphs>402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1_Default Design</vt:lpstr>
      <vt:lpstr>Acrobat Document</vt:lpstr>
      <vt:lpstr>AUSTIN STRATEGIC MOBILITY PLAN</vt:lpstr>
      <vt:lpstr>Background</vt:lpstr>
      <vt:lpstr>What is a Strategic Mobility Plan?</vt:lpstr>
      <vt:lpstr>Project Schedule – Key Milestones</vt:lpstr>
      <vt:lpstr>Priorities – the Austin Way</vt:lpstr>
      <vt:lpstr>Results of the Objectives</vt:lpstr>
      <vt:lpstr>Slide 7</vt:lpstr>
      <vt:lpstr>Efficiency </vt:lpstr>
      <vt:lpstr>Environmental Stewardship</vt:lpstr>
      <vt:lpstr>Investment &amp; Economic Development</vt:lpstr>
      <vt:lpstr>Mobility Choices</vt:lpstr>
      <vt:lpstr>Neighborhood Coordination &amp; Connectivity</vt:lpstr>
      <vt:lpstr>Regional Integration</vt:lpstr>
      <vt:lpstr>Safety</vt:lpstr>
      <vt:lpstr>Sustainable Growth</vt:lpstr>
      <vt:lpstr>The best way to move 35 people?</vt:lpstr>
      <vt:lpstr>Process Results</vt:lpstr>
      <vt:lpstr>Building the Package</vt:lpstr>
      <vt:lpstr>Opposition</vt:lpstr>
      <vt:lpstr>Outcome</vt:lpstr>
      <vt:lpstr>Lessons Learned</vt:lpstr>
      <vt:lpstr>Slide 22</vt:lpstr>
    </vt:vector>
  </TitlesOfParts>
  <Company>COA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CTM</dc:creator>
  <cp:lastModifiedBy>kurt.schulte</cp:lastModifiedBy>
  <cp:revision>139</cp:revision>
  <dcterms:created xsi:type="dcterms:W3CDTF">2009-09-08T18:10:25Z</dcterms:created>
  <dcterms:modified xsi:type="dcterms:W3CDTF">2011-05-06T23:27:36Z</dcterms:modified>
</cp:coreProperties>
</file>