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8"/>
  </p:notesMasterIdLst>
  <p:sldIdLst>
    <p:sldId id="256" r:id="rId2"/>
    <p:sldId id="257" r:id="rId3"/>
    <p:sldId id="276" r:id="rId4"/>
    <p:sldId id="275" r:id="rId5"/>
    <p:sldId id="281" r:id="rId6"/>
    <p:sldId id="279" r:id="rId7"/>
    <p:sldId id="258" r:id="rId8"/>
    <p:sldId id="260" r:id="rId9"/>
    <p:sldId id="261" r:id="rId10"/>
    <p:sldId id="265" r:id="rId11"/>
    <p:sldId id="277" r:id="rId12"/>
    <p:sldId id="262" r:id="rId13"/>
    <p:sldId id="280" r:id="rId14"/>
    <p:sldId id="266" r:id="rId15"/>
    <p:sldId id="273"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45" autoAdjust="0"/>
    <p:restoredTop sz="94689" autoAdjust="0"/>
  </p:normalViewPr>
  <p:slideViewPr>
    <p:cSldViewPr>
      <p:cViewPr varScale="1">
        <p:scale>
          <a:sx n="105" d="100"/>
          <a:sy n="105" d="100"/>
        </p:scale>
        <p:origin x="-522" y="-96"/>
      </p:cViewPr>
      <p:guideLst>
        <p:guide orient="horz" pos="2160"/>
        <p:guide pos="2880"/>
      </p:guideLst>
    </p:cSldViewPr>
  </p:slideViewPr>
  <p:outlineViewPr>
    <p:cViewPr>
      <p:scale>
        <a:sx n="33" d="100"/>
        <a:sy n="33" d="100"/>
      </p:scale>
      <p:origin x="0" y="6174"/>
    </p:cViewPr>
  </p:outlineViewPr>
  <p:notesTextViewPr>
    <p:cViewPr>
      <p:scale>
        <a:sx n="100" d="100"/>
        <a:sy n="100" d="100"/>
      </p:scale>
      <p:origin x="0" y="0"/>
    </p:cViewPr>
  </p:notesTextViewPr>
  <p:sorterViewPr>
    <p:cViewPr>
      <p:scale>
        <a:sx n="85" d="100"/>
        <a:sy n="85" d="100"/>
      </p:scale>
      <p:origin x="0" y="0"/>
    </p:cViewPr>
  </p:sorterViewPr>
  <p:notesViewPr>
    <p:cSldViewPr>
      <p:cViewPr varScale="1">
        <p:scale>
          <a:sx n="60" d="100"/>
          <a:sy n="60" d="100"/>
        </p:scale>
        <p:origin x="-2406"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diagrams/_rels/data2.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9BFE00-D7B1-40F6-B17F-9BE50EF187DC}" type="doc">
      <dgm:prSet loTypeId="urn:microsoft.com/office/officeart/2005/8/layout/vList4" loCatId="list" qsTypeId="urn:microsoft.com/office/officeart/2005/8/quickstyle/simple5" qsCatId="simple" csTypeId="urn:microsoft.com/office/officeart/2005/8/colors/accent1_2" csCatId="accent1" phldr="1"/>
      <dgm:spPr/>
      <dgm:t>
        <a:bodyPr/>
        <a:lstStyle/>
        <a:p>
          <a:endParaRPr lang="en-US"/>
        </a:p>
      </dgm:t>
    </dgm:pt>
    <dgm:pt modelId="{768C777E-A79E-4DBE-B5FB-004BE75F0CB4}">
      <dgm:prSet phldrT="[Text]"/>
      <dgm:spPr/>
      <dgm:t>
        <a:bodyPr/>
        <a:lstStyle/>
        <a:p>
          <a:pPr marL="627063" indent="0"/>
          <a:r>
            <a:rPr lang="en-US" b="1" dirty="0" smtClean="0">
              <a:effectLst>
                <a:outerShdw blurRad="38100" dist="38100" dir="2700000" algn="tl">
                  <a:srgbClr val="000000">
                    <a:alpha val="43137"/>
                  </a:srgbClr>
                </a:outerShdw>
              </a:effectLst>
            </a:rPr>
            <a:t>Transportation Choices </a:t>
          </a:r>
          <a:endParaRPr lang="en-US" b="1" dirty="0">
            <a:effectLst>
              <a:outerShdw blurRad="38100" dist="38100" dir="2700000" algn="tl">
                <a:srgbClr val="000000">
                  <a:alpha val="43137"/>
                </a:srgbClr>
              </a:outerShdw>
            </a:effectLst>
          </a:endParaRPr>
        </a:p>
      </dgm:t>
    </dgm:pt>
    <dgm:pt modelId="{B4E48AF0-6905-4CF9-B941-8BFDBF01BFEA}" type="parTrans" cxnId="{1AF61B57-4B68-4982-A7BF-BA49B287F433}">
      <dgm:prSet/>
      <dgm:spPr/>
      <dgm:t>
        <a:bodyPr/>
        <a:lstStyle/>
        <a:p>
          <a:endParaRPr lang="en-US" b="1">
            <a:effectLst>
              <a:outerShdw blurRad="38100" dist="38100" dir="2700000" algn="tl">
                <a:srgbClr val="000000">
                  <a:alpha val="43137"/>
                </a:srgbClr>
              </a:outerShdw>
            </a:effectLst>
          </a:endParaRPr>
        </a:p>
      </dgm:t>
    </dgm:pt>
    <dgm:pt modelId="{5B2F616E-0660-467A-9AC5-74D1D843BD10}" type="sibTrans" cxnId="{1AF61B57-4B68-4982-A7BF-BA49B287F433}">
      <dgm:prSet/>
      <dgm:spPr/>
      <dgm:t>
        <a:bodyPr/>
        <a:lstStyle/>
        <a:p>
          <a:endParaRPr lang="en-US" b="1">
            <a:effectLst>
              <a:outerShdw blurRad="38100" dist="38100" dir="2700000" algn="tl">
                <a:srgbClr val="000000">
                  <a:alpha val="43137"/>
                </a:srgbClr>
              </a:outerShdw>
            </a:effectLst>
          </a:endParaRPr>
        </a:p>
      </dgm:t>
    </dgm:pt>
    <dgm:pt modelId="{A5AA803E-3955-480B-B349-B1A62488E0D3}">
      <dgm:prSet phldrT="[Text]"/>
      <dgm:spPr/>
      <dgm:t>
        <a:bodyPr/>
        <a:lstStyle/>
        <a:p>
          <a:pPr marL="627063" indent="0"/>
          <a:r>
            <a:rPr lang="en-US" b="1" dirty="0" smtClean="0">
              <a:effectLst>
                <a:outerShdw blurRad="38100" dist="38100" dir="2700000" algn="tl">
                  <a:srgbClr val="000000">
                    <a:alpha val="43137"/>
                  </a:srgbClr>
                </a:outerShdw>
              </a:effectLst>
            </a:rPr>
            <a:t>Equitable, Affordable Housing</a:t>
          </a:r>
          <a:endParaRPr lang="en-US" b="1" dirty="0">
            <a:effectLst>
              <a:outerShdw blurRad="38100" dist="38100" dir="2700000" algn="tl">
                <a:srgbClr val="000000">
                  <a:alpha val="43137"/>
                </a:srgbClr>
              </a:outerShdw>
            </a:effectLst>
          </a:endParaRPr>
        </a:p>
      </dgm:t>
    </dgm:pt>
    <dgm:pt modelId="{7C84B738-49AC-4FC2-94D2-F536D95FA504}" type="parTrans" cxnId="{657CA981-039D-4962-83D0-1FC367307407}">
      <dgm:prSet/>
      <dgm:spPr/>
      <dgm:t>
        <a:bodyPr/>
        <a:lstStyle/>
        <a:p>
          <a:endParaRPr lang="en-US" b="1">
            <a:effectLst>
              <a:outerShdw blurRad="38100" dist="38100" dir="2700000" algn="tl">
                <a:srgbClr val="000000">
                  <a:alpha val="43137"/>
                </a:srgbClr>
              </a:outerShdw>
            </a:effectLst>
          </a:endParaRPr>
        </a:p>
      </dgm:t>
    </dgm:pt>
    <dgm:pt modelId="{8B659596-0D10-4986-8920-A606F4316495}" type="sibTrans" cxnId="{657CA981-039D-4962-83D0-1FC367307407}">
      <dgm:prSet/>
      <dgm:spPr/>
      <dgm:t>
        <a:bodyPr/>
        <a:lstStyle/>
        <a:p>
          <a:endParaRPr lang="en-US" b="1">
            <a:effectLst>
              <a:outerShdw blurRad="38100" dist="38100" dir="2700000" algn="tl">
                <a:srgbClr val="000000">
                  <a:alpha val="43137"/>
                </a:srgbClr>
              </a:outerShdw>
            </a:effectLst>
          </a:endParaRPr>
        </a:p>
      </dgm:t>
    </dgm:pt>
    <dgm:pt modelId="{53D500D7-41B8-4CDC-9D59-1D92AD139859}">
      <dgm:prSet phldrT="[Text]"/>
      <dgm:spPr/>
      <dgm:t>
        <a:bodyPr/>
        <a:lstStyle/>
        <a:p>
          <a:pPr marL="627063" indent="0"/>
          <a:r>
            <a:rPr lang="en-US" b="1" dirty="0" smtClean="0">
              <a:effectLst>
                <a:outerShdw blurRad="38100" dist="38100" dir="2700000" algn="tl">
                  <a:srgbClr val="000000">
                    <a:alpha val="43137"/>
                  </a:srgbClr>
                </a:outerShdw>
              </a:effectLst>
            </a:rPr>
            <a:t>Economic Competitiveness</a:t>
          </a:r>
          <a:endParaRPr lang="en-US" b="1" dirty="0">
            <a:effectLst>
              <a:outerShdw blurRad="38100" dist="38100" dir="2700000" algn="tl">
                <a:srgbClr val="000000">
                  <a:alpha val="43137"/>
                </a:srgbClr>
              </a:outerShdw>
            </a:effectLst>
          </a:endParaRPr>
        </a:p>
      </dgm:t>
    </dgm:pt>
    <dgm:pt modelId="{F1C7E385-4BBF-4ED8-BFF4-34DF7857A657}" type="parTrans" cxnId="{86441C3A-8AD2-4C61-8B9C-6750A3454F49}">
      <dgm:prSet/>
      <dgm:spPr/>
      <dgm:t>
        <a:bodyPr/>
        <a:lstStyle/>
        <a:p>
          <a:endParaRPr lang="en-US" b="1">
            <a:effectLst>
              <a:outerShdw blurRad="38100" dist="38100" dir="2700000" algn="tl">
                <a:srgbClr val="000000">
                  <a:alpha val="43137"/>
                </a:srgbClr>
              </a:outerShdw>
            </a:effectLst>
          </a:endParaRPr>
        </a:p>
      </dgm:t>
    </dgm:pt>
    <dgm:pt modelId="{D53092F4-6AD6-4873-945B-3088221D5C42}" type="sibTrans" cxnId="{86441C3A-8AD2-4C61-8B9C-6750A3454F49}">
      <dgm:prSet/>
      <dgm:spPr/>
      <dgm:t>
        <a:bodyPr/>
        <a:lstStyle/>
        <a:p>
          <a:endParaRPr lang="en-US" b="1">
            <a:effectLst>
              <a:outerShdw blurRad="38100" dist="38100" dir="2700000" algn="tl">
                <a:srgbClr val="000000">
                  <a:alpha val="43137"/>
                </a:srgbClr>
              </a:outerShdw>
            </a:effectLst>
          </a:endParaRPr>
        </a:p>
      </dgm:t>
    </dgm:pt>
    <dgm:pt modelId="{8974E60F-A211-4434-A5C1-5891EAD23540}">
      <dgm:prSet phldrT="[Text]"/>
      <dgm:spPr/>
      <dgm:t>
        <a:bodyPr/>
        <a:lstStyle/>
        <a:p>
          <a:pPr marL="627063" indent="0"/>
          <a:r>
            <a:rPr lang="en-US" b="1" dirty="0" smtClean="0">
              <a:effectLst>
                <a:outerShdw blurRad="38100" dist="38100" dir="2700000" algn="tl">
                  <a:srgbClr val="000000">
                    <a:alpha val="43137"/>
                  </a:srgbClr>
                </a:outerShdw>
              </a:effectLst>
            </a:rPr>
            <a:t>Support Existing Communities</a:t>
          </a:r>
          <a:endParaRPr lang="en-US" b="1" dirty="0">
            <a:effectLst>
              <a:outerShdw blurRad="38100" dist="38100" dir="2700000" algn="tl">
                <a:srgbClr val="000000">
                  <a:alpha val="43137"/>
                </a:srgbClr>
              </a:outerShdw>
            </a:effectLst>
          </a:endParaRPr>
        </a:p>
      </dgm:t>
    </dgm:pt>
    <dgm:pt modelId="{37053973-693A-466C-AC5B-D42DE31C87E6}" type="parTrans" cxnId="{8BB00C7B-CB26-4AC9-8238-B08724565EC5}">
      <dgm:prSet/>
      <dgm:spPr/>
      <dgm:t>
        <a:bodyPr/>
        <a:lstStyle/>
        <a:p>
          <a:endParaRPr lang="en-US" b="1">
            <a:effectLst>
              <a:outerShdw blurRad="38100" dist="38100" dir="2700000" algn="tl">
                <a:srgbClr val="000000">
                  <a:alpha val="43137"/>
                </a:srgbClr>
              </a:outerShdw>
            </a:effectLst>
          </a:endParaRPr>
        </a:p>
      </dgm:t>
    </dgm:pt>
    <dgm:pt modelId="{FBE954A3-79D1-47DA-A8BE-1764BE34D1F2}" type="sibTrans" cxnId="{8BB00C7B-CB26-4AC9-8238-B08724565EC5}">
      <dgm:prSet/>
      <dgm:spPr/>
      <dgm:t>
        <a:bodyPr/>
        <a:lstStyle/>
        <a:p>
          <a:endParaRPr lang="en-US" b="1">
            <a:effectLst>
              <a:outerShdw blurRad="38100" dist="38100" dir="2700000" algn="tl">
                <a:srgbClr val="000000">
                  <a:alpha val="43137"/>
                </a:srgbClr>
              </a:outerShdw>
            </a:effectLst>
          </a:endParaRPr>
        </a:p>
      </dgm:t>
    </dgm:pt>
    <dgm:pt modelId="{7F25CABF-10C9-4299-BA13-0DD9E6862D2A}">
      <dgm:prSet phldrT="[Text]"/>
      <dgm:spPr/>
      <dgm:t>
        <a:bodyPr/>
        <a:lstStyle/>
        <a:p>
          <a:pPr marL="627063" indent="0"/>
          <a:r>
            <a:rPr lang="en-US" b="1" dirty="0" smtClean="0">
              <a:effectLst>
                <a:outerShdw blurRad="38100" dist="38100" dir="2700000" algn="tl">
                  <a:srgbClr val="000000">
                    <a:alpha val="43137"/>
                  </a:srgbClr>
                </a:outerShdw>
              </a:effectLst>
            </a:rPr>
            <a:t>Align Federal Policies</a:t>
          </a:r>
          <a:endParaRPr lang="en-US" b="1" dirty="0">
            <a:effectLst>
              <a:outerShdw blurRad="38100" dist="38100" dir="2700000" algn="tl">
                <a:srgbClr val="000000">
                  <a:alpha val="43137"/>
                </a:srgbClr>
              </a:outerShdw>
            </a:effectLst>
          </a:endParaRPr>
        </a:p>
      </dgm:t>
    </dgm:pt>
    <dgm:pt modelId="{C22E2A0C-8A37-4CD3-98C3-61F110D9AE4C}" type="parTrans" cxnId="{8049BF4C-876E-4E36-8FFF-35B1781FB2A7}">
      <dgm:prSet/>
      <dgm:spPr/>
      <dgm:t>
        <a:bodyPr/>
        <a:lstStyle/>
        <a:p>
          <a:endParaRPr lang="en-US" b="1">
            <a:effectLst>
              <a:outerShdw blurRad="38100" dist="38100" dir="2700000" algn="tl">
                <a:srgbClr val="000000">
                  <a:alpha val="43137"/>
                </a:srgbClr>
              </a:outerShdw>
            </a:effectLst>
          </a:endParaRPr>
        </a:p>
      </dgm:t>
    </dgm:pt>
    <dgm:pt modelId="{25B2F6F8-AE4A-4BC1-8948-FD5478E3D9ED}" type="sibTrans" cxnId="{8049BF4C-876E-4E36-8FFF-35B1781FB2A7}">
      <dgm:prSet/>
      <dgm:spPr/>
      <dgm:t>
        <a:bodyPr/>
        <a:lstStyle/>
        <a:p>
          <a:endParaRPr lang="en-US" b="1">
            <a:effectLst>
              <a:outerShdw blurRad="38100" dist="38100" dir="2700000" algn="tl">
                <a:srgbClr val="000000">
                  <a:alpha val="43137"/>
                </a:srgbClr>
              </a:outerShdw>
            </a:effectLst>
          </a:endParaRPr>
        </a:p>
      </dgm:t>
    </dgm:pt>
    <dgm:pt modelId="{59710BF0-7E67-49BB-86FE-691B5FF35E88}">
      <dgm:prSet phldrT="[Text]"/>
      <dgm:spPr/>
      <dgm:t>
        <a:bodyPr/>
        <a:lstStyle/>
        <a:p>
          <a:pPr marL="627063" indent="0"/>
          <a:r>
            <a:rPr lang="en-US" b="1" dirty="0" smtClean="0">
              <a:effectLst>
                <a:outerShdw blurRad="38100" dist="38100" dir="2700000" algn="tl">
                  <a:srgbClr val="000000">
                    <a:alpha val="43137"/>
                  </a:srgbClr>
                </a:outerShdw>
              </a:effectLst>
            </a:rPr>
            <a:t>Value Communities </a:t>
          </a:r>
          <a:endParaRPr lang="en-US" b="1" dirty="0">
            <a:effectLst>
              <a:outerShdw blurRad="38100" dist="38100" dir="2700000" algn="tl">
                <a:srgbClr val="000000">
                  <a:alpha val="43137"/>
                </a:srgbClr>
              </a:outerShdw>
            </a:effectLst>
          </a:endParaRPr>
        </a:p>
      </dgm:t>
    </dgm:pt>
    <dgm:pt modelId="{AC0F84D3-645E-42C2-94AF-BB34138460B5}" type="parTrans" cxnId="{E11976BD-1B5E-4A0F-A55F-162EB014D320}">
      <dgm:prSet/>
      <dgm:spPr/>
      <dgm:t>
        <a:bodyPr/>
        <a:lstStyle/>
        <a:p>
          <a:endParaRPr lang="en-US" b="1">
            <a:effectLst>
              <a:outerShdw blurRad="38100" dist="38100" dir="2700000" algn="tl">
                <a:srgbClr val="000000">
                  <a:alpha val="43137"/>
                </a:srgbClr>
              </a:outerShdw>
            </a:effectLst>
          </a:endParaRPr>
        </a:p>
      </dgm:t>
    </dgm:pt>
    <dgm:pt modelId="{B9160F97-4FBC-4E3A-9D34-83995EAB1576}" type="sibTrans" cxnId="{E11976BD-1B5E-4A0F-A55F-162EB014D320}">
      <dgm:prSet/>
      <dgm:spPr/>
      <dgm:t>
        <a:bodyPr/>
        <a:lstStyle/>
        <a:p>
          <a:endParaRPr lang="en-US" b="1">
            <a:effectLst>
              <a:outerShdw blurRad="38100" dist="38100" dir="2700000" algn="tl">
                <a:srgbClr val="000000">
                  <a:alpha val="43137"/>
                </a:srgbClr>
              </a:outerShdw>
            </a:effectLst>
          </a:endParaRPr>
        </a:p>
      </dgm:t>
    </dgm:pt>
    <dgm:pt modelId="{45B47671-BA20-4628-9237-0EC3B71E9096}" type="pres">
      <dgm:prSet presAssocID="{CA9BFE00-D7B1-40F6-B17F-9BE50EF187DC}" presName="linear" presStyleCnt="0">
        <dgm:presLayoutVars>
          <dgm:dir/>
          <dgm:resizeHandles val="exact"/>
        </dgm:presLayoutVars>
      </dgm:prSet>
      <dgm:spPr/>
      <dgm:t>
        <a:bodyPr/>
        <a:lstStyle/>
        <a:p>
          <a:endParaRPr lang="en-US"/>
        </a:p>
      </dgm:t>
    </dgm:pt>
    <dgm:pt modelId="{0181056F-6081-44DE-8D25-205A2EA972BB}" type="pres">
      <dgm:prSet presAssocID="{768C777E-A79E-4DBE-B5FB-004BE75F0CB4}" presName="comp" presStyleCnt="0"/>
      <dgm:spPr/>
      <dgm:t>
        <a:bodyPr/>
        <a:lstStyle/>
        <a:p>
          <a:endParaRPr lang="en-US"/>
        </a:p>
      </dgm:t>
    </dgm:pt>
    <dgm:pt modelId="{BDAD8C96-C297-4EDC-BD27-EFB2BEBB241E}" type="pres">
      <dgm:prSet presAssocID="{768C777E-A79E-4DBE-B5FB-004BE75F0CB4}" presName="box" presStyleLbl="node1" presStyleIdx="0" presStyleCnt="6" custLinFactNeighborX="-1464"/>
      <dgm:spPr/>
      <dgm:t>
        <a:bodyPr/>
        <a:lstStyle/>
        <a:p>
          <a:endParaRPr lang="en-US"/>
        </a:p>
      </dgm:t>
    </dgm:pt>
    <dgm:pt modelId="{FF409A96-B31A-4898-B7F9-F7FAFFB05258}" type="pres">
      <dgm:prSet presAssocID="{768C777E-A79E-4DBE-B5FB-004BE75F0CB4}" presName="img" presStyleLbl="fgImgPlace1" presStyleIdx="0" presStyleCnt="6" custScaleX="120045" custLinFactNeighborX="22278" custLinFactNeighborY="-8010"/>
      <dgm:spPr>
        <a:blipFill rotWithShape="0">
          <a:blip xmlns:r="http://schemas.openxmlformats.org/officeDocument/2006/relationships" r:embed="rId1"/>
          <a:stretch>
            <a:fillRect/>
          </a:stretch>
        </a:blipFill>
      </dgm:spPr>
      <dgm:t>
        <a:bodyPr/>
        <a:lstStyle/>
        <a:p>
          <a:endParaRPr lang="en-US"/>
        </a:p>
      </dgm:t>
    </dgm:pt>
    <dgm:pt modelId="{2B4BBE96-95D3-49E4-84D6-6C38791BF215}" type="pres">
      <dgm:prSet presAssocID="{768C777E-A79E-4DBE-B5FB-004BE75F0CB4}" presName="text" presStyleLbl="node1" presStyleIdx="0" presStyleCnt="6">
        <dgm:presLayoutVars>
          <dgm:bulletEnabled val="1"/>
        </dgm:presLayoutVars>
      </dgm:prSet>
      <dgm:spPr/>
      <dgm:t>
        <a:bodyPr/>
        <a:lstStyle/>
        <a:p>
          <a:endParaRPr lang="en-US"/>
        </a:p>
      </dgm:t>
    </dgm:pt>
    <dgm:pt modelId="{85EAA687-0E09-455B-BF07-E099612CC6CE}" type="pres">
      <dgm:prSet presAssocID="{5B2F616E-0660-467A-9AC5-74D1D843BD10}" presName="spacer" presStyleCnt="0"/>
      <dgm:spPr/>
      <dgm:t>
        <a:bodyPr/>
        <a:lstStyle/>
        <a:p>
          <a:endParaRPr lang="en-US"/>
        </a:p>
      </dgm:t>
    </dgm:pt>
    <dgm:pt modelId="{C8C30B4B-96B6-4BEA-B7BB-628CE8B2E8E0}" type="pres">
      <dgm:prSet presAssocID="{A5AA803E-3955-480B-B349-B1A62488E0D3}" presName="comp" presStyleCnt="0"/>
      <dgm:spPr/>
      <dgm:t>
        <a:bodyPr/>
        <a:lstStyle/>
        <a:p>
          <a:endParaRPr lang="en-US"/>
        </a:p>
      </dgm:t>
    </dgm:pt>
    <dgm:pt modelId="{06C08E4B-E58D-4F26-926C-7A5CE4DB12A4}" type="pres">
      <dgm:prSet presAssocID="{A5AA803E-3955-480B-B349-B1A62488E0D3}" presName="box" presStyleLbl="node1" presStyleIdx="1" presStyleCnt="6" custLinFactNeighborX="-1464"/>
      <dgm:spPr/>
      <dgm:t>
        <a:bodyPr/>
        <a:lstStyle/>
        <a:p>
          <a:endParaRPr lang="en-US"/>
        </a:p>
      </dgm:t>
    </dgm:pt>
    <dgm:pt modelId="{C3D80AB0-56C8-4094-BB5A-BBA301A5120E}" type="pres">
      <dgm:prSet presAssocID="{A5AA803E-3955-480B-B349-B1A62488E0D3}" presName="img" presStyleLbl="fgImgPlace1" presStyleIdx="1" presStyleCnt="6" custScaleX="120045" custLinFactNeighborX="22278" custLinFactNeighborY="930"/>
      <dgm:spPr>
        <a:blipFill rotWithShape="0">
          <a:blip xmlns:r="http://schemas.openxmlformats.org/officeDocument/2006/relationships" r:embed="rId2"/>
          <a:stretch>
            <a:fillRect/>
          </a:stretch>
        </a:blipFill>
      </dgm:spPr>
      <dgm:t>
        <a:bodyPr/>
        <a:lstStyle/>
        <a:p>
          <a:endParaRPr lang="en-US"/>
        </a:p>
      </dgm:t>
    </dgm:pt>
    <dgm:pt modelId="{29C27658-B18C-4D58-B387-B534D1675D18}" type="pres">
      <dgm:prSet presAssocID="{A5AA803E-3955-480B-B349-B1A62488E0D3}" presName="text" presStyleLbl="node1" presStyleIdx="1" presStyleCnt="6">
        <dgm:presLayoutVars>
          <dgm:bulletEnabled val="1"/>
        </dgm:presLayoutVars>
      </dgm:prSet>
      <dgm:spPr/>
      <dgm:t>
        <a:bodyPr/>
        <a:lstStyle/>
        <a:p>
          <a:endParaRPr lang="en-US"/>
        </a:p>
      </dgm:t>
    </dgm:pt>
    <dgm:pt modelId="{B10F4C5D-51D0-4F30-8F4E-B635204AC1C4}" type="pres">
      <dgm:prSet presAssocID="{8B659596-0D10-4986-8920-A606F4316495}" presName="spacer" presStyleCnt="0"/>
      <dgm:spPr/>
      <dgm:t>
        <a:bodyPr/>
        <a:lstStyle/>
        <a:p>
          <a:endParaRPr lang="en-US"/>
        </a:p>
      </dgm:t>
    </dgm:pt>
    <dgm:pt modelId="{EB722361-1036-4B31-9DE5-1BE2238E480A}" type="pres">
      <dgm:prSet presAssocID="{53D500D7-41B8-4CDC-9D59-1D92AD139859}" presName="comp" presStyleCnt="0"/>
      <dgm:spPr/>
      <dgm:t>
        <a:bodyPr/>
        <a:lstStyle/>
        <a:p>
          <a:endParaRPr lang="en-US"/>
        </a:p>
      </dgm:t>
    </dgm:pt>
    <dgm:pt modelId="{197B1765-2BE1-4B97-8165-C0B47A9F9F84}" type="pres">
      <dgm:prSet presAssocID="{53D500D7-41B8-4CDC-9D59-1D92AD139859}" presName="box" presStyleLbl="node1" presStyleIdx="2" presStyleCnt="6" custLinFactNeighborX="-1464"/>
      <dgm:spPr/>
      <dgm:t>
        <a:bodyPr/>
        <a:lstStyle/>
        <a:p>
          <a:endParaRPr lang="en-US"/>
        </a:p>
      </dgm:t>
    </dgm:pt>
    <dgm:pt modelId="{FE941B46-E137-4C17-B14B-B7BE8AB894C3}" type="pres">
      <dgm:prSet presAssocID="{53D500D7-41B8-4CDC-9D59-1D92AD139859}" presName="img" presStyleLbl="fgImgPlace1" presStyleIdx="2" presStyleCnt="6" custScaleX="120045" custLinFactNeighborX="22278" custLinFactNeighborY="2750"/>
      <dgm:spPr>
        <a:blipFill rotWithShape="0">
          <a:blip xmlns:r="http://schemas.openxmlformats.org/officeDocument/2006/relationships" r:embed="rId3"/>
          <a:stretch>
            <a:fillRect/>
          </a:stretch>
        </a:blipFill>
      </dgm:spPr>
      <dgm:t>
        <a:bodyPr/>
        <a:lstStyle/>
        <a:p>
          <a:endParaRPr lang="en-US"/>
        </a:p>
      </dgm:t>
    </dgm:pt>
    <dgm:pt modelId="{F049464F-9692-43B6-AED7-509B874B85BD}" type="pres">
      <dgm:prSet presAssocID="{53D500D7-41B8-4CDC-9D59-1D92AD139859}" presName="text" presStyleLbl="node1" presStyleIdx="2" presStyleCnt="6">
        <dgm:presLayoutVars>
          <dgm:bulletEnabled val="1"/>
        </dgm:presLayoutVars>
      </dgm:prSet>
      <dgm:spPr/>
      <dgm:t>
        <a:bodyPr/>
        <a:lstStyle/>
        <a:p>
          <a:endParaRPr lang="en-US"/>
        </a:p>
      </dgm:t>
    </dgm:pt>
    <dgm:pt modelId="{74462999-3F76-4381-896D-C2FB035FD0F9}" type="pres">
      <dgm:prSet presAssocID="{D53092F4-6AD6-4873-945B-3088221D5C42}" presName="spacer" presStyleCnt="0"/>
      <dgm:spPr/>
      <dgm:t>
        <a:bodyPr/>
        <a:lstStyle/>
        <a:p>
          <a:endParaRPr lang="en-US"/>
        </a:p>
      </dgm:t>
    </dgm:pt>
    <dgm:pt modelId="{1BD5ADE8-242F-4A35-80E3-67CEAFC4B2F8}" type="pres">
      <dgm:prSet presAssocID="{8974E60F-A211-4434-A5C1-5891EAD23540}" presName="comp" presStyleCnt="0"/>
      <dgm:spPr/>
      <dgm:t>
        <a:bodyPr/>
        <a:lstStyle/>
        <a:p>
          <a:endParaRPr lang="en-US"/>
        </a:p>
      </dgm:t>
    </dgm:pt>
    <dgm:pt modelId="{1613CB90-C1A9-4522-B101-8E90BF5C01D3}" type="pres">
      <dgm:prSet presAssocID="{8974E60F-A211-4434-A5C1-5891EAD23540}" presName="box" presStyleLbl="node1" presStyleIdx="3" presStyleCnt="6" custLinFactNeighborX="-1464"/>
      <dgm:spPr/>
      <dgm:t>
        <a:bodyPr/>
        <a:lstStyle/>
        <a:p>
          <a:endParaRPr lang="en-US"/>
        </a:p>
      </dgm:t>
    </dgm:pt>
    <dgm:pt modelId="{A69412A9-F24B-47B5-A98B-1641E31D80DE}" type="pres">
      <dgm:prSet presAssocID="{8974E60F-A211-4434-A5C1-5891EAD23540}" presName="img" presStyleLbl="fgImgPlace1" presStyleIdx="3" presStyleCnt="6" custScaleX="120045" custLinFactNeighborX="22278"/>
      <dgm:spPr>
        <a:blipFill rotWithShape="0">
          <a:blip xmlns:r="http://schemas.openxmlformats.org/officeDocument/2006/relationships" r:embed="rId4"/>
          <a:stretch>
            <a:fillRect/>
          </a:stretch>
        </a:blipFill>
      </dgm:spPr>
      <dgm:t>
        <a:bodyPr/>
        <a:lstStyle/>
        <a:p>
          <a:endParaRPr lang="en-US"/>
        </a:p>
      </dgm:t>
    </dgm:pt>
    <dgm:pt modelId="{38921FFA-E109-4583-A08E-6A6DBA091DE5}" type="pres">
      <dgm:prSet presAssocID="{8974E60F-A211-4434-A5C1-5891EAD23540}" presName="text" presStyleLbl="node1" presStyleIdx="3" presStyleCnt="6">
        <dgm:presLayoutVars>
          <dgm:bulletEnabled val="1"/>
        </dgm:presLayoutVars>
      </dgm:prSet>
      <dgm:spPr/>
      <dgm:t>
        <a:bodyPr/>
        <a:lstStyle/>
        <a:p>
          <a:endParaRPr lang="en-US"/>
        </a:p>
      </dgm:t>
    </dgm:pt>
    <dgm:pt modelId="{06C73258-A94A-495D-ACB3-BA91F56EB49C}" type="pres">
      <dgm:prSet presAssocID="{FBE954A3-79D1-47DA-A8BE-1764BE34D1F2}" presName="spacer" presStyleCnt="0"/>
      <dgm:spPr/>
      <dgm:t>
        <a:bodyPr/>
        <a:lstStyle/>
        <a:p>
          <a:endParaRPr lang="en-US"/>
        </a:p>
      </dgm:t>
    </dgm:pt>
    <dgm:pt modelId="{001E1CD6-C90B-4723-9294-27785834812E}" type="pres">
      <dgm:prSet presAssocID="{7F25CABF-10C9-4299-BA13-0DD9E6862D2A}" presName="comp" presStyleCnt="0"/>
      <dgm:spPr/>
      <dgm:t>
        <a:bodyPr/>
        <a:lstStyle/>
        <a:p>
          <a:endParaRPr lang="en-US"/>
        </a:p>
      </dgm:t>
    </dgm:pt>
    <dgm:pt modelId="{8440EC5D-EB7A-42ED-B928-9A3E4B964861}" type="pres">
      <dgm:prSet presAssocID="{7F25CABF-10C9-4299-BA13-0DD9E6862D2A}" presName="box" presStyleLbl="node1" presStyleIdx="4" presStyleCnt="6" custLinFactNeighborX="-1464"/>
      <dgm:spPr/>
      <dgm:t>
        <a:bodyPr/>
        <a:lstStyle/>
        <a:p>
          <a:endParaRPr lang="en-US"/>
        </a:p>
      </dgm:t>
    </dgm:pt>
    <dgm:pt modelId="{DC47D099-C4AD-4ECE-A84E-0C776E7BCA41}" type="pres">
      <dgm:prSet presAssocID="{7F25CABF-10C9-4299-BA13-0DD9E6862D2A}" presName="img" presStyleLbl="fgImgPlace1" presStyleIdx="4" presStyleCnt="6" custScaleX="120045" custScaleY="85111" custLinFactNeighborX="22278"/>
      <dgm:spPr>
        <a:blipFill rotWithShape="0">
          <a:blip xmlns:r="http://schemas.openxmlformats.org/officeDocument/2006/relationships" r:embed="rId5"/>
          <a:stretch>
            <a:fillRect/>
          </a:stretch>
        </a:blipFill>
      </dgm:spPr>
      <dgm:t>
        <a:bodyPr/>
        <a:lstStyle/>
        <a:p>
          <a:endParaRPr lang="en-US"/>
        </a:p>
      </dgm:t>
    </dgm:pt>
    <dgm:pt modelId="{01DC1A23-2028-43BB-A440-704F81F2478E}" type="pres">
      <dgm:prSet presAssocID="{7F25CABF-10C9-4299-BA13-0DD9E6862D2A}" presName="text" presStyleLbl="node1" presStyleIdx="4" presStyleCnt="6">
        <dgm:presLayoutVars>
          <dgm:bulletEnabled val="1"/>
        </dgm:presLayoutVars>
      </dgm:prSet>
      <dgm:spPr/>
      <dgm:t>
        <a:bodyPr/>
        <a:lstStyle/>
        <a:p>
          <a:endParaRPr lang="en-US"/>
        </a:p>
      </dgm:t>
    </dgm:pt>
    <dgm:pt modelId="{0607632C-10B5-4D8F-9413-81E8DCA431F4}" type="pres">
      <dgm:prSet presAssocID="{25B2F6F8-AE4A-4BC1-8948-FD5478E3D9ED}" presName="spacer" presStyleCnt="0"/>
      <dgm:spPr/>
      <dgm:t>
        <a:bodyPr/>
        <a:lstStyle/>
        <a:p>
          <a:endParaRPr lang="en-US"/>
        </a:p>
      </dgm:t>
    </dgm:pt>
    <dgm:pt modelId="{9EEE2E43-0B01-4DC9-BBC1-A6E96135796D}" type="pres">
      <dgm:prSet presAssocID="{59710BF0-7E67-49BB-86FE-691B5FF35E88}" presName="comp" presStyleCnt="0"/>
      <dgm:spPr/>
      <dgm:t>
        <a:bodyPr/>
        <a:lstStyle/>
        <a:p>
          <a:endParaRPr lang="en-US"/>
        </a:p>
      </dgm:t>
    </dgm:pt>
    <dgm:pt modelId="{3FEDD414-FA45-4716-B30E-6E33C4815F6E}" type="pres">
      <dgm:prSet presAssocID="{59710BF0-7E67-49BB-86FE-691B5FF35E88}" presName="box" presStyleLbl="node1" presStyleIdx="5" presStyleCnt="6" custLinFactNeighborX="-1464"/>
      <dgm:spPr/>
      <dgm:t>
        <a:bodyPr/>
        <a:lstStyle/>
        <a:p>
          <a:endParaRPr lang="en-US"/>
        </a:p>
      </dgm:t>
    </dgm:pt>
    <dgm:pt modelId="{43E22B3E-D879-424B-B3D8-1C951E53E9D6}" type="pres">
      <dgm:prSet presAssocID="{59710BF0-7E67-49BB-86FE-691B5FF35E88}" presName="img" presStyleLbl="fgImgPlace1" presStyleIdx="5" presStyleCnt="6" custScaleX="120045" custLinFactNeighborX="22278"/>
      <dgm:spPr>
        <a:blipFill rotWithShape="0">
          <a:blip xmlns:r="http://schemas.openxmlformats.org/officeDocument/2006/relationships" r:embed="rId6"/>
          <a:stretch>
            <a:fillRect/>
          </a:stretch>
        </a:blipFill>
      </dgm:spPr>
      <dgm:t>
        <a:bodyPr/>
        <a:lstStyle/>
        <a:p>
          <a:endParaRPr lang="en-US"/>
        </a:p>
      </dgm:t>
    </dgm:pt>
    <dgm:pt modelId="{D28EECD0-9DE3-4E5B-BE2D-46947FB07EFA}" type="pres">
      <dgm:prSet presAssocID="{59710BF0-7E67-49BB-86FE-691B5FF35E88}" presName="text" presStyleLbl="node1" presStyleIdx="5" presStyleCnt="6">
        <dgm:presLayoutVars>
          <dgm:bulletEnabled val="1"/>
        </dgm:presLayoutVars>
      </dgm:prSet>
      <dgm:spPr/>
      <dgm:t>
        <a:bodyPr/>
        <a:lstStyle/>
        <a:p>
          <a:endParaRPr lang="en-US"/>
        </a:p>
      </dgm:t>
    </dgm:pt>
  </dgm:ptLst>
  <dgm:cxnLst>
    <dgm:cxn modelId="{657CA981-039D-4962-83D0-1FC367307407}" srcId="{CA9BFE00-D7B1-40F6-B17F-9BE50EF187DC}" destId="{A5AA803E-3955-480B-B349-B1A62488E0D3}" srcOrd="1" destOrd="0" parTransId="{7C84B738-49AC-4FC2-94D2-F536D95FA504}" sibTransId="{8B659596-0D10-4986-8920-A606F4316495}"/>
    <dgm:cxn modelId="{E0CBAEED-BEB7-4C38-AAC2-2E2BD438F537}" type="presOf" srcId="{768C777E-A79E-4DBE-B5FB-004BE75F0CB4}" destId="{BDAD8C96-C297-4EDC-BD27-EFB2BEBB241E}" srcOrd="0" destOrd="0" presId="urn:microsoft.com/office/officeart/2005/8/layout/vList4"/>
    <dgm:cxn modelId="{E11976BD-1B5E-4A0F-A55F-162EB014D320}" srcId="{CA9BFE00-D7B1-40F6-B17F-9BE50EF187DC}" destId="{59710BF0-7E67-49BB-86FE-691B5FF35E88}" srcOrd="5" destOrd="0" parTransId="{AC0F84D3-645E-42C2-94AF-BB34138460B5}" sibTransId="{B9160F97-4FBC-4E3A-9D34-83995EAB1576}"/>
    <dgm:cxn modelId="{29C951A6-286C-4300-8BE5-6E014CA5C91A}" type="presOf" srcId="{8974E60F-A211-4434-A5C1-5891EAD23540}" destId="{1613CB90-C1A9-4522-B101-8E90BF5C01D3}" srcOrd="0" destOrd="0" presId="urn:microsoft.com/office/officeart/2005/8/layout/vList4"/>
    <dgm:cxn modelId="{7B6D06FF-501D-4019-82D8-CEC59031CAA6}" type="presOf" srcId="{7F25CABF-10C9-4299-BA13-0DD9E6862D2A}" destId="{8440EC5D-EB7A-42ED-B928-9A3E4B964861}" srcOrd="0" destOrd="0" presId="urn:microsoft.com/office/officeart/2005/8/layout/vList4"/>
    <dgm:cxn modelId="{3C209B84-ED9D-4FA8-8B16-9481633DAD47}" type="presOf" srcId="{53D500D7-41B8-4CDC-9D59-1D92AD139859}" destId="{F049464F-9692-43B6-AED7-509B874B85BD}" srcOrd="1" destOrd="0" presId="urn:microsoft.com/office/officeart/2005/8/layout/vList4"/>
    <dgm:cxn modelId="{33F38CF7-750B-44C2-8DF8-1A67D726F967}" type="presOf" srcId="{59710BF0-7E67-49BB-86FE-691B5FF35E88}" destId="{D28EECD0-9DE3-4E5B-BE2D-46947FB07EFA}" srcOrd="1" destOrd="0" presId="urn:microsoft.com/office/officeart/2005/8/layout/vList4"/>
    <dgm:cxn modelId="{9918FF5A-599B-43A9-8879-5041A214EAB2}" type="presOf" srcId="{A5AA803E-3955-480B-B349-B1A62488E0D3}" destId="{29C27658-B18C-4D58-B387-B534D1675D18}" srcOrd="1" destOrd="0" presId="urn:microsoft.com/office/officeart/2005/8/layout/vList4"/>
    <dgm:cxn modelId="{43D87778-9B23-4D2A-96E6-5339A29F998F}" type="presOf" srcId="{8974E60F-A211-4434-A5C1-5891EAD23540}" destId="{38921FFA-E109-4583-A08E-6A6DBA091DE5}" srcOrd="1" destOrd="0" presId="urn:microsoft.com/office/officeart/2005/8/layout/vList4"/>
    <dgm:cxn modelId="{908A61D8-194E-462D-A8AE-EDF3280F76C4}" type="presOf" srcId="{53D500D7-41B8-4CDC-9D59-1D92AD139859}" destId="{197B1765-2BE1-4B97-8165-C0B47A9F9F84}" srcOrd="0" destOrd="0" presId="urn:microsoft.com/office/officeart/2005/8/layout/vList4"/>
    <dgm:cxn modelId="{879EA0B9-5EB7-4743-B7DC-23D5AF2A00CB}" type="presOf" srcId="{768C777E-A79E-4DBE-B5FB-004BE75F0CB4}" destId="{2B4BBE96-95D3-49E4-84D6-6C38791BF215}" srcOrd="1" destOrd="0" presId="urn:microsoft.com/office/officeart/2005/8/layout/vList4"/>
    <dgm:cxn modelId="{AD5B4FCA-BA58-4AB6-9159-3E6188D848C2}" type="presOf" srcId="{59710BF0-7E67-49BB-86FE-691B5FF35E88}" destId="{3FEDD414-FA45-4716-B30E-6E33C4815F6E}" srcOrd="0" destOrd="0" presId="urn:microsoft.com/office/officeart/2005/8/layout/vList4"/>
    <dgm:cxn modelId="{1CF99171-5D83-4F46-B50C-8D4F4B2321FB}" type="presOf" srcId="{A5AA803E-3955-480B-B349-B1A62488E0D3}" destId="{06C08E4B-E58D-4F26-926C-7A5CE4DB12A4}" srcOrd="0" destOrd="0" presId="urn:microsoft.com/office/officeart/2005/8/layout/vList4"/>
    <dgm:cxn modelId="{8BB00C7B-CB26-4AC9-8238-B08724565EC5}" srcId="{CA9BFE00-D7B1-40F6-B17F-9BE50EF187DC}" destId="{8974E60F-A211-4434-A5C1-5891EAD23540}" srcOrd="3" destOrd="0" parTransId="{37053973-693A-466C-AC5B-D42DE31C87E6}" sibTransId="{FBE954A3-79D1-47DA-A8BE-1764BE34D1F2}"/>
    <dgm:cxn modelId="{1AF61B57-4B68-4982-A7BF-BA49B287F433}" srcId="{CA9BFE00-D7B1-40F6-B17F-9BE50EF187DC}" destId="{768C777E-A79E-4DBE-B5FB-004BE75F0CB4}" srcOrd="0" destOrd="0" parTransId="{B4E48AF0-6905-4CF9-B941-8BFDBF01BFEA}" sibTransId="{5B2F616E-0660-467A-9AC5-74D1D843BD10}"/>
    <dgm:cxn modelId="{8049BF4C-876E-4E36-8FFF-35B1781FB2A7}" srcId="{CA9BFE00-D7B1-40F6-B17F-9BE50EF187DC}" destId="{7F25CABF-10C9-4299-BA13-0DD9E6862D2A}" srcOrd="4" destOrd="0" parTransId="{C22E2A0C-8A37-4CD3-98C3-61F110D9AE4C}" sibTransId="{25B2F6F8-AE4A-4BC1-8948-FD5478E3D9ED}"/>
    <dgm:cxn modelId="{85E1A3C4-EB0F-46D8-BFE5-E11F7710A7F3}" type="presOf" srcId="{7F25CABF-10C9-4299-BA13-0DD9E6862D2A}" destId="{01DC1A23-2028-43BB-A440-704F81F2478E}" srcOrd="1" destOrd="0" presId="urn:microsoft.com/office/officeart/2005/8/layout/vList4"/>
    <dgm:cxn modelId="{7EB7DC72-8C2C-411C-8386-C9B83F949069}" type="presOf" srcId="{CA9BFE00-D7B1-40F6-B17F-9BE50EF187DC}" destId="{45B47671-BA20-4628-9237-0EC3B71E9096}" srcOrd="0" destOrd="0" presId="urn:microsoft.com/office/officeart/2005/8/layout/vList4"/>
    <dgm:cxn modelId="{86441C3A-8AD2-4C61-8B9C-6750A3454F49}" srcId="{CA9BFE00-D7B1-40F6-B17F-9BE50EF187DC}" destId="{53D500D7-41B8-4CDC-9D59-1D92AD139859}" srcOrd="2" destOrd="0" parTransId="{F1C7E385-4BBF-4ED8-BFF4-34DF7857A657}" sibTransId="{D53092F4-6AD6-4873-945B-3088221D5C42}"/>
    <dgm:cxn modelId="{9640F18D-8978-456B-A6B5-8F1B39056445}" type="presParOf" srcId="{45B47671-BA20-4628-9237-0EC3B71E9096}" destId="{0181056F-6081-44DE-8D25-205A2EA972BB}" srcOrd="0" destOrd="0" presId="urn:microsoft.com/office/officeart/2005/8/layout/vList4"/>
    <dgm:cxn modelId="{B1E598DB-05C7-45D7-9B29-7E0319B015FD}" type="presParOf" srcId="{0181056F-6081-44DE-8D25-205A2EA972BB}" destId="{BDAD8C96-C297-4EDC-BD27-EFB2BEBB241E}" srcOrd="0" destOrd="0" presId="urn:microsoft.com/office/officeart/2005/8/layout/vList4"/>
    <dgm:cxn modelId="{09B1629F-E518-49DA-A169-2E85B51397A1}" type="presParOf" srcId="{0181056F-6081-44DE-8D25-205A2EA972BB}" destId="{FF409A96-B31A-4898-B7F9-F7FAFFB05258}" srcOrd="1" destOrd="0" presId="urn:microsoft.com/office/officeart/2005/8/layout/vList4"/>
    <dgm:cxn modelId="{5F16BC40-A190-42DF-9E47-3DA6DD353F4F}" type="presParOf" srcId="{0181056F-6081-44DE-8D25-205A2EA972BB}" destId="{2B4BBE96-95D3-49E4-84D6-6C38791BF215}" srcOrd="2" destOrd="0" presId="urn:microsoft.com/office/officeart/2005/8/layout/vList4"/>
    <dgm:cxn modelId="{A47667D4-6156-4029-BE42-58CD1E58C972}" type="presParOf" srcId="{45B47671-BA20-4628-9237-0EC3B71E9096}" destId="{85EAA687-0E09-455B-BF07-E099612CC6CE}" srcOrd="1" destOrd="0" presId="urn:microsoft.com/office/officeart/2005/8/layout/vList4"/>
    <dgm:cxn modelId="{9D5A5740-C614-4F80-B08D-9C2004CF73FF}" type="presParOf" srcId="{45B47671-BA20-4628-9237-0EC3B71E9096}" destId="{C8C30B4B-96B6-4BEA-B7BB-628CE8B2E8E0}" srcOrd="2" destOrd="0" presId="urn:microsoft.com/office/officeart/2005/8/layout/vList4"/>
    <dgm:cxn modelId="{63D4510D-3D24-48CF-8BC7-6E9C0CDBB06D}" type="presParOf" srcId="{C8C30B4B-96B6-4BEA-B7BB-628CE8B2E8E0}" destId="{06C08E4B-E58D-4F26-926C-7A5CE4DB12A4}" srcOrd="0" destOrd="0" presId="urn:microsoft.com/office/officeart/2005/8/layout/vList4"/>
    <dgm:cxn modelId="{CE669472-866E-49C4-816D-16E4E3026064}" type="presParOf" srcId="{C8C30B4B-96B6-4BEA-B7BB-628CE8B2E8E0}" destId="{C3D80AB0-56C8-4094-BB5A-BBA301A5120E}" srcOrd="1" destOrd="0" presId="urn:microsoft.com/office/officeart/2005/8/layout/vList4"/>
    <dgm:cxn modelId="{E7B325E9-25FC-401E-9237-47303C8848CF}" type="presParOf" srcId="{C8C30B4B-96B6-4BEA-B7BB-628CE8B2E8E0}" destId="{29C27658-B18C-4D58-B387-B534D1675D18}" srcOrd="2" destOrd="0" presId="urn:microsoft.com/office/officeart/2005/8/layout/vList4"/>
    <dgm:cxn modelId="{0E6698AF-2D3C-435B-AFD6-6ED220C8FC0E}" type="presParOf" srcId="{45B47671-BA20-4628-9237-0EC3B71E9096}" destId="{B10F4C5D-51D0-4F30-8F4E-B635204AC1C4}" srcOrd="3" destOrd="0" presId="urn:microsoft.com/office/officeart/2005/8/layout/vList4"/>
    <dgm:cxn modelId="{D8CB791E-D259-4EBE-8ED1-B69984A6AA31}" type="presParOf" srcId="{45B47671-BA20-4628-9237-0EC3B71E9096}" destId="{EB722361-1036-4B31-9DE5-1BE2238E480A}" srcOrd="4" destOrd="0" presId="urn:microsoft.com/office/officeart/2005/8/layout/vList4"/>
    <dgm:cxn modelId="{F3D121A2-8DC5-48DF-9D59-6309E5C666F6}" type="presParOf" srcId="{EB722361-1036-4B31-9DE5-1BE2238E480A}" destId="{197B1765-2BE1-4B97-8165-C0B47A9F9F84}" srcOrd="0" destOrd="0" presId="urn:microsoft.com/office/officeart/2005/8/layout/vList4"/>
    <dgm:cxn modelId="{6C3C60B8-D06B-448A-B1AB-4E73DE7DEB3A}" type="presParOf" srcId="{EB722361-1036-4B31-9DE5-1BE2238E480A}" destId="{FE941B46-E137-4C17-B14B-B7BE8AB894C3}" srcOrd="1" destOrd="0" presId="urn:microsoft.com/office/officeart/2005/8/layout/vList4"/>
    <dgm:cxn modelId="{3546CA40-32D6-4AF8-9A6D-6F09395BE59B}" type="presParOf" srcId="{EB722361-1036-4B31-9DE5-1BE2238E480A}" destId="{F049464F-9692-43B6-AED7-509B874B85BD}" srcOrd="2" destOrd="0" presId="urn:microsoft.com/office/officeart/2005/8/layout/vList4"/>
    <dgm:cxn modelId="{3D5B5D81-AD87-4931-A81C-4BD4D5E218AE}" type="presParOf" srcId="{45B47671-BA20-4628-9237-0EC3B71E9096}" destId="{74462999-3F76-4381-896D-C2FB035FD0F9}" srcOrd="5" destOrd="0" presId="urn:microsoft.com/office/officeart/2005/8/layout/vList4"/>
    <dgm:cxn modelId="{4163746B-21A8-4D58-A87F-459AB7875FF9}" type="presParOf" srcId="{45B47671-BA20-4628-9237-0EC3B71E9096}" destId="{1BD5ADE8-242F-4A35-80E3-67CEAFC4B2F8}" srcOrd="6" destOrd="0" presId="urn:microsoft.com/office/officeart/2005/8/layout/vList4"/>
    <dgm:cxn modelId="{BBC7082E-B42C-4E8A-ABDA-6733483F0537}" type="presParOf" srcId="{1BD5ADE8-242F-4A35-80E3-67CEAFC4B2F8}" destId="{1613CB90-C1A9-4522-B101-8E90BF5C01D3}" srcOrd="0" destOrd="0" presId="urn:microsoft.com/office/officeart/2005/8/layout/vList4"/>
    <dgm:cxn modelId="{C589F037-043D-4FEF-9948-BFBEE1EF6FC3}" type="presParOf" srcId="{1BD5ADE8-242F-4A35-80E3-67CEAFC4B2F8}" destId="{A69412A9-F24B-47B5-A98B-1641E31D80DE}" srcOrd="1" destOrd="0" presId="urn:microsoft.com/office/officeart/2005/8/layout/vList4"/>
    <dgm:cxn modelId="{4472D5BB-5147-450E-A0F2-33CFE0F293B1}" type="presParOf" srcId="{1BD5ADE8-242F-4A35-80E3-67CEAFC4B2F8}" destId="{38921FFA-E109-4583-A08E-6A6DBA091DE5}" srcOrd="2" destOrd="0" presId="urn:microsoft.com/office/officeart/2005/8/layout/vList4"/>
    <dgm:cxn modelId="{06EE2825-CC11-47DB-9ED6-8BFBF20090CD}" type="presParOf" srcId="{45B47671-BA20-4628-9237-0EC3B71E9096}" destId="{06C73258-A94A-495D-ACB3-BA91F56EB49C}" srcOrd="7" destOrd="0" presId="urn:microsoft.com/office/officeart/2005/8/layout/vList4"/>
    <dgm:cxn modelId="{0E536B7C-0ADD-4415-9947-C5F06DA46667}" type="presParOf" srcId="{45B47671-BA20-4628-9237-0EC3B71E9096}" destId="{001E1CD6-C90B-4723-9294-27785834812E}" srcOrd="8" destOrd="0" presId="urn:microsoft.com/office/officeart/2005/8/layout/vList4"/>
    <dgm:cxn modelId="{4646931E-C7A1-44B6-B316-608C7B3E8E21}" type="presParOf" srcId="{001E1CD6-C90B-4723-9294-27785834812E}" destId="{8440EC5D-EB7A-42ED-B928-9A3E4B964861}" srcOrd="0" destOrd="0" presId="urn:microsoft.com/office/officeart/2005/8/layout/vList4"/>
    <dgm:cxn modelId="{1E6D455A-3490-449F-95F7-993453AF4654}" type="presParOf" srcId="{001E1CD6-C90B-4723-9294-27785834812E}" destId="{DC47D099-C4AD-4ECE-A84E-0C776E7BCA41}" srcOrd="1" destOrd="0" presId="urn:microsoft.com/office/officeart/2005/8/layout/vList4"/>
    <dgm:cxn modelId="{40360E1F-CB0C-4C4E-B739-E5688576D7ED}" type="presParOf" srcId="{001E1CD6-C90B-4723-9294-27785834812E}" destId="{01DC1A23-2028-43BB-A440-704F81F2478E}" srcOrd="2" destOrd="0" presId="urn:microsoft.com/office/officeart/2005/8/layout/vList4"/>
    <dgm:cxn modelId="{BDE42CE7-182D-466E-AFA5-80CC5F828E45}" type="presParOf" srcId="{45B47671-BA20-4628-9237-0EC3B71E9096}" destId="{0607632C-10B5-4D8F-9413-81E8DCA431F4}" srcOrd="9" destOrd="0" presId="urn:microsoft.com/office/officeart/2005/8/layout/vList4"/>
    <dgm:cxn modelId="{BD6D35AE-7B63-4E4B-94DE-96AB9A2A6CDC}" type="presParOf" srcId="{45B47671-BA20-4628-9237-0EC3B71E9096}" destId="{9EEE2E43-0B01-4DC9-BBC1-A6E96135796D}" srcOrd="10" destOrd="0" presId="urn:microsoft.com/office/officeart/2005/8/layout/vList4"/>
    <dgm:cxn modelId="{BEB3B91B-7A61-4048-9DA1-B2D6438B6715}" type="presParOf" srcId="{9EEE2E43-0B01-4DC9-BBC1-A6E96135796D}" destId="{3FEDD414-FA45-4716-B30E-6E33C4815F6E}" srcOrd="0" destOrd="0" presId="urn:microsoft.com/office/officeart/2005/8/layout/vList4"/>
    <dgm:cxn modelId="{373AA7A5-B932-4B28-ADB3-9987ACE48527}" type="presParOf" srcId="{9EEE2E43-0B01-4DC9-BBC1-A6E96135796D}" destId="{43E22B3E-D879-424B-B3D8-1C951E53E9D6}" srcOrd="1" destOrd="0" presId="urn:microsoft.com/office/officeart/2005/8/layout/vList4"/>
    <dgm:cxn modelId="{3052566F-069D-4E54-A614-5C3115E203B4}" type="presParOf" srcId="{9EEE2E43-0B01-4DC9-BBC1-A6E96135796D}" destId="{D28EECD0-9DE3-4E5B-BE2D-46947FB07EFA}"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619A19-3230-4A0F-BEF9-F05FF8304991}" type="doc">
      <dgm:prSet loTypeId="urn:microsoft.com/office/officeart/2005/8/layout/vList3" loCatId="list" qsTypeId="urn:microsoft.com/office/officeart/2005/8/quickstyle/simple5" qsCatId="simple" csTypeId="urn:microsoft.com/office/officeart/2005/8/colors/accent1_2" csCatId="accent1" phldr="1"/>
      <dgm:spPr/>
      <dgm:t>
        <a:bodyPr/>
        <a:lstStyle/>
        <a:p>
          <a:endParaRPr lang="en-US"/>
        </a:p>
      </dgm:t>
    </dgm:pt>
    <dgm:pt modelId="{B2F3F6AD-C010-46CC-A87C-27A01E480DF5}">
      <dgm:prSet phldrT="[Text]"/>
      <dgm:spPr/>
      <dgm:t>
        <a:bodyPr/>
        <a:lstStyle/>
        <a:p>
          <a:r>
            <a:rPr lang="en-US" b="1" dirty="0" smtClean="0">
              <a:effectLst>
                <a:outerShdw blurRad="38100" dist="38100" dir="2700000" algn="tl">
                  <a:srgbClr val="000000">
                    <a:alpha val="43137"/>
                  </a:srgbClr>
                </a:outerShdw>
              </a:effectLst>
            </a:rPr>
            <a:t>It’s about considering all transportation modes and affordability</a:t>
          </a:r>
          <a:endParaRPr lang="en-US" b="1" dirty="0">
            <a:effectLst>
              <a:outerShdw blurRad="38100" dist="38100" dir="2700000" algn="tl">
                <a:srgbClr val="000000">
                  <a:alpha val="43137"/>
                </a:srgbClr>
              </a:outerShdw>
            </a:effectLst>
          </a:endParaRPr>
        </a:p>
      </dgm:t>
    </dgm:pt>
    <dgm:pt modelId="{3FCA3572-BA45-4355-9F9E-D9704D22B791}" type="parTrans" cxnId="{4ACEE27D-2CA7-46C0-B808-6B373AEA24FD}">
      <dgm:prSet/>
      <dgm:spPr/>
      <dgm:t>
        <a:bodyPr/>
        <a:lstStyle/>
        <a:p>
          <a:endParaRPr lang="en-US" b="1">
            <a:effectLst>
              <a:outerShdw blurRad="38100" dist="38100" dir="2700000" algn="tl">
                <a:srgbClr val="000000">
                  <a:alpha val="43137"/>
                </a:srgbClr>
              </a:outerShdw>
            </a:effectLst>
          </a:endParaRPr>
        </a:p>
      </dgm:t>
    </dgm:pt>
    <dgm:pt modelId="{2DB6D0C9-E0E0-48E7-A9C0-92923343FD62}" type="sibTrans" cxnId="{4ACEE27D-2CA7-46C0-B808-6B373AEA24FD}">
      <dgm:prSet/>
      <dgm:spPr/>
      <dgm:t>
        <a:bodyPr/>
        <a:lstStyle/>
        <a:p>
          <a:endParaRPr lang="en-US" b="1">
            <a:effectLst>
              <a:outerShdw blurRad="38100" dist="38100" dir="2700000" algn="tl">
                <a:srgbClr val="000000">
                  <a:alpha val="43137"/>
                </a:srgbClr>
              </a:outerShdw>
            </a:effectLst>
          </a:endParaRPr>
        </a:p>
      </dgm:t>
    </dgm:pt>
    <dgm:pt modelId="{F0BF6ACE-32BC-49F5-B7D8-61509565A0A1}">
      <dgm:prSet/>
      <dgm:spPr/>
      <dgm:t>
        <a:bodyPr/>
        <a:lstStyle/>
        <a:p>
          <a:r>
            <a:rPr lang="en-US" b="1" dirty="0" smtClean="0">
              <a:effectLst>
                <a:outerShdw blurRad="38100" dist="38100" dir="2700000" algn="tl">
                  <a:srgbClr val="000000">
                    <a:alpha val="43137"/>
                  </a:srgbClr>
                </a:outerShdw>
              </a:effectLst>
            </a:rPr>
            <a:t>It’s about serving people of all ages, incomes, races, and ethnicities</a:t>
          </a:r>
        </a:p>
      </dgm:t>
    </dgm:pt>
    <dgm:pt modelId="{290E57C1-E4A5-45E3-8611-8807347273AC}" type="parTrans" cxnId="{84DF3AFB-0DA0-4A5E-B5C7-3EE2DE9271D2}">
      <dgm:prSet/>
      <dgm:spPr/>
      <dgm:t>
        <a:bodyPr/>
        <a:lstStyle/>
        <a:p>
          <a:endParaRPr lang="en-US" b="1">
            <a:effectLst>
              <a:outerShdw blurRad="38100" dist="38100" dir="2700000" algn="tl">
                <a:srgbClr val="000000">
                  <a:alpha val="43137"/>
                </a:srgbClr>
              </a:outerShdw>
            </a:effectLst>
          </a:endParaRPr>
        </a:p>
      </dgm:t>
    </dgm:pt>
    <dgm:pt modelId="{EF3771D7-8C01-44BB-8A93-2529C7CD1CB9}" type="sibTrans" cxnId="{84DF3AFB-0DA0-4A5E-B5C7-3EE2DE9271D2}">
      <dgm:prSet/>
      <dgm:spPr/>
      <dgm:t>
        <a:bodyPr/>
        <a:lstStyle/>
        <a:p>
          <a:endParaRPr lang="en-US" b="1">
            <a:effectLst>
              <a:outerShdw blurRad="38100" dist="38100" dir="2700000" algn="tl">
                <a:srgbClr val="000000">
                  <a:alpha val="43137"/>
                </a:srgbClr>
              </a:outerShdw>
            </a:effectLst>
          </a:endParaRPr>
        </a:p>
      </dgm:t>
    </dgm:pt>
    <dgm:pt modelId="{49CC360A-8C8E-49AE-9A86-1D818E7348DB}">
      <dgm:prSet/>
      <dgm:spPr/>
      <dgm:t>
        <a:bodyPr/>
        <a:lstStyle/>
        <a:p>
          <a:r>
            <a:rPr lang="en-US" b="1" dirty="0" smtClean="0">
              <a:effectLst>
                <a:outerShdw blurRad="38100" dist="38100" dir="2700000" algn="tl">
                  <a:srgbClr val="000000">
                    <a:alpha val="43137"/>
                  </a:srgbClr>
                </a:outerShdw>
              </a:effectLst>
            </a:rPr>
            <a:t>It’s about improving access to work, services, and markets</a:t>
          </a:r>
        </a:p>
      </dgm:t>
    </dgm:pt>
    <dgm:pt modelId="{17D7BF59-3F03-43F1-B351-BC11186385FB}" type="parTrans" cxnId="{06D4E98E-0E97-4644-9752-AC9CC35AF256}">
      <dgm:prSet/>
      <dgm:spPr/>
      <dgm:t>
        <a:bodyPr/>
        <a:lstStyle/>
        <a:p>
          <a:endParaRPr lang="en-US" b="1">
            <a:effectLst>
              <a:outerShdw blurRad="38100" dist="38100" dir="2700000" algn="tl">
                <a:srgbClr val="000000">
                  <a:alpha val="43137"/>
                </a:srgbClr>
              </a:outerShdw>
            </a:effectLst>
          </a:endParaRPr>
        </a:p>
      </dgm:t>
    </dgm:pt>
    <dgm:pt modelId="{70FF70CA-383A-4594-A1DC-9A3689A4D2F7}" type="sibTrans" cxnId="{06D4E98E-0E97-4644-9752-AC9CC35AF256}">
      <dgm:prSet/>
      <dgm:spPr/>
      <dgm:t>
        <a:bodyPr/>
        <a:lstStyle/>
        <a:p>
          <a:endParaRPr lang="en-US" b="1">
            <a:effectLst>
              <a:outerShdw blurRad="38100" dist="38100" dir="2700000" algn="tl">
                <a:srgbClr val="000000">
                  <a:alpha val="43137"/>
                </a:srgbClr>
              </a:outerShdw>
            </a:effectLst>
          </a:endParaRPr>
        </a:p>
      </dgm:t>
    </dgm:pt>
    <dgm:pt modelId="{9BA91CD8-7C37-4EE0-9E14-4D7B565E4A83}">
      <dgm:prSet/>
      <dgm:spPr/>
      <dgm:t>
        <a:bodyPr/>
        <a:lstStyle/>
        <a:p>
          <a:r>
            <a:rPr lang="en-US" b="1" dirty="0" smtClean="0">
              <a:effectLst>
                <a:outerShdw blurRad="38100" dist="38100" dir="2700000" algn="tl">
                  <a:srgbClr val="000000">
                    <a:alpha val="43137"/>
                  </a:srgbClr>
                </a:outerShdw>
              </a:effectLst>
            </a:rPr>
            <a:t>It’s about making government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more efficient</a:t>
          </a:r>
        </a:p>
      </dgm:t>
    </dgm:pt>
    <dgm:pt modelId="{4439F611-5DF1-47D7-AF7E-92558A72EB55}" type="parTrans" cxnId="{4FD1E6FF-D382-41A6-9099-29958117ADEA}">
      <dgm:prSet/>
      <dgm:spPr/>
      <dgm:t>
        <a:bodyPr/>
        <a:lstStyle/>
        <a:p>
          <a:endParaRPr lang="en-US" b="1">
            <a:effectLst>
              <a:outerShdw blurRad="38100" dist="38100" dir="2700000" algn="tl">
                <a:srgbClr val="000000">
                  <a:alpha val="43137"/>
                </a:srgbClr>
              </a:outerShdw>
            </a:effectLst>
          </a:endParaRPr>
        </a:p>
      </dgm:t>
    </dgm:pt>
    <dgm:pt modelId="{9320F1AC-DF36-42E4-B4CC-0C8A0B5BE8A6}" type="sibTrans" cxnId="{4FD1E6FF-D382-41A6-9099-29958117ADEA}">
      <dgm:prSet/>
      <dgm:spPr/>
      <dgm:t>
        <a:bodyPr/>
        <a:lstStyle/>
        <a:p>
          <a:endParaRPr lang="en-US" b="1">
            <a:effectLst>
              <a:outerShdw blurRad="38100" dist="38100" dir="2700000" algn="tl">
                <a:srgbClr val="000000">
                  <a:alpha val="43137"/>
                </a:srgbClr>
              </a:outerShdw>
            </a:effectLst>
          </a:endParaRPr>
        </a:p>
      </dgm:t>
    </dgm:pt>
    <dgm:pt modelId="{7F3FA5C6-7DC9-4D98-90D8-1C68838FABAF}">
      <dgm:prSet/>
      <dgm:spPr/>
      <dgm:t>
        <a:bodyPr/>
        <a:lstStyle/>
        <a:p>
          <a:r>
            <a:rPr lang="en-US" b="1" dirty="0" smtClean="0">
              <a:effectLst>
                <a:outerShdw blurRad="38100" dist="38100" dir="2700000" algn="tl">
                  <a:srgbClr val="000000">
                    <a:alpha val="43137"/>
                  </a:srgbClr>
                </a:outerShdw>
              </a:effectLst>
            </a:rPr>
            <a:t>It’s about responding to community vision and values</a:t>
          </a:r>
        </a:p>
      </dgm:t>
    </dgm:pt>
    <dgm:pt modelId="{42277D17-5DA6-4B13-8A8A-DD84F9FDE12B}" type="parTrans" cxnId="{64714872-C099-4C31-A35C-9E55DA1EDD4B}">
      <dgm:prSet/>
      <dgm:spPr/>
      <dgm:t>
        <a:bodyPr/>
        <a:lstStyle/>
        <a:p>
          <a:endParaRPr lang="en-US"/>
        </a:p>
      </dgm:t>
    </dgm:pt>
    <dgm:pt modelId="{20C0348C-0FB2-414D-86AB-A7D974BAACA0}" type="sibTrans" cxnId="{64714872-C099-4C31-A35C-9E55DA1EDD4B}">
      <dgm:prSet/>
      <dgm:spPr/>
      <dgm:t>
        <a:bodyPr/>
        <a:lstStyle/>
        <a:p>
          <a:endParaRPr lang="en-US"/>
        </a:p>
      </dgm:t>
    </dgm:pt>
    <dgm:pt modelId="{B3F56E88-30C4-44DC-A9B9-E71C9E5DFB33}" type="pres">
      <dgm:prSet presAssocID="{47619A19-3230-4A0F-BEF9-F05FF8304991}" presName="linearFlow" presStyleCnt="0">
        <dgm:presLayoutVars>
          <dgm:dir/>
          <dgm:resizeHandles val="exact"/>
        </dgm:presLayoutVars>
      </dgm:prSet>
      <dgm:spPr/>
      <dgm:t>
        <a:bodyPr/>
        <a:lstStyle/>
        <a:p>
          <a:endParaRPr lang="en-US"/>
        </a:p>
      </dgm:t>
    </dgm:pt>
    <dgm:pt modelId="{006C7561-F563-42E7-9CA9-770770634761}" type="pres">
      <dgm:prSet presAssocID="{B2F3F6AD-C010-46CC-A87C-27A01E480DF5}" presName="composite" presStyleCnt="0"/>
      <dgm:spPr/>
    </dgm:pt>
    <dgm:pt modelId="{8BA55327-B92B-494A-AB8C-B0AAD1B91457}" type="pres">
      <dgm:prSet presAssocID="{B2F3F6AD-C010-46CC-A87C-27A01E480DF5}" presName="imgShp" presStyleLbl="fgImgPlace1" presStyleIdx="0" presStyleCnt="5"/>
      <dgm:spPr>
        <a:blipFill rotWithShape="0">
          <a:blip xmlns:r="http://schemas.openxmlformats.org/officeDocument/2006/relationships" r:embed="rId1"/>
          <a:stretch>
            <a:fillRect/>
          </a:stretch>
        </a:blipFill>
      </dgm:spPr>
      <dgm:t>
        <a:bodyPr/>
        <a:lstStyle/>
        <a:p>
          <a:endParaRPr lang="en-US"/>
        </a:p>
      </dgm:t>
    </dgm:pt>
    <dgm:pt modelId="{36247A69-3F39-477B-8020-0B0AD611683E}" type="pres">
      <dgm:prSet presAssocID="{B2F3F6AD-C010-46CC-A87C-27A01E480DF5}" presName="txShp" presStyleLbl="node1" presStyleIdx="0" presStyleCnt="5">
        <dgm:presLayoutVars>
          <dgm:bulletEnabled val="1"/>
        </dgm:presLayoutVars>
      </dgm:prSet>
      <dgm:spPr/>
      <dgm:t>
        <a:bodyPr/>
        <a:lstStyle/>
        <a:p>
          <a:endParaRPr lang="en-US"/>
        </a:p>
      </dgm:t>
    </dgm:pt>
    <dgm:pt modelId="{67246608-E605-487E-9AA3-C0BB4E283DF1}" type="pres">
      <dgm:prSet presAssocID="{2DB6D0C9-E0E0-48E7-A9C0-92923343FD62}" presName="spacing" presStyleCnt="0"/>
      <dgm:spPr/>
    </dgm:pt>
    <dgm:pt modelId="{20D7709A-FCB9-4F72-AB8E-B3280CB7BC4B}" type="pres">
      <dgm:prSet presAssocID="{F0BF6ACE-32BC-49F5-B7D8-61509565A0A1}" presName="composite" presStyleCnt="0"/>
      <dgm:spPr/>
    </dgm:pt>
    <dgm:pt modelId="{72D16C21-810D-44AF-B095-F590118FFF22}" type="pres">
      <dgm:prSet presAssocID="{F0BF6ACE-32BC-49F5-B7D8-61509565A0A1}" presName="imgShp" presStyleLbl="fgImgPlace1" presStyleIdx="1" presStyleCnt="5" custScaleX="106271" custLinFactNeighborX="-1567"/>
      <dgm:spPr>
        <a:blipFill rotWithShape="0">
          <a:blip xmlns:r="http://schemas.openxmlformats.org/officeDocument/2006/relationships" r:embed="rId1"/>
          <a:stretch>
            <a:fillRect/>
          </a:stretch>
        </a:blipFill>
      </dgm:spPr>
      <dgm:t>
        <a:bodyPr/>
        <a:lstStyle/>
        <a:p>
          <a:endParaRPr lang="en-US"/>
        </a:p>
      </dgm:t>
    </dgm:pt>
    <dgm:pt modelId="{280B47A6-7846-41E1-B955-DCAC409F036C}" type="pres">
      <dgm:prSet presAssocID="{F0BF6ACE-32BC-49F5-B7D8-61509565A0A1}" presName="txShp" presStyleLbl="node1" presStyleIdx="1" presStyleCnt="5" custLinFactNeighborX="-1009">
        <dgm:presLayoutVars>
          <dgm:bulletEnabled val="1"/>
        </dgm:presLayoutVars>
      </dgm:prSet>
      <dgm:spPr/>
      <dgm:t>
        <a:bodyPr/>
        <a:lstStyle/>
        <a:p>
          <a:endParaRPr lang="en-US"/>
        </a:p>
      </dgm:t>
    </dgm:pt>
    <dgm:pt modelId="{6A3EF914-421F-47C9-8D61-A24CAA0C7D2B}" type="pres">
      <dgm:prSet presAssocID="{EF3771D7-8C01-44BB-8A93-2529C7CD1CB9}" presName="spacing" presStyleCnt="0"/>
      <dgm:spPr/>
    </dgm:pt>
    <dgm:pt modelId="{B19295A8-EB13-4CBD-87B8-A3940924D12A}" type="pres">
      <dgm:prSet presAssocID="{49CC360A-8C8E-49AE-9A86-1D818E7348DB}" presName="composite" presStyleCnt="0"/>
      <dgm:spPr/>
    </dgm:pt>
    <dgm:pt modelId="{C4A62A59-26B2-4A8B-B550-2B564DA9C164}" type="pres">
      <dgm:prSet presAssocID="{49CC360A-8C8E-49AE-9A86-1D818E7348DB}" presName="imgShp" presStyleLbl="fgImgPlace1" presStyleIdx="2" presStyleCnt="5"/>
      <dgm:spPr>
        <a:blipFill rotWithShape="0">
          <a:blip xmlns:r="http://schemas.openxmlformats.org/officeDocument/2006/relationships" r:embed="rId1"/>
          <a:stretch>
            <a:fillRect/>
          </a:stretch>
        </a:blipFill>
      </dgm:spPr>
      <dgm:t>
        <a:bodyPr/>
        <a:lstStyle/>
        <a:p>
          <a:endParaRPr lang="en-US"/>
        </a:p>
      </dgm:t>
    </dgm:pt>
    <dgm:pt modelId="{17DB93B0-5E3E-495A-97AA-910A4E20C5FE}" type="pres">
      <dgm:prSet presAssocID="{49CC360A-8C8E-49AE-9A86-1D818E7348DB}" presName="txShp" presStyleLbl="node1" presStyleIdx="2" presStyleCnt="5">
        <dgm:presLayoutVars>
          <dgm:bulletEnabled val="1"/>
        </dgm:presLayoutVars>
      </dgm:prSet>
      <dgm:spPr/>
      <dgm:t>
        <a:bodyPr/>
        <a:lstStyle/>
        <a:p>
          <a:endParaRPr lang="en-US"/>
        </a:p>
      </dgm:t>
    </dgm:pt>
    <dgm:pt modelId="{A5D967A1-8BE8-4796-968C-BF6AEDB0953C}" type="pres">
      <dgm:prSet presAssocID="{70FF70CA-383A-4594-A1DC-9A3689A4D2F7}" presName="spacing" presStyleCnt="0"/>
      <dgm:spPr/>
    </dgm:pt>
    <dgm:pt modelId="{85158B90-207F-417E-B757-8D07619A9FCA}" type="pres">
      <dgm:prSet presAssocID="{9BA91CD8-7C37-4EE0-9E14-4D7B565E4A83}" presName="composite" presStyleCnt="0"/>
      <dgm:spPr/>
    </dgm:pt>
    <dgm:pt modelId="{D0DBC61A-995F-4F26-9A0E-887972A17F58}" type="pres">
      <dgm:prSet presAssocID="{9BA91CD8-7C37-4EE0-9E14-4D7B565E4A83}" presName="imgShp" presStyleLbl="fgImgPlace1" presStyleIdx="3" presStyleCnt="5"/>
      <dgm:spPr>
        <a:blipFill rotWithShape="0">
          <a:blip xmlns:r="http://schemas.openxmlformats.org/officeDocument/2006/relationships" r:embed="rId1"/>
          <a:stretch>
            <a:fillRect/>
          </a:stretch>
        </a:blipFill>
      </dgm:spPr>
      <dgm:t>
        <a:bodyPr/>
        <a:lstStyle/>
        <a:p>
          <a:endParaRPr lang="en-US"/>
        </a:p>
      </dgm:t>
    </dgm:pt>
    <dgm:pt modelId="{B65E0519-67C6-4C33-8218-5DEAEDDB81DC}" type="pres">
      <dgm:prSet presAssocID="{9BA91CD8-7C37-4EE0-9E14-4D7B565E4A83}" presName="txShp" presStyleLbl="node1" presStyleIdx="3" presStyleCnt="5">
        <dgm:presLayoutVars>
          <dgm:bulletEnabled val="1"/>
        </dgm:presLayoutVars>
      </dgm:prSet>
      <dgm:spPr/>
      <dgm:t>
        <a:bodyPr/>
        <a:lstStyle/>
        <a:p>
          <a:endParaRPr lang="en-US"/>
        </a:p>
      </dgm:t>
    </dgm:pt>
    <dgm:pt modelId="{6C44E1E7-AC7C-42DD-84A7-7064710740B1}" type="pres">
      <dgm:prSet presAssocID="{9320F1AC-DF36-42E4-B4CC-0C8A0B5BE8A6}" presName="spacing" presStyleCnt="0"/>
      <dgm:spPr/>
    </dgm:pt>
    <dgm:pt modelId="{305F53C6-F53B-4B55-944E-36E01E84104F}" type="pres">
      <dgm:prSet presAssocID="{7F3FA5C6-7DC9-4D98-90D8-1C68838FABAF}" presName="composite" presStyleCnt="0"/>
      <dgm:spPr/>
    </dgm:pt>
    <dgm:pt modelId="{8241030E-3FAB-42A4-8D50-D30908BF73D7}" type="pres">
      <dgm:prSet presAssocID="{7F3FA5C6-7DC9-4D98-90D8-1C68838FABAF}" presName="imgShp" presStyleLbl="fgImgPlace1" presStyleIdx="4" presStyleCnt="5"/>
      <dgm:spPr>
        <a:blipFill rotWithShape="0">
          <a:blip xmlns:r="http://schemas.openxmlformats.org/officeDocument/2006/relationships" r:embed="rId1"/>
          <a:stretch>
            <a:fillRect/>
          </a:stretch>
        </a:blipFill>
      </dgm:spPr>
      <dgm:t>
        <a:bodyPr/>
        <a:lstStyle/>
        <a:p>
          <a:endParaRPr lang="en-US"/>
        </a:p>
      </dgm:t>
    </dgm:pt>
    <dgm:pt modelId="{53B18285-621B-4D8A-999F-98C6C2DEFD08}" type="pres">
      <dgm:prSet presAssocID="{7F3FA5C6-7DC9-4D98-90D8-1C68838FABAF}" presName="txShp" presStyleLbl="node1" presStyleIdx="4" presStyleCnt="5">
        <dgm:presLayoutVars>
          <dgm:bulletEnabled val="1"/>
        </dgm:presLayoutVars>
      </dgm:prSet>
      <dgm:spPr/>
      <dgm:t>
        <a:bodyPr/>
        <a:lstStyle/>
        <a:p>
          <a:endParaRPr lang="en-US"/>
        </a:p>
      </dgm:t>
    </dgm:pt>
  </dgm:ptLst>
  <dgm:cxnLst>
    <dgm:cxn modelId="{4ACEE27D-2CA7-46C0-B808-6B373AEA24FD}" srcId="{47619A19-3230-4A0F-BEF9-F05FF8304991}" destId="{B2F3F6AD-C010-46CC-A87C-27A01E480DF5}" srcOrd="0" destOrd="0" parTransId="{3FCA3572-BA45-4355-9F9E-D9704D22B791}" sibTransId="{2DB6D0C9-E0E0-48E7-A9C0-92923343FD62}"/>
    <dgm:cxn modelId="{F8E18EDA-461D-4B54-A15F-816DEB2ADA35}" type="presOf" srcId="{49CC360A-8C8E-49AE-9A86-1D818E7348DB}" destId="{17DB93B0-5E3E-495A-97AA-910A4E20C5FE}" srcOrd="0" destOrd="0" presId="urn:microsoft.com/office/officeart/2005/8/layout/vList3"/>
    <dgm:cxn modelId="{BC6B0DF8-C2D8-49A5-B832-BE0A33F6E94E}" type="presOf" srcId="{B2F3F6AD-C010-46CC-A87C-27A01E480DF5}" destId="{36247A69-3F39-477B-8020-0B0AD611683E}" srcOrd="0" destOrd="0" presId="urn:microsoft.com/office/officeart/2005/8/layout/vList3"/>
    <dgm:cxn modelId="{8C033786-2246-4573-BD27-DB8E6161F9DE}" type="presOf" srcId="{9BA91CD8-7C37-4EE0-9E14-4D7B565E4A83}" destId="{B65E0519-67C6-4C33-8218-5DEAEDDB81DC}" srcOrd="0" destOrd="0" presId="urn:microsoft.com/office/officeart/2005/8/layout/vList3"/>
    <dgm:cxn modelId="{84DF3AFB-0DA0-4A5E-B5C7-3EE2DE9271D2}" srcId="{47619A19-3230-4A0F-BEF9-F05FF8304991}" destId="{F0BF6ACE-32BC-49F5-B7D8-61509565A0A1}" srcOrd="1" destOrd="0" parTransId="{290E57C1-E4A5-45E3-8611-8807347273AC}" sibTransId="{EF3771D7-8C01-44BB-8A93-2529C7CD1CB9}"/>
    <dgm:cxn modelId="{06D4E98E-0E97-4644-9752-AC9CC35AF256}" srcId="{47619A19-3230-4A0F-BEF9-F05FF8304991}" destId="{49CC360A-8C8E-49AE-9A86-1D818E7348DB}" srcOrd="2" destOrd="0" parTransId="{17D7BF59-3F03-43F1-B351-BC11186385FB}" sibTransId="{70FF70CA-383A-4594-A1DC-9A3689A4D2F7}"/>
    <dgm:cxn modelId="{7BA079CF-0741-485A-B59B-573795B6BB18}" type="presOf" srcId="{7F3FA5C6-7DC9-4D98-90D8-1C68838FABAF}" destId="{53B18285-621B-4D8A-999F-98C6C2DEFD08}" srcOrd="0" destOrd="0" presId="urn:microsoft.com/office/officeart/2005/8/layout/vList3"/>
    <dgm:cxn modelId="{F96131FB-0A36-4B0C-A809-0628296F4242}" type="presOf" srcId="{47619A19-3230-4A0F-BEF9-F05FF8304991}" destId="{B3F56E88-30C4-44DC-A9B9-E71C9E5DFB33}" srcOrd="0" destOrd="0" presId="urn:microsoft.com/office/officeart/2005/8/layout/vList3"/>
    <dgm:cxn modelId="{2382140B-5F17-4BED-B0C7-19AFA30338DD}" type="presOf" srcId="{F0BF6ACE-32BC-49F5-B7D8-61509565A0A1}" destId="{280B47A6-7846-41E1-B955-DCAC409F036C}" srcOrd="0" destOrd="0" presId="urn:microsoft.com/office/officeart/2005/8/layout/vList3"/>
    <dgm:cxn modelId="{4FD1E6FF-D382-41A6-9099-29958117ADEA}" srcId="{47619A19-3230-4A0F-BEF9-F05FF8304991}" destId="{9BA91CD8-7C37-4EE0-9E14-4D7B565E4A83}" srcOrd="3" destOrd="0" parTransId="{4439F611-5DF1-47D7-AF7E-92558A72EB55}" sibTransId="{9320F1AC-DF36-42E4-B4CC-0C8A0B5BE8A6}"/>
    <dgm:cxn modelId="{64714872-C099-4C31-A35C-9E55DA1EDD4B}" srcId="{47619A19-3230-4A0F-BEF9-F05FF8304991}" destId="{7F3FA5C6-7DC9-4D98-90D8-1C68838FABAF}" srcOrd="4" destOrd="0" parTransId="{42277D17-5DA6-4B13-8A8A-DD84F9FDE12B}" sibTransId="{20C0348C-0FB2-414D-86AB-A7D974BAACA0}"/>
    <dgm:cxn modelId="{0E0B6C13-8CAA-44A6-BE29-74140F901200}" type="presParOf" srcId="{B3F56E88-30C4-44DC-A9B9-E71C9E5DFB33}" destId="{006C7561-F563-42E7-9CA9-770770634761}" srcOrd="0" destOrd="0" presId="urn:microsoft.com/office/officeart/2005/8/layout/vList3"/>
    <dgm:cxn modelId="{6CE9FE4B-1C43-4CAF-8F97-6682C7DA0B1E}" type="presParOf" srcId="{006C7561-F563-42E7-9CA9-770770634761}" destId="{8BA55327-B92B-494A-AB8C-B0AAD1B91457}" srcOrd="0" destOrd="0" presId="urn:microsoft.com/office/officeart/2005/8/layout/vList3"/>
    <dgm:cxn modelId="{2425C90D-7266-4A82-A9A9-F0156497C53D}" type="presParOf" srcId="{006C7561-F563-42E7-9CA9-770770634761}" destId="{36247A69-3F39-477B-8020-0B0AD611683E}" srcOrd="1" destOrd="0" presId="urn:microsoft.com/office/officeart/2005/8/layout/vList3"/>
    <dgm:cxn modelId="{4C74590A-802C-4D60-B45A-B96B8244B09A}" type="presParOf" srcId="{B3F56E88-30C4-44DC-A9B9-E71C9E5DFB33}" destId="{67246608-E605-487E-9AA3-C0BB4E283DF1}" srcOrd="1" destOrd="0" presId="urn:microsoft.com/office/officeart/2005/8/layout/vList3"/>
    <dgm:cxn modelId="{6AE9D5C8-26A7-4254-850D-59BBA038109C}" type="presParOf" srcId="{B3F56E88-30C4-44DC-A9B9-E71C9E5DFB33}" destId="{20D7709A-FCB9-4F72-AB8E-B3280CB7BC4B}" srcOrd="2" destOrd="0" presId="urn:microsoft.com/office/officeart/2005/8/layout/vList3"/>
    <dgm:cxn modelId="{030076A2-1BB7-4BC9-ACBD-C0FA783ABDFE}" type="presParOf" srcId="{20D7709A-FCB9-4F72-AB8E-B3280CB7BC4B}" destId="{72D16C21-810D-44AF-B095-F590118FFF22}" srcOrd="0" destOrd="0" presId="urn:microsoft.com/office/officeart/2005/8/layout/vList3"/>
    <dgm:cxn modelId="{A7A0AA14-60DF-42AE-97BE-40768C16C7A7}" type="presParOf" srcId="{20D7709A-FCB9-4F72-AB8E-B3280CB7BC4B}" destId="{280B47A6-7846-41E1-B955-DCAC409F036C}" srcOrd="1" destOrd="0" presId="urn:microsoft.com/office/officeart/2005/8/layout/vList3"/>
    <dgm:cxn modelId="{04BE5A51-634F-4254-83B0-7BCA1752585F}" type="presParOf" srcId="{B3F56E88-30C4-44DC-A9B9-E71C9E5DFB33}" destId="{6A3EF914-421F-47C9-8D61-A24CAA0C7D2B}" srcOrd="3" destOrd="0" presId="urn:microsoft.com/office/officeart/2005/8/layout/vList3"/>
    <dgm:cxn modelId="{901E5EAF-E8C4-4DBC-9F28-EEC93CCC45AB}" type="presParOf" srcId="{B3F56E88-30C4-44DC-A9B9-E71C9E5DFB33}" destId="{B19295A8-EB13-4CBD-87B8-A3940924D12A}" srcOrd="4" destOrd="0" presId="urn:microsoft.com/office/officeart/2005/8/layout/vList3"/>
    <dgm:cxn modelId="{39E172D2-8D38-4DBE-ADE6-EA0CF5F4CF6E}" type="presParOf" srcId="{B19295A8-EB13-4CBD-87B8-A3940924D12A}" destId="{C4A62A59-26B2-4A8B-B550-2B564DA9C164}" srcOrd="0" destOrd="0" presId="urn:microsoft.com/office/officeart/2005/8/layout/vList3"/>
    <dgm:cxn modelId="{94865606-55DE-4751-A9A8-A7F8450C90DF}" type="presParOf" srcId="{B19295A8-EB13-4CBD-87B8-A3940924D12A}" destId="{17DB93B0-5E3E-495A-97AA-910A4E20C5FE}" srcOrd="1" destOrd="0" presId="urn:microsoft.com/office/officeart/2005/8/layout/vList3"/>
    <dgm:cxn modelId="{70D98A93-F953-4C26-8E8B-8C9F04D3A36F}" type="presParOf" srcId="{B3F56E88-30C4-44DC-A9B9-E71C9E5DFB33}" destId="{A5D967A1-8BE8-4796-968C-BF6AEDB0953C}" srcOrd="5" destOrd="0" presId="urn:microsoft.com/office/officeart/2005/8/layout/vList3"/>
    <dgm:cxn modelId="{B907072D-086C-4DD2-BC01-A9BB6D5EEE16}" type="presParOf" srcId="{B3F56E88-30C4-44DC-A9B9-E71C9E5DFB33}" destId="{85158B90-207F-417E-B757-8D07619A9FCA}" srcOrd="6" destOrd="0" presId="urn:microsoft.com/office/officeart/2005/8/layout/vList3"/>
    <dgm:cxn modelId="{8B962282-C347-41F2-B27A-EFE55C03C040}" type="presParOf" srcId="{85158B90-207F-417E-B757-8D07619A9FCA}" destId="{D0DBC61A-995F-4F26-9A0E-887972A17F58}" srcOrd="0" destOrd="0" presId="urn:microsoft.com/office/officeart/2005/8/layout/vList3"/>
    <dgm:cxn modelId="{725909D3-64CA-46DE-92A9-1D9DB9EE90C5}" type="presParOf" srcId="{85158B90-207F-417E-B757-8D07619A9FCA}" destId="{B65E0519-67C6-4C33-8218-5DEAEDDB81DC}" srcOrd="1" destOrd="0" presId="urn:microsoft.com/office/officeart/2005/8/layout/vList3"/>
    <dgm:cxn modelId="{88654EC6-F1C9-4824-8F8C-B73544B05CE4}" type="presParOf" srcId="{B3F56E88-30C4-44DC-A9B9-E71C9E5DFB33}" destId="{6C44E1E7-AC7C-42DD-84A7-7064710740B1}" srcOrd="7" destOrd="0" presId="urn:microsoft.com/office/officeart/2005/8/layout/vList3"/>
    <dgm:cxn modelId="{78760663-C539-4205-9418-AD45743ACE00}" type="presParOf" srcId="{B3F56E88-30C4-44DC-A9B9-E71C9E5DFB33}" destId="{305F53C6-F53B-4B55-944E-36E01E84104F}" srcOrd="8" destOrd="0" presId="urn:microsoft.com/office/officeart/2005/8/layout/vList3"/>
    <dgm:cxn modelId="{88E52AB0-8E39-4D7D-8A7E-4677BC7E542F}" type="presParOf" srcId="{305F53C6-F53B-4B55-944E-36E01E84104F}" destId="{8241030E-3FAB-42A4-8D50-D30908BF73D7}" srcOrd="0" destOrd="0" presId="urn:microsoft.com/office/officeart/2005/8/layout/vList3"/>
    <dgm:cxn modelId="{CE4DB6A7-C60A-41E4-805F-FAFD436C9011}" type="presParOf" srcId="{305F53C6-F53B-4B55-944E-36E01E84104F}" destId="{53B18285-621B-4D8A-999F-98C6C2DEFD08}"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DAD8C96-C297-4EDC-BD27-EFB2BEBB241E}">
      <dsp:nvSpPr>
        <dsp:cNvPr id="0" name=""/>
        <dsp:cNvSpPr/>
      </dsp:nvSpPr>
      <dsp:spPr>
        <a:xfrm>
          <a:off x="0" y="0"/>
          <a:ext cx="5791200" cy="785254"/>
        </a:xfrm>
        <a:prstGeom prst="roundRect">
          <a:avLst>
            <a:gd name="adj" fmla="val 10000"/>
          </a:avLst>
        </a:prstGeom>
        <a:gradFill rotWithShape="0">
          <a:gsLst>
            <a:gs pos="0">
              <a:schemeClr val="accent1">
                <a:hueOff val="0"/>
                <a:satOff val="0"/>
                <a:lumOff val="0"/>
                <a:alphaOff val="0"/>
                <a:shade val="58000"/>
                <a:satMod val="150000"/>
              </a:schemeClr>
            </a:gs>
            <a:gs pos="72000">
              <a:schemeClr val="accent1">
                <a:hueOff val="0"/>
                <a:satOff val="0"/>
                <a:lumOff val="0"/>
                <a:alphaOff val="0"/>
                <a:tint val="90000"/>
                <a:satMod val="135000"/>
              </a:schemeClr>
            </a:gs>
            <a:gs pos="100000">
              <a:schemeClr val="accent1">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627063" lvl="0" indent="0" algn="l" defTabSz="977900">
            <a:lnSpc>
              <a:spcPct val="90000"/>
            </a:lnSpc>
            <a:spcBef>
              <a:spcPct val="0"/>
            </a:spcBef>
            <a:spcAft>
              <a:spcPct val="35000"/>
            </a:spcAft>
          </a:pPr>
          <a:r>
            <a:rPr lang="en-US" sz="2200" b="1" kern="1200" dirty="0" smtClean="0">
              <a:effectLst>
                <a:outerShdw blurRad="38100" dist="38100" dir="2700000" algn="tl">
                  <a:srgbClr val="000000">
                    <a:alpha val="43137"/>
                  </a:srgbClr>
                </a:outerShdw>
              </a:effectLst>
            </a:rPr>
            <a:t>Transportation Choices </a:t>
          </a:r>
          <a:endParaRPr lang="en-US" sz="2200" b="1" kern="1200" dirty="0">
            <a:effectLst>
              <a:outerShdw blurRad="38100" dist="38100" dir="2700000" algn="tl">
                <a:srgbClr val="000000">
                  <a:alpha val="43137"/>
                </a:srgbClr>
              </a:outerShdw>
            </a:effectLst>
          </a:endParaRPr>
        </a:p>
      </dsp:txBody>
      <dsp:txXfrm>
        <a:off x="1236765" y="0"/>
        <a:ext cx="4554434" cy="785254"/>
      </dsp:txXfrm>
    </dsp:sp>
    <dsp:sp modelId="{FF409A96-B31A-4898-B7F9-F7FAFFB05258}">
      <dsp:nvSpPr>
        <dsp:cNvPr id="0" name=""/>
        <dsp:cNvSpPr/>
      </dsp:nvSpPr>
      <dsp:spPr>
        <a:xfrm>
          <a:off x="239253" y="28206"/>
          <a:ext cx="1390409" cy="628203"/>
        </a:xfrm>
        <a:prstGeom prst="roundRect">
          <a:avLst>
            <a:gd name="adj" fmla="val 10000"/>
          </a:avLst>
        </a:prstGeom>
        <a:blipFill rotWithShape="0">
          <a:blip xmlns:r="http://schemas.openxmlformats.org/officeDocument/2006/relationships" r:embed="rId1"/>
          <a:stretch>
            <a:fillRect/>
          </a:stretch>
        </a:blipFill>
        <a:ln>
          <a:noFill/>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dsp:spPr>
      <dsp:style>
        <a:lnRef idx="0">
          <a:scrgbClr r="0" g="0" b="0"/>
        </a:lnRef>
        <a:fillRef idx="1">
          <a:scrgbClr r="0" g="0" b="0"/>
        </a:fillRef>
        <a:effectRef idx="3">
          <a:scrgbClr r="0" g="0" b="0"/>
        </a:effectRef>
        <a:fontRef idx="minor"/>
      </dsp:style>
    </dsp:sp>
    <dsp:sp modelId="{06C08E4B-E58D-4F26-926C-7A5CE4DB12A4}">
      <dsp:nvSpPr>
        <dsp:cNvPr id="0" name=""/>
        <dsp:cNvSpPr/>
      </dsp:nvSpPr>
      <dsp:spPr>
        <a:xfrm>
          <a:off x="0" y="863779"/>
          <a:ext cx="5791200" cy="785254"/>
        </a:xfrm>
        <a:prstGeom prst="roundRect">
          <a:avLst>
            <a:gd name="adj" fmla="val 10000"/>
          </a:avLst>
        </a:prstGeom>
        <a:gradFill rotWithShape="0">
          <a:gsLst>
            <a:gs pos="0">
              <a:schemeClr val="accent1">
                <a:hueOff val="0"/>
                <a:satOff val="0"/>
                <a:lumOff val="0"/>
                <a:alphaOff val="0"/>
                <a:shade val="58000"/>
                <a:satMod val="150000"/>
              </a:schemeClr>
            </a:gs>
            <a:gs pos="72000">
              <a:schemeClr val="accent1">
                <a:hueOff val="0"/>
                <a:satOff val="0"/>
                <a:lumOff val="0"/>
                <a:alphaOff val="0"/>
                <a:tint val="90000"/>
                <a:satMod val="135000"/>
              </a:schemeClr>
            </a:gs>
            <a:gs pos="100000">
              <a:schemeClr val="accent1">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627063" lvl="0" indent="0" algn="l" defTabSz="977900">
            <a:lnSpc>
              <a:spcPct val="90000"/>
            </a:lnSpc>
            <a:spcBef>
              <a:spcPct val="0"/>
            </a:spcBef>
            <a:spcAft>
              <a:spcPct val="35000"/>
            </a:spcAft>
          </a:pPr>
          <a:r>
            <a:rPr lang="en-US" sz="2200" b="1" kern="1200" dirty="0" smtClean="0">
              <a:effectLst>
                <a:outerShdw blurRad="38100" dist="38100" dir="2700000" algn="tl">
                  <a:srgbClr val="000000">
                    <a:alpha val="43137"/>
                  </a:srgbClr>
                </a:outerShdw>
              </a:effectLst>
            </a:rPr>
            <a:t>Equitable, Affordable Housing</a:t>
          </a:r>
          <a:endParaRPr lang="en-US" sz="2200" b="1" kern="1200" dirty="0">
            <a:effectLst>
              <a:outerShdw blurRad="38100" dist="38100" dir="2700000" algn="tl">
                <a:srgbClr val="000000">
                  <a:alpha val="43137"/>
                </a:srgbClr>
              </a:outerShdw>
            </a:effectLst>
          </a:endParaRPr>
        </a:p>
      </dsp:txBody>
      <dsp:txXfrm>
        <a:off x="1236765" y="863779"/>
        <a:ext cx="4554434" cy="785254"/>
      </dsp:txXfrm>
    </dsp:sp>
    <dsp:sp modelId="{C3D80AB0-56C8-4094-BB5A-BBA301A5120E}">
      <dsp:nvSpPr>
        <dsp:cNvPr id="0" name=""/>
        <dsp:cNvSpPr/>
      </dsp:nvSpPr>
      <dsp:spPr>
        <a:xfrm>
          <a:off x="239253" y="948147"/>
          <a:ext cx="1390409" cy="628203"/>
        </a:xfrm>
        <a:prstGeom prst="roundRect">
          <a:avLst>
            <a:gd name="adj" fmla="val 10000"/>
          </a:avLst>
        </a:prstGeom>
        <a:blipFill rotWithShape="0">
          <a:blip xmlns:r="http://schemas.openxmlformats.org/officeDocument/2006/relationships" r:embed="rId2"/>
          <a:stretch>
            <a:fillRect/>
          </a:stretch>
        </a:blipFill>
        <a:ln>
          <a:noFill/>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dsp:spPr>
      <dsp:style>
        <a:lnRef idx="0">
          <a:scrgbClr r="0" g="0" b="0"/>
        </a:lnRef>
        <a:fillRef idx="1">
          <a:scrgbClr r="0" g="0" b="0"/>
        </a:fillRef>
        <a:effectRef idx="3">
          <a:scrgbClr r="0" g="0" b="0"/>
        </a:effectRef>
        <a:fontRef idx="minor"/>
      </dsp:style>
    </dsp:sp>
    <dsp:sp modelId="{197B1765-2BE1-4B97-8165-C0B47A9F9F84}">
      <dsp:nvSpPr>
        <dsp:cNvPr id="0" name=""/>
        <dsp:cNvSpPr/>
      </dsp:nvSpPr>
      <dsp:spPr>
        <a:xfrm>
          <a:off x="0" y="1727559"/>
          <a:ext cx="5791200" cy="785254"/>
        </a:xfrm>
        <a:prstGeom prst="roundRect">
          <a:avLst>
            <a:gd name="adj" fmla="val 10000"/>
          </a:avLst>
        </a:prstGeom>
        <a:gradFill rotWithShape="0">
          <a:gsLst>
            <a:gs pos="0">
              <a:schemeClr val="accent1">
                <a:hueOff val="0"/>
                <a:satOff val="0"/>
                <a:lumOff val="0"/>
                <a:alphaOff val="0"/>
                <a:shade val="58000"/>
                <a:satMod val="150000"/>
              </a:schemeClr>
            </a:gs>
            <a:gs pos="72000">
              <a:schemeClr val="accent1">
                <a:hueOff val="0"/>
                <a:satOff val="0"/>
                <a:lumOff val="0"/>
                <a:alphaOff val="0"/>
                <a:tint val="90000"/>
                <a:satMod val="135000"/>
              </a:schemeClr>
            </a:gs>
            <a:gs pos="100000">
              <a:schemeClr val="accent1">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627063" lvl="0" indent="0" algn="l" defTabSz="977900">
            <a:lnSpc>
              <a:spcPct val="90000"/>
            </a:lnSpc>
            <a:spcBef>
              <a:spcPct val="0"/>
            </a:spcBef>
            <a:spcAft>
              <a:spcPct val="35000"/>
            </a:spcAft>
          </a:pPr>
          <a:r>
            <a:rPr lang="en-US" sz="2200" b="1" kern="1200" dirty="0" smtClean="0">
              <a:effectLst>
                <a:outerShdw blurRad="38100" dist="38100" dir="2700000" algn="tl">
                  <a:srgbClr val="000000">
                    <a:alpha val="43137"/>
                  </a:srgbClr>
                </a:outerShdw>
              </a:effectLst>
            </a:rPr>
            <a:t>Economic Competitiveness</a:t>
          </a:r>
          <a:endParaRPr lang="en-US" sz="2200" b="1" kern="1200" dirty="0">
            <a:effectLst>
              <a:outerShdw blurRad="38100" dist="38100" dir="2700000" algn="tl">
                <a:srgbClr val="000000">
                  <a:alpha val="43137"/>
                </a:srgbClr>
              </a:outerShdw>
            </a:effectLst>
          </a:endParaRPr>
        </a:p>
      </dsp:txBody>
      <dsp:txXfrm>
        <a:off x="1236765" y="1727559"/>
        <a:ext cx="4554434" cy="785254"/>
      </dsp:txXfrm>
    </dsp:sp>
    <dsp:sp modelId="{FE941B46-E137-4C17-B14B-B7BE8AB894C3}">
      <dsp:nvSpPr>
        <dsp:cNvPr id="0" name=""/>
        <dsp:cNvSpPr/>
      </dsp:nvSpPr>
      <dsp:spPr>
        <a:xfrm>
          <a:off x="239253" y="1823360"/>
          <a:ext cx="1390409" cy="628203"/>
        </a:xfrm>
        <a:prstGeom prst="roundRect">
          <a:avLst>
            <a:gd name="adj" fmla="val 10000"/>
          </a:avLst>
        </a:prstGeom>
        <a:blipFill rotWithShape="0">
          <a:blip xmlns:r="http://schemas.openxmlformats.org/officeDocument/2006/relationships" r:embed="rId3"/>
          <a:stretch>
            <a:fillRect/>
          </a:stretch>
        </a:blipFill>
        <a:ln>
          <a:noFill/>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dsp:spPr>
      <dsp:style>
        <a:lnRef idx="0">
          <a:scrgbClr r="0" g="0" b="0"/>
        </a:lnRef>
        <a:fillRef idx="1">
          <a:scrgbClr r="0" g="0" b="0"/>
        </a:fillRef>
        <a:effectRef idx="3">
          <a:scrgbClr r="0" g="0" b="0"/>
        </a:effectRef>
        <a:fontRef idx="minor"/>
      </dsp:style>
    </dsp:sp>
    <dsp:sp modelId="{1613CB90-C1A9-4522-B101-8E90BF5C01D3}">
      <dsp:nvSpPr>
        <dsp:cNvPr id="0" name=""/>
        <dsp:cNvSpPr/>
      </dsp:nvSpPr>
      <dsp:spPr>
        <a:xfrm>
          <a:off x="0" y="2591339"/>
          <a:ext cx="5791200" cy="785254"/>
        </a:xfrm>
        <a:prstGeom prst="roundRect">
          <a:avLst>
            <a:gd name="adj" fmla="val 10000"/>
          </a:avLst>
        </a:prstGeom>
        <a:gradFill rotWithShape="0">
          <a:gsLst>
            <a:gs pos="0">
              <a:schemeClr val="accent1">
                <a:hueOff val="0"/>
                <a:satOff val="0"/>
                <a:lumOff val="0"/>
                <a:alphaOff val="0"/>
                <a:shade val="58000"/>
                <a:satMod val="150000"/>
              </a:schemeClr>
            </a:gs>
            <a:gs pos="72000">
              <a:schemeClr val="accent1">
                <a:hueOff val="0"/>
                <a:satOff val="0"/>
                <a:lumOff val="0"/>
                <a:alphaOff val="0"/>
                <a:tint val="90000"/>
                <a:satMod val="135000"/>
              </a:schemeClr>
            </a:gs>
            <a:gs pos="100000">
              <a:schemeClr val="accent1">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627063" lvl="0" indent="0" algn="l" defTabSz="977900">
            <a:lnSpc>
              <a:spcPct val="90000"/>
            </a:lnSpc>
            <a:spcBef>
              <a:spcPct val="0"/>
            </a:spcBef>
            <a:spcAft>
              <a:spcPct val="35000"/>
            </a:spcAft>
          </a:pPr>
          <a:r>
            <a:rPr lang="en-US" sz="2200" b="1" kern="1200" dirty="0" smtClean="0">
              <a:effectLst>
                <a:outerShdw blurRad="38100" dist="38100" dir="2700000" algn="tl">
                  <a:srgbClr val="000000">
                    <a:alpha val="43137"/>
                  </a:srgbClr>
                </a:outerShdw>
              </a:effectLst>
            </a:rPr>
            <a:t>Support Existing Communities</a:t>
          </a:r>
          <a:endParaRPr lang="en-US" sz="2200" b="1" kern="1200" dirty="0">
            <a:effectLst>
              <a:outerShdw blurRad="38100" dist="38100" dir="2700000" algn="tl">
                <a:srgbClr val="000000">
                  <a:alpha val="43137"/>
                </a:srgbClr>
              </a:outerShdw>
            </a:effectLst>
          </a:endParaRPr>
        </a:p>
      </dsp:txBody>
      <dsp:txXfrm>
        <a:off x="1236765" y="2591339"/>
        <a:ext cx="4554434" cy="785254"/>
      </dsp:txXfrm>
    </dsp:sp>
    <dsp:sp modelId="{A69412A9-F24B-47B5-A98B-1641E31D80DE}">
      <dsp:nvSpPr>
        <dsp:cNvPr id="0" name=""/>
        <dsp:cNvSpPr/>
      </dsp:nvSpPr>
      <dsp:spPr>
        <a:xfrm>
          <a:off x="239253" y="2669864"/>
          <a:ext cx="1390409" cy="628203"/>
        </a:xfrm>
        <a:prstGeom prst="roundRect">
          <a:avLst>
            <a:gd name="adj" fmla="val 10000"/>
          </a:avLst>
        </a:prstGeom>
        <a:blipFill rotWithShape="0">
          <a:blip xmlns:r="http://schemas.openxmlformats.org/officeDocument/2006/relationships" r:embed="rId4"/>
          <a:stretch>
            <a:fillRect/>
          </a:stretch>
        </a:blipFill>
        <a:ln>
          <a:noFill/>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dsp:spPr>
      <dsp:style>
        <a:lnRef idx="0">
          <a:scrgbClr r="0" g="0" b="0"/>
        </a:lnRef>
        <a:fillRef idx="1">
          <a:scrgbClr r="0" g="0" b="0"/>
        </a:fillRef>
        <a:effectRef idx="3">
          <a:scrgbClr r="0" g="0" b="0"/>
        </a:effectRef>
        <a:fontRef idx="minor"/>
      </dsp:style>
    </dsp:sp>
    <dsp:sp modelId="{8440EC5D-EB7A-42ED-B928-9A3E4B964861}">
      <dsp:nvSpPr>
        <dsp:cNvPr id="0" name=""/>
        <dsp:cNvSpPr/>
      </dsp:nvSpPr>
      <dsp:spPr>
        <a:xfrm>
          <a:off x="0" y="3455119"/>
          <a:ext cx="5791200" cy="785254"/>
        </a:xfrm>
        <a:prstGeom prst="roundRect">
          <a:avLst>
            <a:gd name="adj" fmla="val 10000"/>
          </a:avLst>
        </a:prstGeom>
        <a:gradFill rotWithShape="0">
          <a:gsLst>
            <a:gs pos="0">
              <a:schemeClr val="accent1">
                <a:hueOff val="0"/>
                <a:satOff val="0"/>
                <a:lumOff val="0"/>
                <a:alphaOff val="0"/>
                <a:shade val="58000"/>
                <a:satMod val="150000"/>
              </a:schemeClr>
            </a:gs>
            <a:gs pos="72000">
              <a:schemeClr val="accent1">
                <a:hueOff val="0"/>
                <a:satOff val="0"/>
                <a:lumOff val="0"/>
                <a:alphaOff val="0"/>
                <a:tint val="90000"/>
                <a:satMod val="135000"/>
              </a:schemeClr>
            </a:gs>
            <a:gs pos="100000">
              <a:schemeClr val="accent1">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627063" lvl="0" indent="0" algn="l" defTabSz="977900">
            <a:lnSpc>
              <a:spcPct val="90000"/>
            </a:lnSpc>
            <a:spcBef>
              <a:spcPct val="0"/>
            </a:spcBef>
            <a:spcAft>
              <a:spcPct val="35000"/>
            </a:spcAft>
          </a:pPr>
          <a:r>
            <a:rPr lang="en-US" sz="2200" b="1" kern="1200" dirty="0" smtClean="0">
              <a:effectLst>
                <a:outerShdw blurRad="38100" dist="38100" dir="2700000" algn="tl">
                  <a:srgbClr val="000000">
                    <a:alpha val="43137"/>
                  </a:srgbClr>
                </a:outerShdw>
              </a:effectLst>
            </a:rPr>
            <a:t>Align Federal Policies</a:t>
          </a:r>
          <a:endParaRPr lang="en-US" sz="2200" b="1" kern="1200" dirty="0">
            <a:effectLst>
              <a:outerShdw blurRad="38100" dist="38100" dir="2700000" algn="tl">
                <a:srgbClr val="000000">
                  <a:alpha val="43137"/>
                </a:srgbClr>
              </a:outerShdw>
            </a:effectLst>
          </a:endParaRPr>
        </a:p>
      </dsp:txBody>
      <dsp:txXfrm>
        <a:off x="1236765" y="3455119"/>
        <a:ext cx="4554434" cy="785254"/>
      </dsp:txXfrm>
    </dsp:sp>
    <dsp:sp modelId="{DC47D099-C4AD-4ECE-A84E-0C776E7BCA41}">
      <dsp:nvSpPr>
        <dsp:cNvPr id="0" name=""/>
        <dsp:cNvSpPr/>
      </dsp:nvSpPr>
      <dsp:spPr>
        <a:xfrm>
          <a:off x="239253" y="3580411"/>
          <a:ext cx="1390409" cy="534670"/>
        </a:xfrm>
        <a:prstGeom prst="roundRect">
          <a:avLst>
            <a:gd name="adj" fmla="val 10000"/>
          </a:avLst>
        </a:prstGeom>
        <a:blipFill rotWithShape="0">
          <a:blip xmlns:r="http://schemas.openxmlformats.org/officeDocument/2006/relationships" r:embed="rId5"/>
          <a:stretch>
            <a:fillRect/>
          </a:stretch>
        </a:blipFill>
        <a:ln>
          <a:noFill/>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dsp:spPr>
      <dsp:style>
        <a:lnRef idx="0">
          <a:scrgbClr r="0" g="0" b="0"/>
        </a:lnRef>
        <a:fillRef idx="1">
          <a:scrgbClr r="0" g="0" b="0"/>
        </a:fillRef>
        <a:effectRef idx="3">
          <a:scrgbClr r="0" g="0" b="0"/>
        </a:effectRef>
        <a:fontRef idx="minor"/>
      </dsp:style>
    </dsp:sp>
    <dsp:sp modelId="{3FEDD414-FA45-4716-B30E-6E33C4815F6E}">
      <dsp:nvSpPr>
        <dsp:cNvPr id="0" name=""/>
        <dsp:cNvSpPr/>
      </dsp:nvSpPr>
      <dsp:spPr>
        <a:xfrm>
          <a:off x="0" y="4318899"/>
          <a:ext cx="5791200" cy="785254"/>
        </a:xfrm>
        <a:prstGeom prst="roundRect">
          <a:avLst>
            <a:gd name="adj" fmla="val 10000"/>
          </a:avLst>
        </a:prstGeom>
        <a:gradFill rotWithShape="0">
          <a:gsLst>
            <a:gs pos="0">
              <a:schemeClr val="accent1">
                <a:hueOff val="0"/>
                <a:satOff val="0"/>
                <a:lumOff val="0"/>
                <a:alphaOff val="0"/>
                <a:shade val="58000"/>
                <a:satMod val="150000"/>
              </a:schemeClr>
            </a:gs>
            <a:gs pos="72000">
              <a:schemeClr val="accent1">
                <a:hueOff val="0"/>
                <a:satOff val="0"/>
                <a:lumOff val="0"/>
                <a:alphaOff val="0"/>
                <a:tint val="90000"/>
                <a:satMod val="135000"/>
              </a:schemeClr>
            </a:gs>
            <a:gs pos="100000">
              <a:schemeClr val="accent1">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627063" lvl="0" indent="0" algn="l" defTabSz="977900">
            <a:lnSpc>
              <a:spcPct val="90000"/>
            </a:lnSpc>
            <a:spcBef>
              <a:spcPct val="0"/>
            </a:spcBef>
            <a:spcAft>
              <a:spcPct val="35000"/>
            </a:spcAft>
          </a:pPr>
          <a:r>
            <a:rPr lang="en-US" sz="2200" b="1" kern="1200" dirty="0" smtClean="0">
              <a:effectLst>
                <a:outerShdw blurRad="38100" dist="38100" dir="2700000" algn="tl">
                  <a:srgbClr val="000000">
                    <a:alpha val="43137"/>
                  </a:srgbClr>
                </a:outerShdw>
              </a:effectLst>
            </a:rPr>
            <a:t>Value Communities </a:t>
          </a:r>
          <a:endParaRPr lang="en-US" sz="2200" b="1" kern="1200" dirty="0">
            <a:effectLst>
              <a:outerShdw blurRad="38100" dist="38100" dir="2700000" algn="tl">
                <a:srgbClr val="000000">
                  <a:alpha val="43137"/>
                </a:srgbClr>
              </a:outerShdw>
            </a:effectLst>
          </a:endParaRPr>
        </a:p>
      </dsp:txBody>
      <dsp:txXfrm>
        <a:off x="1236765" y="4318899"/>
        <a:ext cx="4554434" cy="785254"/>
      </dsp:txXfrm>
    </dsp:sp>
    <dsp:sp modelId="{43E22B3E-D879-424B-B3D8-1C951E53E9D6}">
      <dsp:nvSpPr>
        <dsp:cNvPr id="0" name=""/>
        <dsp:cNvSpPr/>
      </dsp:nvSpPr>
      <dsp:spPr>
        <a:xfrm>
          <a:off x="239253" y="4397424"/>
          <a:ext cx="1390409" cy="628203"/>
        </a:xfrm>
        <a:prstGeom prst="roundRect">
          <a:avLst>
            <a:gd name="adj" fmla="val 10000"/>
          </a:avLst>
        </a:prstGeom>
        <a:blipFill rotWithShape="0">
          <a:blip xmlns:r="http://schemas.openxmlformats.org/officeDocument/2006/relationships" r:embed="rId6"/>
          <a:stretch>
            <a:fillRect/>
          </a:stretch>
        </a:blipFill>
        <a:ln>
          <a:noFill/>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247A69-3F39-477B-8020-0B0AD611683E}">
      <dsp:nvSpPr>
        <dsp:cNvPr id="0" name=""/>
        <dsp:cNvSpPr/>
      </dsp:nvSpPr>
      <dsp:spPr>
        <a:xfrm rot="10800000">
          <a:off x="1632282" y="2671"/>
          <a:ext cx="5675376" cy="811080"/>
        </a:xfrm>
        <a:prstGeom prst="homePlate">
          <a:avLst/>
        </a:prstGeom>
        <a:gradFill rotWithShape="0">
          <a:gsLst>
            <a:gs pos="0">
              <a:schemeClr val="accent1">
                <a:hueOff val="0"/>
                <a:satOff val="0"/>
                <a:lumOff val="0"/>
                <a:alphaOff val="0"/>
                <a:shade val="58000"/>
                <a:satMod val="150000"/>
              </a:schemeClr>
            </a:gs>
            <a:gs pos="72000">
              <a:schemeClr val="accent1">
                <a:hueOff val="0"/>
                <a:satOff val="0"/>
                <a:lumOff val="0"/>
                <a:alphaOff val="0"/>
                <a:tint val="90000"/>
                <a:satMod val="135000"/>
              </a:schemeClr>
            </a:gs>
            <a:gs pos="100000">
              <a:schemeClr val="accent1">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357664" tIns="76200" rIns="142240" bIns="762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It’s about considering all transportation modes and affordability</a:t>
          </a:r>
          <a:endParaRPr lang="en-US" sz="2000" b="1" kern="1200" dirty="0">
            <a:effectLst>
              <a:outerShdw blurRad="38100" dist="38100" dir="2700000" algn="tl">
                <a:srgbClr val="000000">
                  <a:alpha val="43137"/>
                </a:srgbClr>
              </a:outerShdw>
            </a:effectLst>
          </a:endParaRPr>
        </a:p>
      </dsp:txBody>
      <dsp:txXfrm rot="10800000">
        <a:off x="1632282" y="2671"/>
        <a:ext cx="5675376" cy="811080"/>
      </dsp:txXfrm>
    </dsp:sp>
    <dsp:sp modelId="{8BA55327-B92B-494A-AB8C-B0AAD1B91457}">
      <dsp:nvSpPr>
        <dsp:cNvPr id="0" name=""/>
        <dsp:cNvSpPr/>
      </dsp:nvSpPr>
      <dsp:spPr>
        <a:xfrm>
          <a:off x="1226741" y="2671"/>
          <a:ext cx="811080" cy="811080"/>
        </a:xfrm>
        <a:prstGeom prst="ellipse">
          <a:avLst/>
        </a:prstGeom>
        <a:blipFill rotWithShape="0">
          <a:blip xmlns:r="http://schemas.openxmlformats.org/officeDocument/2006/relationships" r:embed="rId1"/>
          <a:stretch>
            <a:fillRect/>
          </a:stretch>
        </a:blipFill>
        <a:ln>
          <a:noFill/>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dsp:spPr>
      <dsp:style>
        <a:lnRef idx="0">
          <a:scrgbClr r="0" g="0" b="0"/>
        </a:lnRef>
        <a:fillRef idx="1">
          <a:scrgbClr r="0" g="0" b="0"/>
        </a:fillRef>
        <a:effectRef idx="3">
          <a:scrgbClr r="0" g="0" b="0"/>
        </a:effectRef>
        <a:fontRef idx="minor"/>
      </dsp:style>
    </dsp:sp>
    <dsp:sp modelId="{280B47A6-7846-41E1-B955-DCAC409F036C}">
      <dsp:nvSpPr>
        <dsp:cNvPr id="0" name=""/>
        <dsp:cNvSpPr/>
      </dsp:nvSpPr>
      <dsp:spPr>
        <a:xfrm rot="10800000">
          <a:off x="1587733" y="1055865"/>
          <a:ext cx="5675376" cy="811080"/>
        </a:xfrm>
        <a:prstGeom prst="homePlate">
          <a:avLst/>
        </a:prstGeom>
        <a:gradFill rotWithShape="0">
          <a:gsLst>
            <a:gs pos="0">
              <a:schemeClr val="accent1">
                <a:hueOff val="0"/>
                <a:satOff val="0"/>
                <a:lumOff val="0"/>
                <a:alphaOff val="0"/>
                <a:shade val="58000"/>
                <a:satMod val="150000"/>
              </a:schemeClr>
            </a:gs>
            <a:gs pos="72000">
              <a:schemeClr val="accent1">
                <a:hueOff val="0"/>
                <a:satOff val="0"/>
                <a:lumOff val="0"/>
                <a:alphaOff val="0"/>
                <a:tint val="90000"/>
                <a:satMod val="135000"/>
              </a:schemeClr>
            </a:gs>
            <a:gs pos="100000">
              <a:schemeClr val="accent1">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357664" tIns="76200" rIns="142240" bIns="762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It’s about serving people of all ages, incomes, races, and ethnicities</a:t>
          </a:r>
        </a:p>
      </dsp:txBody>
      <dsp:txXfrm rot="10800000">
        <a:off x="1587733" y="1055865"/>
        <a:ext cx="5675376" cy="811080"/>
      </dsp:txXfrm>
    </dsp:sp>
    <dsp:sp modelId="{72D16C21-810D-44AF-B095-F590118FFF22}">
      <dsp:nvSpPr>
        <dsp:cNvPr id="0" name=""/>
        <dsp:cNvSpPr/>
      </dsp:nvSpPr>
      <dsp:spPr>
        <a:xfrm>
          <a:off x="1201316" y="1055865"/>
          <a:ext cx="861943" cy="811080"/>
        </a:xfrm>
        <a:prstGeom prst="ellipse">
          <a:avLst/>
        </a:prstGeom>
        <a:blipFill rotWithShape="0">
          <a:blip xmlns:r="http://schemas.openxmlformats.org/officeDocument/2006/relationships" r:embed="rId1"/>
          <a:stretch>
            <a:fillRect/>
          </a:stretch>
        </a:blipFill>
        <a:ln>
          <a:noFill/>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dsp:spPr>
      <dsp:style>
        <a:lnRef idx="0">
          <a:scrgbClr r="0" g="0" b="0"/>
        </a:lnRef>
        <a:fillRef idx="1">
          <a:scrgbClr r="0" g="0" b="0"/>
        </a:fillRef>
        <a:effectRef idx="3">
          <a:scrgbClr r="0" g="0" b="0"/>
        </a:effectRef>
        <a:fontRef idx="minor"/>
      </dsp:style>
    </dsp:sp>
    <dsp:sp modelId="{17DB93B0-5E3E-495A-97AA-910A4E20C5FE}">
      <dsp:nvSpPr>
        <dsp:cNvPr id="0" name=""/>
        <dsp:cNvSpPr/>
      </dsp:nvSpPr>
      <dsp:spPr>
        <a:xfrm rot="10800000">
          <a:off x="1632282" y="2109059"/>
          <a:ext cx="5675376" cy="811080"/>
        </a:xfrm>
        <a:prstGeom prst="homePlate">
          <a:avLst/>
        </a:prstGeom>
        <a:gradFill rotWithShape="0">
          <a:gsLst>
            <a:gs pos="0">
              <a:schemeClr val="accent1">
                <a:hueOff val="0"/>
                <a:satOff val="0"/>
                <a:lumOff val="0"/>
                <a:alphaOff val="0"/>
                <a:shade val="58000"/>
                <a:satMod val="150000"/>
              </a:schemeClr>
            </a:gs>
            <a:gs pos="72000">
              <a:schemeClr val="accent1">
                <a:hueOff val="0"/>
                <a:satOff val="0"/>
                <a:lumOff val="0"/>
                <a:alphaOff val="0"/>
                <a:tint val="90000"/>
                <a:satMod val="135000"/>
              </a:schemeClr>
            </a:gs>
            <a:gs pos="100000">
              <a:schemeClr val="accent1">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357664" tIns="76200" rIns="142240" bIns="762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It’s about improving access to work, services, and markets</a:t>
          </a:r>
        </a:p>
      </dsp:txBody>
      <dsp:txXfrm rot="10800000">
        <a:off x="1632282" y="2109059"/>
        <a:ext cx="5675376" cy="811080"/>
      </dsp:txXfrm>
    </dsp:sp>
    <dsp:sp modelId="{C4A62A59-26B2-4A8B-B550-2B564DA9C164}">
      <dsp:nvSpPr>
        <dsp:cNvPr id="0" name=""/>
        <dsp:cNvSpPr/>
      </dsp:nvSpPr>
      <dsp:spPr>
        <a:xfrm>
          <a:off x="1226741" y="2109059"/>
          <a:ext cx="811080" cy="811080"/>
        </a:xfrm>
        <a:prstGeom prst="ellipse">
          <a:avLst/>
        </a:prstGeom>
        <a:blipFill rotWithShape="0">
          <a:blip xmlns:r="http://schemas.openxmlformats.org/officeDocument/2006/relationships" r:embed="rId1"/>
          <a:stretch>
            <a:fillRect/>
          </a:stretch>
        </a:blipFill>
        <a:ln>
          <a:noFill/>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dsp:spPr>
      <dsp:style>
        <a:lnRef idx="0">
          <a:scrgbClr r="0" g="0" b="0"/>
        </a:lnRef>
        <a:fillRef idx="1">
          <a:scrgbClr r="0" g="0" b="0"/>
        </a:fillRef>
        <a:effectRef idx="3">
          <a:scrgbClr r="0" g="0" b="0"/>
        </a:effectRef>
        <a:fontRef idx="minor"/>
      </dsp:style>
    </dsp:sp>
    <dsp:sp modelId="{B65E0519-67C6-4C33-8218-5DEAEDDB81DC}">
      <dsp:nvSpPr>
        <dsp:cNvPr id="0" name=""/>
        <dsp:cNvSpPr/>
      </dsp:nvSpPr>
      <dsp:spPr>
        <a:xfrm rot="10800000">
          <a:off x="1632282" y="3162253"/>
          <a:ext cx="5675376" cy="811080"/>
        </a:xfrm>
        <a:prstGeom prst="homePlate">
          <a:avLst/>
        </a:prstGeom>
        <a:gradFill rotWithShape="0">
          <a:gsLst>
            <a:gs pos="0">
              <a:schemeClr val="accent1">
                <a:hueOff val="0"/>
                <a:satOff val="0"/>
                <a:lumOff val="0"/>
                <a:alphaOff val="0"/>
                <a:shade val="58000"/>
                <a:satMod val="150000"/>
              </a:schemeClr>
            </a:gs>
            <a:gs pos="72000">
              <a:schemeClr val="accent1">
                <a:hueOff val="0"/>
                <a:satOff val="0"/>
                <a:lumOff val="0"/>
                <a:alphaOff val="0"/>
                <a:tint val="90000"/>
                <a:satMod val="135000"/>
              </a:schemeClr>
            </a:gs>
            <a:gs pos="100000">
              <a:schemeClr val="accent1">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357664" tIns="76200" rIns="142240" bIns="762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It’s about making government </a:t>
          </a:r>
          <a:br>
            <a:rPr lang="en-US" sz="2000" b="1" kern="1200" dirty="0" smtClean="0">
              <a:effectLst>
                <a:outerShdw blurRad="38100" dist="38100" dir="2700000" algn="tl">
                  <a:srgbClr val="000000">
                    <a:alpha val="43137"/>
                  </a:srgbClr>
                </a:outerShdw>
              </a:effectLst>
            </a:rPr>
          </a:br>
          <a:r>
            <a:rPr lang="en-US" sz="2000" b="1" kern="1200" dirty="0" smtClean="0">
              <a:effectLst>
                <a:outerShdw blurRad="38100" dist="38100" dir="2700000" algn="tl">
                  <a:srgbClr val="000000">
                    <a:alpha val="43137"/>
                  </a:srgbClr>
                </a:outerShdw>
              </a:effectLst>
            </a:rPr>
            <a:t>more efficient</a:t>
          </a:r>
        </a:p>
      </dsp:txBody>
      <dsp:txXfrm rot="10800000">
        <a:off x="1632282" y="3162253"/>
        <a:ext cx="5675376" cy="811080"/>
      </dsp:txXfrm>
    </dsp:sp>
    <dsp:sp modelId="{D0DBC61A-995F-4F26-9A0E-887972A17F58}">
      <dsp:nvSpPr>
        <dsp:cNvPr id="0" name=""/>
        <dsp:cNvSpPr/>
      </dsp:nvSpPr>
      <dsp:spPr>
        <a:xfrm>
          <a:off x="1226741" y="3162253"/>
          <a:ext cx="811080" cy="811080"/>
        </a:xfrm>
        <a:prstGeom prst="ellipse">
          <a:avLst/>
        </a:prstGeom>
        <a:blipFill rotWithShape="0">
          <a:blip xmlns:r="http://schemas.openxmlformats.org/officeDocument/2006/relationships" r:embed="rId1"/>
          <a:stretch>
            <a:fillRect/>
          </a:stretch>
        </a:blipFill>
        <a:ln>
          <a:noFill/>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dsp:spPr>
      <dsp:style>
        <a:lnRef idx="0">
          <a:scrgbClr r="0" g="0" b="0"/>
        </a:lnRef>
        <a:fillRef idx="1">
          <a:scrgbClr r="0" g="0" b="0"/>
        </a:fillRef>
        <a:effectRef idx="3">
          <a:scrgbClr r="0" g="0" b="0"/>
        </a:effectRef>
        <a:fontRef idx="minor"/>
      </dsp:style>
    </dsp:sp>
    <dsp:sp modelId="{53B18285-621B-4D8A-999F-98C6C2DEFD08}">
      <dsp:nvSpPr>
        <dsp:cNvPr id="0" name=""/>
        <dsp:cNvSpPr/>
      </dsp:nvSpPr>
      <dsp:spPr>
        <a:xfrm rot="10800000">
          <a:off x="1632282" y="4215447"/>
          <a:ext cx="5675376" cy="811080"/>
        </a:xfrm>
        <a:prstGeom prst="homePlate">
          <a:avLst/>
        </a:prstGeom>
        <a:gradFill rotWithShape="0">
          <a:gsLst>
            <a:gs pos="0">
              <a:schemeClr val="accent1">
                <a:hueOff val="0"/>
                <a:satOff val="0"/>
                <a:lumOff val="0"/>
                <a:alphaOff val="0"/>
                <a:shade val="58000"/>
                <a:satMod val="150000"/>
              </a:schemeClr>
            </a:gs>
            <a:gs pos="72000">
              <a:schemeClr val="accent1">
                <a:hueOff val="0"/>
                <a:satOff val="0"/>
                <a:lumOff val="0"/>
                <a:alphaOff val="0"/>
                <a:tint val="90000"/>
                <a:satMod val="135000"/>
              </a:schemeClr>
            </a:gs>
            <a:gs pos="100000">
              <a:schemeClr val="accent1">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357664" tIns="76200" rIns="142240" bIns="762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It’s about responding to community vision and values</a:t>
          </a:r>
        </a:p>
      </dsp:txBody>
      <dsp:txXfrm rot="10800000">
        <a:off x="1632282" y="4215447"/>
        <a:ext cx="5675376" cy="811080"/>
      </dsp:txXfrm>
    </dsp:sp>
    <dsp:sp modelId="{8241030E-3FAB-42A4-8D50-D30908BF73D7}">
      <dsp:nvSpPr>
        <dsp:cNvPr id="0" name=""/>
        <dsp:cNvSpPr/>
      </dsp:nvSpPr>
      <dsp:spPr>
        <a:xfrm>
          <a:off x="1226741" y="4215447"/>
          <a:ext cx="811080" cy="811080"/>
        </a:xfrm>
        <a:prstGeom prst="ellipse">
          <a:avLst/>
        </a:prstGeom>
        <a:blipFill rotWithShape="0">
          <a:blip xmlns:r="http://schemas.openxmlformats.org/officeDocument/2006/relationships" r:embed="rId1"/>
          <a:stretch>
            <a:fillRect/>
          </a:stretch>
        </a:blipFill>
        <a:ln>
          <a:noFill/>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428178-C0AB-4285-B265-41FAB2B84CA8}" type="datetimeFigureOut">
              <a:rPr lang="en-US" smtClean="0"/>
              <a:pPr/>
              <a:t>4/28/2011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CF447C-30D2-417E-BC10-0EA6D4E8044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447C-30D2-417E-BC10-0EA6D4E80441}"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B51ACC1-6C16-426E-A9C7-5D64C1F873BC}"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B51ACC1-6C16-426E-A9C7-5D64C1F873BC}"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CF447C-30D2-417E-BC10-0EA6D4E80441}"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Here’s a look at the new, just released FHWA Livability Initiative web page. This page provides information on new and upcoming activities, including training and future workshops like this. We will also be highlighting Case Studies with information on how projects developed. This page will be a good place for staying up to date on Livability activities. Here’s the link </a:t>
            </a:r>
          </a:p>
          <a:p>
            <a:pPr>
              <a:spcBef>
                <a:spcPct val="0"/>
              </a:spcBef>
            </a:pPr>
            <a:endParaRPr lang="en-US" smtClean="0"/>
          </a:p>
          <a:p>
            <a:pPr>
              <a:spcBef>
                <a:spcPct val="0"/>
              </a:spcBef>
            </a:pPr>
            <a:r>
              <a:rPr lang="en-US" smtClean="0"/>
              <a:t>http://wwwdev.fhwa.dot.gov/livability/</a:t>
            </a:r>
          </a:p>
          <a:p>
            <a:pPr>
              <a:spcBef>
                <a:spcPct val="0"/>
              </a:spcBef>
            </a:pPr>
            <a:endParaRPr lang="en-US"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78EB0F-4584-4EC3-8B58-203DD3F9B686}" type="slidenum">
              <a:rPr lang="en-US"/>
              <a:pPr fontAlgn="base">
                <a:spcBef>
                  <a:spcPct val="0"/>
                </a:spcBef>
                <a:spcAft>
                  <a:spcPct val="0"/>
                </a:spcAft>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CF447C-30D2-417E-BC10-0EA6D4E80441}"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7D7BDA06-8D5C-4ECB-8FC4-70279D703914}" type="datetimeFigureOut">
              <a:rPr lang="en-US" smtClean="0"/>
              <a:pPr/>
              <a:t>4/28/2011</a:t>
            </a:fld>
            <a:endParaRPr lang="en-US" dirty="0"/>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EE26F588-26FD-4959-9601-9763747D5AFC}" type="slidenum">
              <a:rPr lang="en-US" smtClean="0"/>
              <a:pPr/>
              <a:t>‹#›</a:t>
            </a:fld>
            <a:endParaRPr lang="en-US" dirty="0"/>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7BDA06-8D5C-4ECB-8FC4-70279D703914}" type="datetimeFigureOut">
              <a:rPr lang="en-US" smtClean="0"/>
              <a:pPr/>
              <a:t>4/28/2011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E26F588-26FD-4959-9601-9763747D5AF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7BDA06-8D5C-4ECB-8FC4-70279D703914}" type="datetimeFigureOut">
              <a:rPr lang="en-US" smtClean="0"/>
              <a:pPr/>
              <a:t>4/28/2011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E26F588-26FD-4959-9601-9763747D5AF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7BDA06-8D5C-4ECB-8FC4-70279D703914}" type="datetimeFigureOut">
              <a:rPr lang="en-US" smtClean="0"/>
              <a:pPr/>
              <a:t>4/28/2011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E26F588-26FD-4959-9601-9763747D5AF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7D7BDA06-8D5C-4ECB-8FC4-70279D703914}" type="datetimeFigureOut">
              <a:rPr lang="en-US" smtClean="0"/>
              <a:pPr/>
              <a:t>4/28/2011</a:t>
            </a:fld>
            <a:endParaRPr lang="en-US" dirty="0"/>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EE26F588-26FD-4959-9601-9763747D5AFC}" type="slidenum">
              <a:rPr lang="en-US" smtClean="0"/>
              <a:pPr/>
              <a:t>‹#›</a:t>
            </a:fld>
            <a:endParaRPr lang="en-US" dirty="0"/>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D7BDA06-8D5C-4ECB-8FC4-70279D703914}" type="datetimeFigureOut">
              <a:rPr lang="en-US" smtClean="0"/>
              <a:pPr/>
              <a:t>4/28/2011</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a:xfrm>
            <a:off x="8641080" y="6514568"/>
            <a:ext cx="464288" cy="274320"/>
          </a:xfrm>
        </p:spPr>
        <p:txBody>
          <a:bodyPr/>
          <a:lstStyle>
            <a:extLst/>
          </a:lstStyle>
          <a:p>
            <a:fld id="{EE26F588-26FD-4959-9601-9763747D5AFC}" type="slidenum">
              <a:rPr lang="en-US" smtClean="0"/>
              <a:pPr/>
              <a:t>‹#›</a:t>
            </a:fld>
            <a:endParaRPr lang="en-US" dirty="0"/>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D7BDA06-8D5C-4ECB-8FC4-70279D703914}" type="datetimeFigureOut">
              <a:rPr lang="en-US" smtClean="0"/>
              <a:pPr/>
              <a:t>4/28/2011</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a:xfrm>
            <a:off x="8641080" y="6514568"/>
            <a:ext cx="464288" cy="274320"/>
          </a:xfrm>
        </p:spPr>
        <p:txBody>
          <a:bodyPr/>
          <a:lstStyle>
            <a:extLst/>
          </a:lstStyle>
          <a:p>
            <a:fld id="{EE26F588-26FD-4959-9601-9763747D5AF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D7BDA06-8D5C-4ECB-8FC4-70279D703914}" type="datetimeFigureOut">
              <a:rPr lang="en-US" smtClean="0"/>
              <a:pPr/>
              <a:t>4/28/2011</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EE26F588-26FD-4959-9601-9763747D5AFC}" type="slidenum">
              <a:rPr lang="en-US" smtClean="0"/>
              <a:pPr/>
              <a:t>‹#›</a:t>
            </a:fld>
            <a:endParaRPr lang="en-US" dirty="0"/>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D7BDA06-8D5C-4ECB-8FC4-70279D703914}" type="datetimeFigureOut">
              <a:rPr lang="en-US" smtClean="0"/>
              <a:pPr/>
              <a:t>4/28/2011</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EE26F588-26FD-4959-9601-9763747D5AF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7D7BDA06-8D5C-4ECB-8FC4-70279D703914}" type="datetimeFigureOut">
              <a:rPr lang="en-US" smtClean="0"/>
              <a:pPr/>
              <a:t>4/28/2011</a:t>
            </a:fld>
            <a:endParaRPr lang="en-US" dirty="0"/>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EE26F588-26FD-4959-9601-9763747D5AFC}" type="slidenum">
              <a:rPr lang="en-US" smtClean="0"/>
              <a:pPr/>
              <a:t>‹#›</a:t>
            </a:fld>
            <a:endParaRPr lang="en-US" dirty="0"/>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7D7BDA06-8D5C-4ECB-8FC4-70279D703914}" type="datetimeFigureOut">
              <a:rPr lang="en-US" smtClean="0"/>
              <a:pPr/>
              <a:t>4/28/2011</a:t>
            </a:fld>
            <a:endParaRPr lang="en-US" dirty="0"/>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EE26F588-26FD-4959-9601-9763747D5AFC}" type="slidenum">
              <a:rPr lang="en-US" smtClean="0"/>
              <a:pPr/>
              <a:t>‹#›</a:t>
            </a:fld>
            <a:endParaRPr lang="en-US" dirty="0"/>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dirty="0"/>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7D7BDA06-8D5C-4ECB-8FC4-70279D703914}" type="datetimeFigureOut">
              <a:rPr lang="en-US" smtClean="0"/>
              <a:pPr/>
              <a:t>4/28/2011</a:t>
            </a:fld>
            <a:endParaRPr lang="en-US" dirty="0"/>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EE26F588-26FD-4959-9601-9763747D5AFC}" type="slidenum">
              <a:rPr lang="en-US" smtClean="0"/>
              <a:pPr/>
              <a:t>‹#›</a:t>
            </a:fld>
            <a:endParaRPr lang="en-US" dirty="0"/>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FHWA's Livability Initiative: Promoting Collaboration and Multimodal Planning</a:t>
            </a:r>
            <a:endParaRPr lang="en-US" dirty="0"/>
          </a:p>
        </p:txBody>
      </p:sp>
      <p:sp>
        <p:nvSpPr>
          <p:cNvPr id="3" name="Subtitle 2"/>
          <p:cNvSpPr>
            <a:spLocks noGrp="1"/>
          </p:cNvSpPr>
          <p:nvPr>
            <p:ph type="subTitle" idx="1"/>
          </p:nvPr>
        </p:nvSpPr>
        <p:spPr/>
        <p:txBody>
          <a:bodyPr/>
          <a:lstStyle/>
          <a:p>
            <a:r>
              <a:rPr lang="en-US" dirty="0" smtClean="0"/>
              <a:t>Gabe Rousseau</a:t>
            </a:r>
          </a:p>
          <a:p>
            <a:r>
              <a:rPr lang="en-US" sz="2800" dirty="0" smtClean="0"/>
              <a:t>Federal Highway Administration</a:t>
            </a:r>
          </a:p>
          <a:p>
            <a:r>
              <a:rPr lang="en-US" sz="2800" dirty="0" smtClean="0"/>
              <a:t>Office of Human Environment</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762000" y="2895600"/>
            <a:ext cx="2286000" cy="34324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does FHWA help?</a:t>
            </a:r>
            <a:endParaRPr lang="en-US" dirty="0"/>
          </a:p>
        </p:txBody>
      </p:sp>
      <p:sp>
        <p:nvSpPr>
          <p:cNvPr id="2" name="Content Placeholder 1"/>
          <p:cNvSpPr>
            <a:spLocks noGrp="1"/>
          </p:cNvSpPr>
          <p:nvPr>
            <p:ph idx="1"/>
          </p:nvPr>
        </p:nvSpPr>
        <p:spPr/>
        <p:txBody>
          <a:bodyPr>
            <a:normAutofit fontScale="92500" lnSpcReduction="20000"/>
          </a:bodyPr>
          <a:lstStyle/>
          <a:p>
            <a:r>
              <a:rPr lang="en-US" dirty="0" smtClean="0"/>
              <a:t>In 2011, FHWA held regional livability workshops with key stakeholders to identify opportunities and obstacles.</a:t>
            </a:r>
          </a:p>
          <a:p>
            <a:pPr lvl="1"/>
            <a:r>
              <a:rPr lang="en-US" dirty="0" smtClean="0"/>
              <a:t>Locations  </a:t>
            </a:r>
          </a:p>
          <a:p>
            <a:pPr lvl="2"/>
            <a:r>
              <a:rPr lang="en-US" dirty="0" smtClean="0"/>
              <a:t>Sacramento, CA; Denver, CO; Kansas City, MO; Atlanta, GA; Boston, MA</a:t>
            </a:r>
          </a:p>
          <a:p>
            <a:pPr lvl="1"/>
            <a:endParaRPr lang="en-US" dirty="0" smtClean="0"/>
          </a:p>
          <a:p>
            <a:r>
              <a:rPr lang="en-US" dirty="0" smtClean="0"/>
              <a:t>National Association of Development Organization’s  Peer Exchanges focused on rural livability.</a:t>
            </a:r>
          </a:p>
          <a:p>
            <a:pPr lvl="1"/>
            <a:r>
              <a:rPr lang="en-US" dirty="0" smtClean="0"/>
              <a:t>Locations</a:t>
            </a:r>
          </a:p>
          <a:p>
            <a:pPr lvl="2"/>
            <a:r>
              <a:rPr lang="en-US" dirty="0" smtClean="0"/>
              <a:t>Asheville, NC and Sacramento, CA</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t>FHWA activities</a:t>
            </a:r>
            <a:endParaRPr lang="en-US" dirty="0">
              <a:solidFill>
                <a:schemeClr val="accent1">
                  <a:satMod val="150000"/>
                </a:schemeClr>
              </a:solidFill>
            </a:endParaRPr>
          </a:p>
        </p:txBody>
      </p:sp>
      <p:sp>
        <p:nvSpPr>
          <p:cNvPr id="17411" name="Content Placeholder 4"/>
          <p:cNvSpPr>
            <a:spLocks noGrp="1"/>
          </p:cNvSpPr>
          <p:nvPr>
            <p:ph idx="1"/>
          </p:nvPr>
        </p:nvSpPr>
        <p:spPr/>
        <p:txBody>
          <a:bodyPr/>
          <a:lstStyle/>
          <a:p>
            <a:r>
              <a:rPr lang="en-US" dirty="0" smtClean="0"/>
              <a:t>Livability Web Site</a:t>
            </a:r>
          </a:p>
          <a:p>
            <a:pPr lvl="1"/>
            <a:r>
              <a:rPr lang="en-US" dirty="0" smtClean="0"/>
              <a:t>Identifies existing funding sources to support livability</a:t>
            </a:r>
          </a:p>
          <a:p>
            <a:pPr lvl="1"/>
            <a:r>
              <a:rPr lang="en-US" dirty="0" smtClean="0"/>
              <a:t>Division contacts</a:t>
            </a:r>
          </a:p>
          <a:p>
            <a:pPr lvl="1"/>
            <a:r>
              <a:rPr lang="en-US" dirty="0" smtClean="0"/>
              <a:t>Case studies</a:t>
            </a:r>
          </a:p>
        </p:txBody>
      </p:sp>
      <p:pic>
        <p:nvPicPr>
          <p:cNvPr id="1026" name="Picture 2"/>
          <p:cNvPicPr>
            <a:picLocks noChangeAspect="1" noChangeArrowheads="1"/>
          </p:cNvPicPr>
          <p:nvPr/>
        </p:nvPicPr>
        <p:blipFill>
          <a:blip r:embed="rId3" cstate="screen"/>
          <a:srcRect t="10666" b="12000"/>
          <a:stretch>
            <a:fillRect/>
          </a:stretch>
        </p:blipFill>
        <p:spPr bwMode="auto">
          <a:xfrm>
            <a:off x="4191000" y="3343088"/>
            <a:ext cx="4572000" cy="3356162"/>
          </a:xfrm>
          <a:prstGeom prst="rect">
            <a:avLst/>
          </a:prstGeom>
          <a:noFill/>
          <a:ln w="25400">
            <a:solidFill>
              <a:schemeClr val="accent3">
                <a:lumMod val="75000"/>
              </a:schemeClr>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does it look like?</a:t>
            </a:r>
            <a:endParaRPr lang="en-US" dirty="0"/>
          </a:p>
        </p:txBody>
      </p:sp>
      <p:sp>
        <p:nvSpPr>
          <p:cNvPr id="2" name="Content Placeholder 1"/>
          <p:cNvSpPr>
            <a:spLocks noGrp="1"/>
          </p:cNvSpPr>
          <p:nvPr>
            <p:ph idx="1"/>
          </p:nvPr>
        </p:nvSpPr>
        <p:spPr/>
        <p:txBody>
          <a:bodyPr>
            <a:normAutofit/>
          </a:bodyPr>
          <a:lstStyle/>
          <a:p>
            <a:r>
              <a:rPr lang="en-US" dirty="0" smtClean="0"/>
              <a:t>FHWA’s </a:t>
            </a:r>
            <a:r>
              <a:rPr lang="en-US" i="1" dirty="0" smtClean="0"/>
              <a:t>Livability in Transportation Guidebook </a:t>
            </a:r>
          </a:p>
          <a:p>
            <a:pPr lvl="1"/>
            <a:r>
              <a:rPr lang="en-US" dirty="0" smtClean="0"/>
              <a:t>Uses case studies to explore principles, practical strategies, design solutions, and applications that have been used to promote livability in transportation across the U.S. </a:t>
            </a:r>
          </a:p>
          <a:p>
            <a:pPr lvl="1"/>
            <a:r>
              <a:rPr lang="en-US" sz="2000" dirty="0" smtClean="0"/>
              <a:t>www.fhwa.dot.gov/livability/index.cfm</a:t>
            </a:r>
          </a:p>
          <a:p>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4953000" y="4724400"/>
            <a:ext cx="3467100" cy="18722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it look like?</a:t>
            </a:r>
            <a:endParaRPr lang="en-US" dirty="0"/>
          </a:p>
        </p:txBody>
      </p:sp>
      <p:sp>
        <p:nvSpPr>
          <p:cNvPr id="3" name="Content Placeholder 2"/>
          <p:cNvSpPr>
            <a:spLocks noGrp="1"/>
          </p:cNvSpPr>
          <p:nvPr>
            <p:ph idx="1"/>
          </p:nvPr>
        </p:nvSpPr>
        <p:spPr/>
        <p:txBody>
          <a:bodyPr/>
          <a:lstStyle/>
          <a:p>
            <a:r>
              <a:rPr lang="en-US" i="1" dirty="0" smtClean="0"/>
              <a:t>The Role of FHWA Programs In Livability: State of the Practice Summary</a:t>
            </a:r>
          </a:p>
          <a:p>
            <a:pPr lvl="1"/>
            <a:r>
              <a:rPr lang="en-US" dirty="0" smtClean="0"/>
              <a:t>Highlights the implementation of livability principles within the context of the Federal-aid highway program</a:t>
            </a:r>
          </a:p>
          <a:p>
            <a:pPr lvl="1"/>
            <a:r>
              <a:rPr lang="en-US" sz="1800" dirty="0" smtClean="0"/>
              <a:t>www.fhwa.dot.gov/livability/state_of_the_practice_summary/</a:t>
            </a:r>
            <a:endParaRPr lang="en-US" sz="1800" dirty="0"/>
          </a:p>
        </p:txBody>
      </p:sp>
      <p:pic>
        <p:nvPicPr>
          <p:cNvPr id="2050" name="Picture 2"/>
          <p:cNvPicPr>
            <a:picLocks noChangeAspect="1" noChangeArrowheads="1"/>
          </p:cNvPicPr>
          <p:nvPr/>
        </p:nvPicPr>
        <p:blipFill>
          <a:blip r:embed="rId2" cstate="print"/>
          <a:srcRect/>
          <a:stretch>
            <a:fillRect/>
          </a:stretch>
        </p:blipFill>
        <p:spPr bwMode="auto">
          <a:xfrm>
            <a:off x="4419600" y="4648200"/>
            <a:ext cx="3905250" cy="146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1143000"/>
          </a:xfrm>
        </p:spPr>
        <p:txBody>
          <a:bodyPr>
            <a:normAutofit fontScale="90000"/>
          </a:bodyPr>
          <a:lstStyle/>
          <a:p>
            <a:r>
              <a:rPr lang="en-US" dirty="0" smtClean="0"/>
              <a:t>FHWA efforts advance  </a:t>
            </a:r>
            <a:br>
              <a:rPr lang="en-US" dirty="0" smtClean="0"/>
            </a:br>
            <a:r>
              <a:rPr lang="en-US" dirty="0" smtClean="0"/>
              <a:t>important outcomes</a:t>
            </a:r>
            <a:endParaRPr lang="en-US" dirty="0"/>
          </a:p>
        </p:txBody>
      </p:sp>
      <p:sp>
        <p:nvSpPr>
          <p:cNvPr id="2" name="Content Placeholder 1"/>
          <p:cNvSpPr>
            <a:spLocks noGrp="1"/>
          </p:cNvSpPr>
          <p:nvPr>
            <p:ph idx="1"/>
          </p:nvPr>
        </p:nvSpPr>
        <p:spPr/>
        <p:txBody>
          <a:bodyPr>
            <a:normAutofit fontScale="70000" lnSpcReduction="20000"/>
          </a:bodyPr>
          <a:lstStyle/>
          <a:p>
            <a:endParaRPr lang="en-US" dirty="0" smtClean="0"/>
          </a:p>
          <a:p>
            <a:r>
              <a:rPr lang="en-US" dirty="0" smtClean="0"/>
              <a:t>Agencies have used livability to create safer, more balanced regional, multimodal networks using CSS and Scenario Planning.</a:t>
            </a:r>
          </a:p>
          <a:p>
            <a:pPr lvl="1"/>
            <a:r>
              <a:rPr lang="en-US" dirty="0" smtClean="0"/>
              <a:t>e.g., Charlotte’s South Corridor Infrastructure Program, St. Louis Great Streets Initiative</a:t>
            </a:r>
          </a:p>
          <a:p>
            <a:pPr lvl="1"/>
            <a:endParaRPr lang="en-US" dirty="0" smtClean="0"/>
          </a:p>
          <a:p>
            <a:r>
              <a:rPr lang="en-US" dirty="0" smtClean="0"/>
              <a:t>Broader community goals are better served by projects planned to meet livable transportation plans. </a:t>
            </a:r>
          </a:p>
          <a:p>
            <a:endParaRPr lang="en-US" dirty="0" smtClean="0"/>
          </a:p>
          <a:p>
            <a:r>
              <a:rPr lang="en-US" dirty="0" smtClean="0"/>
              <a:t>Creating livable transportation systems require an interdisciplinary approach.</a:t>
            </a:r>
          </a:p>
          <a:p>
            <a:pPr>
              <a:buNone/>
            </a:pPr>
            <a:endParaRPr lang="en-US" dirty="0" smtClean="0"/>
          </a:p>
          <a:p>
            <a:r>
              <a:rPr lang="en-US" dirty="0" smtClean="0"/>
              <a:t>Differences in approaches in rural, urban and suburban areas but place-based approaches work in cities and small towns.</a:t>
            </a:r>
          </a:p>
          <a:p>
            <a:endParaRPr lang="en-US" dirty="0" smtClean="0"/>
          </a:p>
          <a:p>
            <a:pPr lvl="1">
              <a:buNone/>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activities</a:t>
            </a:r>
            <a:endParaRPr lang="en-US" dirty="0"/>
          </a:p>
        </p:txBody>
      </p:sp>
      <p:sp>
        <p:nvSpPr>
          <p:cNvPr id="3" name="Content Placeholder 2"/>
          <p:cNvSpPr>
            <a:spLocks noGrp="1"/>
          </p:cNvSpPr>
          <p:nvPr>
            <p:ph idx="1"/>
          </p:nvPr>
        </p:nvSpPr>
        <p:spPr>
          <a:xfrm>
            <a:off x="457200" y="1646237"/>
            <a:ext cx="8534400" cy="4526280"/>
          </a:xfrm>
        </p:spPr>
        <p:txBody>
          <a:bodyPr>
            <a:normAutofit/>
          </a:bodyPr>
          <a:lstStyle/>
          <a:p>
            <a:r>
              <a:rPr lang="en-US" dirty="0" smtClean="0"/>
              <a:t>Livability Performance Measures Handbook</a:t>
            </a:r>
          </a:p>
          <a:p>
            <a:pPr lvl="1"/>
            <a:r>
              <a:rPr lang="en-US" dirty="0" smtClean="0"/>
              <a:t>Possible metrics: Mode share, travel time reliability, transit options, safety, economic, social and environmental indicators </a:t>
            </a:r>
          </a:p>
          <a:p>
            <a:endParaRPr lang="en-US" dirty="0" smtClean="0"/>
          </a:p>
          <a:p>
            <a:r>
              <a:rPr lang="en-US" dirty="0" smtClean="0"/>
              <a:t>Livability and Economic </a:t>
            </a:r>
            <a:br>
              <a:rPr lang="en-US" dirty="0" smtClean="0"/>
            </a:br>
            <a:r>
              <a:rPr lang="en-US" dirty="0" smtClean="0"/>
              <a:t>Development Analysis Tool</a:t>
            </a:r>
            <a:endParaRPr lang="en-US" dirty="0"/>
          </a:p>
        </p:txBody>
      </p:sp>
      <p:pic>
        <p:nvPicPr>
          <p:cNvPr id="4" name="Picture 3" descr="164392143_DSC_9824_resize.JPG"/>
          <p:cNvPicPr>
            <a:picLocks noChangeAspect="1"/>
          </p:cNvPicPr>
          <p:nvPr/>
        </p:nvPicPr>
        <p:blipFill>
          <a:blip r:embed="rId2" cstate="screen"/>
          <a:stretch>
            <a:fillRect/>
          </a:stretch>
        </p:blipFill>
        <p:spPr>
          <a:xfrm>
            <a:off x="6019800" y="4648200"/>
            <a:ext cx="2483089" cy="165125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Gabe Rousseau</a:t>
            </a:r>
          </a:p>
          <a:p>
            <a:pPr lvl="1"/>
            <a:r>
              <a:rPr lang="en-US" dirty="0" smtClean="0"/>
              <a:t>FHWA</a:t>
            </a:r>
          </a:p>
          <a:p>
            <a:pPr lvl="1"/>
            <a:r>
              <a:rPr lang="en-US" dirty="0" smtClean="0"/>
              <a:t>Livability Team Leader</a:t>
            </a:r>
          </a:p>
          <a:p>
            <a:pPr lvl="1"/>
            <a:r>
              <a:rPr lang="en-US" dirty="0" smtClean="0"/>
              <a:t>Office of Human Environment</a:t>
            </a:r>
          </a:p>
          <a:p>
            <a:pPr lvl="1"/>
            <a:r>
              <a:rPr lang="en-US" dirty="0" smtClean="0"/>
              <a:t>202-366-8044</a:t>
            </a:r>
          </a:p>
          <a:p>
            <a:pPr lvl="1"/>
            <a:r>
              <a:rPr lang="en-US" dirty="0" smtClean="0"/>
              <a:t>Gabe.Rousseau@dot.gov</a:t>
            </a:r>
          </a:p>
          <a:p>
            <a:pPr lvl="1"/>
            <a:endParaRPr lang="en-US" dirty="0" smtClean="0"/>
          </a:p>
          <a:p>
            <a:r>
              <a:rPr lang="en-US" dirty="0" smtClean="0"/>
              <a:t>Shana Baker (Shana.Baker@dot.gov)</a:t>
            </a:r>
          </a:p>
          <a:p>
            <a:r>
              <a:rPr lang="en-US" dirty="0" smtClean="0"/>
              <a:t>Sharlene Reed (Sharlene.Reed@dot.gov)</a:t>
            </a:r>
          </a:p>
          <a:p>
            <a:pPr lvl="1"/>
            <a:endParaRPr lang="en-US" dirty="0" smtClean="0"/>
          </a:p>
          <a:p>
            <a:r>
              <a:rPr lang="en-US" dirty="0" smtClean="0"/>
              <a:t>www.fhwa.dot.gov/livability</a:t>
            </a:r>
          </a:p>
          <a:p>
            <a:pPr lvl="1"/>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81000"/>
            <a:ext cx="8839200" cy="1036638"/>
          </a:xfrm>
        </p:spPr>
        <p:txBody>
          <a:bodyPr>
            <a:normAutofit fontScale="90000"/>
          </a:bodyPr>
          <a:lstStyle/>
          <a:p>
            <a:r>
              <a:rPr lang="en-US" dirty="0" smtClean="0"/>
              <a:t> USDOT Supports Livable Communities </a:t>
            </a:r>
            <a:endParaRPr lang="en-US" dirty="0"/>
          </a:p>
        </p:txBody>
      </p:sp>
      <p:sp>
        <p:nvSpPr>
          <p:cNvPr id="2" name="Content Placeholder 1"/>
          <p:cNvSpPr>
            <a:spLocks noGrp="1"/>
          </p:cNvSpPr>
          <p:nvPr>
            <p:ph idx="1"/>
          </p:nvPr>
        </p:nvSpPr>
        <p:spPr/>
        <p:txBody>
          <a:bodyPr/>
          <a:lstStyle/>
          <a:p>
            <a:pPr lvl="1"/>
            <a:r>
              <a:rPr lang="en-US" sz="2400" dirty="0" smtClean="0"/>
              <a:t>The Secretary formed the Interagency Partnership for Sustainable Communities with HUD and EPA to improve intergovernmental coordination.</a:t>
            </a:r>
            <a:endParaRPr lang="en-US" sz="2000" dirty="0" smtClean="0"/>
          </a:p>
          <a:p>
            <a:pPr>
              <a:buNone/>
            </a:pPr>
            <a:r>
              <a:rPr lang="en-US" sz="2800" dirty="0" smtClean="0"/>
              <a:t> </a:t>
            </a:r>
            <a:endParaRPr lang="en-US" sz="2400" dirty="0" smtClean="0"/>
          </a:p>
          <a:p>
            <a:pPr lvl="1"/>
            <a:r>
              <a:rPr lang="en-US" sz="2400" dirty="0" smtClean="0"/>
              <a:t>The President’s budget for FY2012 would restructure the current federal aid program and would create a $4.1 billion Livability Program. </a:t>
            </a:r>
            <a:endParaRPr lang="en-US" sz="2000" dirty="0" smtClean="0"/>
          </a:p>
          <a:p>
            <a:pPr>
              <a:buNone/>
            </a:pPr>
            <a:r>
              <a:rPr lang="en-US" sz="2800" dirty="0" smtClean="0"/>
              <a:t> </a:t>
            </a:r>
            <a:endParaRPr lang="en-US" sz="2400" dirty="0"/>
          </a:p>
        </p:txBody>
      </p:sp>
      <p:pic>
        <p:nvPicPr>
          <p:cNvPr id="4" name="Picture 7" descr="3 amigos testimony"/>
          <p:cNvPicPr>
            <a:picLocks noChangeAspect="1" noChangeArrowheads="1"/>
          </p:cNvPicPr>
          <p:nvPr/>
        </p:nvPicPr>
        <p:blipFill>
          <a:blip r:embed="rId3" cstate="screen"/>
          <a:srcRect/>
          <a:stretch>
            <a:fillRect/>
          </a:stretch>
        </p:blipFill>
        <p:spPr bwMode="auto">
          <a:xfrm>
            <a:off x="4343400" y="4495800"/>
            <a:ext cx="3733799" cy="1727530"/>
          </a:xfrm>
          <a:prstGeom prst="rect">
            <a:avLst/>
          </a:prstGeom>
          <a:noFill/>
          <a:ln w="57150">
            <a:solidFill>
              <a:srgbClr val="969696"/>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905000" y="1600200"/>
          <a:ext cx="57912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9"/>
          <p:cNvSpPr>
            <a:spLocks noGrp="1"/>
          </p:cNvSpPr>
          <p:nvPr>
            <p:ph type="title"/>
          </p:nvPr>
        </p:nvSpPr>
        <p:spPr>
          <a:xfrm>
            <a:off x="457200" y="152400"/>
            <a:ext cx="8458200" cy="1250950"/>
          </a:xfrm>
        </p:spPr>
        <p:txBody>
          <a:bodyPr>
            <a:normAutofit fontScale="90000"/>
          </a:bodyPr>
          <a:lstStyle/>
          <a:p>
            <a:r>
              <a:rPr lang="en-US" dirty="0" smtClean="0"/>
              <a:t>Partnership for Sustainable Communities</a:t>
            </a: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smtClean="0"/>
              <a:t>What does this mean for transportation agencies?</a:t>
            </a:r>
            <a:endParaRPr lang="en-US" dirty="0"/>
          </a:p>
        </p:txBody>
      </p:sp>
      <p:graphicFrame>
        <p:nvGraphicFramePr>
          <p:cNvPr id="11" name="Diagram 10"/>
          <p:cNvGraphicFramePr/>
          <p:nvPr/>
        </p:nvGraphicFramePr>
        <p:xfrm>
          <a:off x="304800" y="1600200"/>
          <a:ext cx="85344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advClick="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Partnership progress</a:t>
            </a:r>
            <a:endParaRPr lang="en-US" dirty="0"/>
          </a:p>
        </p:txBody>
      </p:sp>
      <p:sp>
        <p:nvSpPr>
          <p:cNvPr id="4" name="Content Placeholder 3"/>
          <p:cNvSpPr>
            <a:spLocks noGrp="1"/>
          </p:cNvSpPr>
          <p:nvPr>
            <p:ph sz="half" idx="1"/>
          </p:nvPr>
        </p:nvSpPr>
        <p:spPr>
          <a:xfrm>
            <a:off x="457200" y="1645920"/>
            <a:ext cx="4191000" cy="4526280"/>
          </a:xfrm>
        </p:spPr>
        <p:txBody>
          <a:bodyPr/>
          <a:lstStyle/>
          <a:p>
            <a:r>
              <a:rPr lang="en-US" dirty="0" smtClean="0"/>
              <a:t>Joint DOT TIGER II-HUD Community Challenge Grants</a:t>
            </a:r>
          </a:p>
          <a:p>
            <a:r>
              <a:rPr lang="en-US" dirty="0" smtClean="0"/>
              <a:t>DOT Policy Statement on Bicycle &amp; Pedestrian Accommodation</a:t>
            </a:r>
          </a:p>
          <a:p>
            <a:r>
              <a:rPr lang="en-US" dirty="0" smtClean="0"/>
              <a:t>Regional Partnerships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rot="872887">
            <a:off x="4927266" y="1873068"/>
            <a:ext cx="3271075" cy="3852863"/>
          </a:xfrm>
          <a:prstGeom prst="rect">
            <a:avLst/>
          </a:prstGeom>
          <a:noFill/>
          <a:ln w="9525">
            <a:noFill/>
            <a:miter lim="800000"/>
            <a:headEnd/>
            <a:tailEnd/>
          </a:ln>
        </p:spPr>
      </p:pic>
      <p:sp>
        <p:nvSpPr>
          <p:cNvPr id="6" name="Rectangle 5"/>
          <p:cNvSpPr/>
          <p:nvPr/>
        </p:nvSpPr>
        <p:spPr>
          <a:xfrm>
            <a:off x="3962400" y="6096000"/>
            <a:ext cx="4800600" cy="307777"/>
          </a:xfrm>
          <a:prstGeom prst="rect">
            <a:avLst/>
          </a:prstGeom>
        </p:spPr>
        <p:txBody>
          <a:bodyPr wrap="square">
            <a:spAutoFit/>
          </a:bodyPr>
          <a:lstStyle/>
          <a:p>
            <a:r>
              <a:rPr lang="en-US" sz="1400" dirty="0" smtClean="0"/>
              <a:t>www.epa.gov/smartgrowth/pdf/partnership_year1.pdf</a:t>
            </a:r>
            <a:endParaRPr lang="en-US"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Transportation planning</a:t>
            </a:r>
            <a:endParaRPr lang="en-US" dirty="0">
              <a:solidFill>
                <a:schemeClr val="accent1">
                  <a:satMod val="150000"/>
                </a:schemeClr>
              </a:solidFill>
            </a:endParaRPr>
          </a:p>
        </p:txBody>
      </p:sp>
      <p:sp>
        <p:nvSpPr>
          <p:cNvPr id="6" name="Content Placeholder 5"/>
          <p:cNvSpPr>
            <a:spLocks noGrp="1"/>
          </p:cNvSpPr>
          <p:nvPr>
            <p:ph idx="1"/>
          </p:nvPr>
        </p:nvSpPr>
        <p:spPr/>
        <p:txBody>
          <a:bodyPr>
            <a:normAutofit fontScale="92500" lnSpcReduction="10000"/>
          </a:bodyPr>
          <a:lstStyle/>
          <a:p>
            <a:pPr marL="438912" indent="-320040">
              <a:buFont typeface="Wingdings 2"/>
              <a:buChar char=""/>
              <a:defRPr/>
            </a:pPr>
            <a:r>
              <a:rPr lang="en-US" dirty="0" smtClean="0"/>
              <a:t>State and MPO Planning</a:t>
            </a:r>
          </a:p>
          <a:p>
            <a:pPr marL="438912" indent="-320040">
              <a:buFont typeface="Wingdings 2"/>
              <a:buChar char=""/>
              <a:defRPr/>
            </a:pPr>
            <a:r>
              <a:rPr lang="en-US" dirty="0" smtClean="0"/>
              <a:t>23 CFR 450.200  and 450.300</a:t>
            </a:r>
          </a:p>
          <a:p>
            <a:pPr marL="731520" lvl="1" indent="-274320" fontAlgn="auto">
              <a:spcAft>
                <a:spcPts val="0"/>
              </a:spcAft>
              <a:buFont typeface="Wingdings"/>
              <a:buChar char=""/>
              <a:defRPr/>
            </a:pPr>
            <a:r>
              <a:rPr lang="en-US" dirty="0" smtClean="0"/>
              <a:t>…to carry out a continuing, </a:t>
            </a:r>
            <a:r>
              <a:rPr lang="en-US" b="1" i="1" u="sng" dirty="0" smtClean="0">
                <a:solidFill>
                  <a:schemeClr val="accent1">
                    <a:lumMod val="60000"/>
                    <a:lumOff val="40000"/>
                  </a:schemeClr>
                </a:solidFill>
              </a:rPr>
              <a:t>cooperative</a:t>
            </a:r>
            <a:r>
              <a:rPr lang="en-US" dirty="0" smtClean="0"/>
              <a:t>, and comprehensive </a:t>
            </a:r>
            <a:r>
              <a:rPr lang="en-US" u="sng" dirty="0" smtClean="0">
                <a:solidFill>
                  <a:schemeClr val="accent1">
                    <a:lumMod val="60000"/>
                    <a:lumOff val="40000"/>
                  </a:schemeClr>
                </a:solidFill>
              </a:rPr>
              <a:t>multimodal</a:t>
            </a:r>
            <a:r>
              <a:rPr lang="en-US" dirty="0" smtClean="0"/>
              <a:t> transportation planning process…that encourages and promotes the </a:t>
            </a:r>
            <a:r>
              <a:rPr lang="en-US" u="sng" dirty="0" smtClean="0">
                <a:solidFill>
                  <a:schemeClr val="accent1">
                    <a:lumMod val="60000"/>
                    <a:lumOff val="40000"/>
                  </a:schemeClr>
                </a:solidFill>
              </a:rPr>
              <a:t>safe</a:t>
            </a:r>
            <a:r>
              <a:rPr lang="en-US" u="sng" dirty="0" smtClean="0"/>
              <a:t> </a:t>
            </a:r>
            <a:r>
              <a:rPr lang="en-US" dirty="0" smtClean="0"/>
              <a:t>and </a:t>
            </a:r>
            <a:r>
              <a:rPr lang="en-US" u="sng" dirty="0" smtClean="0">
                <a:solidFill>
                  <a:schemeClr val="accent1">
                    <a:lumMod val="60000"/>
                    <a:lumOff val="40000"/>
                  </a:schemeClr>
                </a:solidFill>
              </a:rPr>
              <a:t>efficient</a:t>
            </a:r>
            <a:r>
              <a:rPr lang="en-US" u="sng" dirty="0" smtClean="0">
                <a:solidFill>
                  <a:schemeClr val="accent3">
                    <a:lumMod val="75000"/>
                  </a:schemeClr>
                </a:solidFill>
              </a:rPr>
              <a:t> </a:t>
            </a:r>
            <a:r>
              <a:rPr lang="en-US" dirty="0" smtClean="0"/>
              <a:t>development, management, and </a:t>
            </a:r>
            <a:r>
              <a:rPr lang="en-US" u="sng" dirty="0" smtClean="0">
                <a:solidFill>
                  <a:schemeClr val="accent1">
                    <a:lumMod val="60000"/>
                    <a:lumOff val="40000"/>
                  </a:schemeClr>
                </a:solidFill>
              </a:rPr>
              <a:t>operation</a:t>
            </a:r>
            <a:r>
              <a:rPr lang="en-US" dirty="0" smtClean="0"/>
              <a:t> of surface transportation systems to serve the mobility needs of </a:t>
            </a:r>
            <a:r>
              <a:rPr lang="en-US" u="sng" dirty="0" smtClean="0">
                <a:solidFill>
                  <a:schemeClr val="accent1">
                    <a:lumMod val="60000"/>
                    <a:lumOff val="40000"/>
                  </a:schemeClr>
                </a:solidFill>
              </a:rPr>
              <a:t>people</a:t>
            </a:r>
            <a:r>
              <a:rPr lang="en-US" dirty="0" smtClean="0"/>
              <a:t> and </a:t>
            </a:r>
            <a:r>
              <a:rPr lang="en-US" u="sng" dirty="0" smtClean="0">
                <a:solidFill>
                  <a:schemeClr val="accent1">
                    <a:lumMod val="60000"/>
                    <a:lumOff val="40000"/>
                  </a:schemeClr>
                </a:solidFill>
              </a:rPr>
              <a:t>freight</a:t>
            </a:r>
            <a:r>
              <a:rPr lang="en-US" dirty="0" smtClean="0"/>
              <a:t> (including accessible pedestrian </a:t>
            </a:r>
            <a:r>
              <a:rPr lang="en-US" u="sng" dirty="0" smtClean="0">
                <a:solidFill>
                  <a:schemeClr val="accent1">
                    <a:lumMod val="60000"/>
                    <a:lumOff val="40000"/>
                  </a:schemeClr>
                </a:solidFill>
              </a:rPr>
              <a:t>walkways</a:t>
            </a:r>
            <a:r>
              <a:rPr lang="en-US" dirty="0" smtClean="0"/>
              <a:t> and </a:t>
            </a:r>
            <a:r>
              <a:rPr lang="en-US" u="sng" dirty="0" smtClean="0">
                <a:solidFill>
                  <a:schemeClr val="accent1">
                    <a:lumMod val="60000"/>
                    <a:lumOff val="40000"/>
                  </a:schemeClr>
                </a:solidFill>
              </a:rPr>
              <a:t>bicycle</a:t>
            </a:r>
            <a:r>
              <a:rPr lang="en-US" dirty="0" smtClean="0"/>
              <a:t> transportation facilities) and foster </a:t>
            </a:r>
            <a:r>
              <a:rPr lang="en-US" u="sng" dirty="0" smtClean="0">
                <a:solidFill>
                  <a:schemeClr val="accent1">
                    <a:lumMod val="60000"/>
                    <a:lumOff val="40000"/>
                  </a:schemeClr>
                </a:solidFill>
              </a:rPr>
              <a:t>economic growth and development</a:t>
            </a:r>
            <a:r>
              <a:rPr lang="en-US" dirty="0" smtClean="0"/>
              <a:t>, while minimizing transportation-related </a:t>
            </a:r>
            <a:r>
              <a:rPr lang="en-US" u="sng" dirty="0" smtClean="0">
                <a:solidFill>
                  <a:schemeClr val="accent1">
                    <a:lumMod val="60000"/>
                    <a:lumOff val="40000"/>
                  </a:schemeClr>
                </a:solidFill>
              </a:rPr>
              <a:t>fuel consumption </a:t>
            </a:r>
            <a:r>
              <a:rPr lang="en-US" dirty="0" smtClean="0"/>
              <a:t>and </a:t>
            </a:r>
            <a:r>
              <a:rPr lang="en-US" u="sng" dirty="0" smtClean="0">
                <a:solidFill>
                  <a:schemeClr val="accent1">
                    <a:lumMod val="60000"/>
                    <a:lumOff val="40000"/>
                  </a:schemeClr>
                </a:solidFill>
              </a:rPr>
              <a:t>air pollution</a:t>
            </a:r>
            <a:r>
              <a:rPr lang="en-US" dirty="0" smtClean="0"/>
              <a:t>…</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FHWA’s Role</a:t>
            </a:r>
            <a:endParaRPr lang="en-US" dirty="0"/>
          </a:p>
        </p:txBody>
      </p:sp>
      <p:sp>
        <p:nvSpPr>
          <p:cNvPr id="9" name="Content Placeholder 8"/>
          <p:cNvSpPr>
            <a:spLocks noGrp="1"/>
          </p:cNvSpPr>
          <p:nvPr>
            <p:ph idx="1"/>
          </p:nvPr>
        </p:nvSpPr>
        <p:spPr/>
        <p:txBody>
          <a:bodyPr>
            <a:normAutofit fontScale="77500" lnSpcReduction="20000"/>
          </a:bodyPr>
          <a:lstStyle/>
          <a:p>
            <a:r>
              <a:rPr lang="en-US" dirty="0" smtClean="0"/>
              <a:t>FHWA continues to support building livable communities through transportation-related projects and activities such as:</a:t>
            </a:r>
          </a:p>
          <a:p>
            <a:pPr lvl="1"/>
            <a:r>
              <a:rPr lang="en-US" dirty="0" smtClean="0"/>
              <a:t>Context Sensitive Solutions, </a:t>
            </a:r>
          </a:p>
          <a:p>
            <a:pPr lvl="1"/>
            <a:r>
              <a:rPr lang="en-US" dirty="0" smtClean="0"/>
              <a:t>Public Involvement, </a:t>
            </a:r>
          </a:p>
          <a:p>
            <a:pPr lvl="1"/>
            <a:r>
              <a:rPr lang="en-US" dirty="0" smtClean="0"/>
              <a:t>and funding programs such as Transportation Enhancements, CMAQ, and Safe Routes to School.</a:t>
            </a:r>
          </a:p>
          <a:p>
            <a:endParaRPr lang="en-US" dirty="0" smtClean="0"/>
          </a:p>
          <a:p>
            <a:r>
              <a:rPr lang="en-US" sz="2800" dirty="0" smtClean="0"/>
              <a:t>We aid the planning and development of  projects that may have:</a:t>
            </a:r>
            <a:endParaRPr lang="en-US" sz="2400" dirty="0" smtClean="0"/>
          </a:p>
          <a:p>
            <a:pPr lvl="1"/>
            <a:r>
              <a:rPr lang="en-US" sz="2400" dirty="0" smtClean="0"/>
              <a:t> Multimodal, multi- faceted dimensions </a:t>
            </a:r>
            <a:endParaRPr lang="en-US" sz="2000" dirty="0" smtClean="0"/>
          </a:p>
          <a:p>
            <a:pPr lvl="1"/>
            <a:r>
              <a:rPr lang="en-US" sz="2400" dirty="0" smtClean="0"/>
              <a:t> Non-Traditional Partners/sponsors </a:t>
            </a:r>
            <a:endParaRPr lang="en-US" sz="2000" dirty="0" smtClean="0"/>
          </a:p>
          <a:p>
            <a:pPr lvl="1"/>
            <a:r>
              <a:rPr lang="en-US" sz="2400" dirty="0" smtClean="0"/>
              <a:t> Inter-disciplinary elements </a:t>
            </a:r>
          </a:p>
          <a:p>
            <a:pPr marL="682625" lvl="1" indent="-290513"/>
            <a:r>
              <a:rPr lang="en-US" sz="2400" dirty="0" smtClean="0"/>
              <a:t>Selection and criterion outside of the regular process (e.g., TIGER 2 Discretionary Grants, National Scenic Byways Program)</a:t>
            </a:r>
          </a:p>
          <a:p>
            <a:pPr lvl="1">
              <a:buNone/>
            </a:pPr>
            <a:endParaRPr lang="en-US" sz="2000"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FHWA’s Role </a:t>
            </a:r>
            <a:endParaRPr lang="en-US" dirty="0"/>
          </a:p>
        </p:txBody>
      </p:sp>
      <p:sp>
        <p:nvSpPr>
          <p:cNvPr id="2" name="Content Placeholder 1"/>
          <p:cNvSpPr>
            <a:spLocks noGrp="1"/>
          </p:cNvSpPr>
          <p:nvPr>
            <p:ph idx="1"/>
          </p:nvPr>
        </p:nvSpPr>
        <p:spPr/>
        <p:txBody>
          <a:bodyPr>
            <a:normAutofit fontScale="85000" lnSpcReduction="10000"/>
          </a:bodyPr>
          <a:lstStyle/>
          <a:p>
            <a:r>
              <a:rPr lang="en-US" dirty="0" smtClean="0"/>
              <a:t>We support the development of traditional projects and operational improvements that improve:</a:t>
            </a:r>
          </a:p>
          <a:p>
            <a:pPr lvl="1"/>
            <a:r>
              <a:rPr lang="en-US" dirty="0" smtClean="0"/>
              <a:t>access, mobility, and safety  </a:t>
            </a:r>
          </a:p>
          <a:p>
            <a:pPr lvl="1"/>
            <a:r>
              <a:rPr lang="en-US" dirty="0" smtClean="0"/>
              <a:t>the overall quality of transportation in urban and rural communities.</a:t>
            </a:r>
          </a:p>
          <a:p>
            <a:pPr>
              <a:buNone/>
            </a:pPr>
            <a:endParaRPr lang="en-US" dirty="0" smtClean="0"/>
          </a:p>
          <a:p>
            <a:r>
              <a:rPr lang="en-US" dirty="0" smtClean="0"/>
              <a:t>Livability is the current framework for transportation decision making that results in safe and convenient transportation options.</a:t>
            </a:r>
          </a:p>
          <a:p>
            <a:endParaRPr lang="en-US" dirty="0" smtClean="0"/>
          </a:p>
          <a:p>
            <a:r>
              <a:rPr lang="en-US" dirty="0" smtClean="0"/>
              <a:t>Options and approaches will vary by community.</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53536"/>
            <a:ext cx="8763000" cy="1143000"/>
          </a:xfrm>
        </p:spPr>
        <p:txBody>
          <a:bodyPr>
            <a:normAutofit/>
          </a:bodyPr>
          <a:lstStyle/>
          <a:p>
            <a:r>
              <a:rPr lang="en-US" baseline="0" dirty="0" smtClean="0"/>
              <a:t> How does FHWA help?</a:t>
            </a:r>
            <a:endParaRPr lang="en-US" dirty="0"/>
          </a:p>
        </p:txBody>
      </p:sp>
      <p:sp>
        <p:nvSpPr>
          <p:cNvPr id="2" name="Content Placeholder 1"/>
          <p:cNvSpPr>
            <a:spLocks noGrp="1"/>
          </p:cNvSpPr>
          <p:nvPr>
            <p:ph idx="1"/>
          </p:nvPr>
        </p:nvSpPr>
        <p:spPr/>
        <p:txBody>
          <a:bodyPr/>
          <a:lstStyle/>
          <a:p>
            <a:pPr lvl="0"/>
            <a:r>
              <a:rPr lang="en-US" sz="2800" dirty="0" smtClean="0"/>
              <a:t>Supporting Division Offices:</a:t>
            </a:r>
          </a:p>
          <a:p>
            <a:pPr lvl="1"/>
            <a:r>
              <a:rPr lang="en-US" sz="2400" dirty="0" smtClean="0"/>
              <a:t>Engaging in livability-related capacity building for our own staff and with our partners.</a:t>
            </a:r>
          </a:p>
          <a:p>
            <a:pPr lvl="1"/>
            <a:endParaRPr lang="en-US" sz="2000" dirty="0" smtClean="0"/>
          </a:p>
          <a:p>
            <a:pPr lvl="1"/>
            <a:r>
              <a:rPr lang="en-US" sz="2400" dirty="0" smtClean="0"/>
              <a:t>Helping States and MPOs forge relationships with new stakeholders to advance livability. </a:t>
            </a:r>
          </a:p>
          <a:p>
            <a:pPr lvl="1"/>
            <a:endParaRPr lang="en-US" sz="2000" dirty="0" smtClean="0"/>
          </a:p>
          <a:p>
            <a:pPr lvl="1"/>
            <a:r>
              <a:rPr lang="en-US" sz="2400" dirty="0" smtClean="0"/>
              <a:t>Ultimately, helping States leverage funding to deliver more cost effective projects.</a:t>
            </a:r>
          </a:p>
          <a:p>
            <a:pPr lvl="1">
              <a:buNone/>
            </a:pPr>
            <a:endParaRPr lang="en-US" sz="2400" dirty="0" smtClean="0"/>
          </a:p>
          <a:p>
            <a:pPr lvl="1"/>
            <a:endParaRPr lang="en-US" sz="2400" dirty="0" smtClean="0"/>
          </a:p>
          <a:p>
            <a:pPr lvl="1"/>
            <a:endParaRPr lang="en-US" sz="2400" dirty="0" smtClean="0"/>
          </a:p>
          <a:p>
            <a:pPr lvl="1"/>
            <a:endParaRPr lang="en-US" sz="2000" dirty="0" smtClean="0"/>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718</TotalTime>
  <Words>770</Words>
  <Application>Microsoft Office PowerPoint</Application>
  <PresentationFormat>On-screen Show (4:3)</PresentationFormat>
  <Paragraphs>117</Paragraphs>
  <Slides>16</Slides>
  <Notes>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Foundry</vt:lpstr>
      <vt:lpstr>FHWA's Livability Initiative: Promoting Collaboration and Multimodal Planning</vt:lpstr>
      <vt:lpstr> USDOT Supports Livable Communities </vt:lpstr>
      <vt:lpstr>Partnership for Sustainable Communities</vt:lpstr>
      <vt:lpstr>What does this mean for transportation agencies?</vt:lpstr>
      <vt:lpstr>Partnership progress</vt:lpstr>
      <vt:lpstr>Transportation planning</vt:lpstr>
      <vt:lpstr>FHWA’s Role</vt:lpstr>
      <vt:lpstr>FHWA’s Role </vt:lpstr>
      <vt:lpstr> How does FHWA help?</vt:lpstr>
      <vt:lpstr>How does FHWA help?</vt:lpstr>
      <vt:lpstr>FHWA activities</vt:lpstr>
      <vt:lpstr>What does it look like?</vt:lpstr>
      <vt:lpstr>What does it look like?</vt:lpstr>
      <vt:lpstr>FHWA efforts advance   important outcomes</vt:lpstr>
      <vt:lpstr>Upcoming activities</vt:lpstr>
      <vt:lpstr>Contact</vt:lpstr>
    </vt:vector>
  </TitlesOfParts>
  <Company>USDOT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Livability and Sustainablity </dc:title>
  <dc:creator>USDOT User</dc:creator>
  <cp:lastModifiedBy>gabriel.rousseau</cp:lastModifiedBy>
  <cp:revision>33</cp:revision>
  <dcterms:created xsi:type="dcterms:W3CDTF">2011-03-02T15:18:42Z</dcterms:created>
  <dcterms:modified xsi:type="dcterms:W3CDTF">2011-04-28T15:49:19Z</dcterms:modified>
</cp:coreProperties>
</file>