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36983F"/>
    <a:srgbClr val="6600FF"/>
    <a:srgbClr val="A50021"/>
    <a:srgbClr val="000000"/>
    <a:srgbClr val="AF1FA8"/>
    <a:srgbClr val="567876"/>
    <a:srgbClr val="FFFF66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3778" autoAdjust="0"/>
  </p:normalViewPr>
  <p:slideViewPr>
    <p:cSldViewPr>
      <p:cViewPr>
        <p:scale>
          <a:sx n="78" d="100"/>
          <a:sy n="78" d="100"/>
        </p:scale>
        <p:origin x="-89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18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pp%20Conf%202011\Analyst%20Compa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pp%20Conf%202011\Analyst%20Compa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Analyst %RMSE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RMSE!$C$2</c:f>
              <c:strCache>
                <c:ptCount val="1"/>
                <c:pt idx="0">
                  <c:v>AM</c:v>
                </c:pt>
              </c:strCache>
            </c:strRef>
          </c:tx>
          <c:xVal>
            <c:numRef>
              <c:f>RMSE!$B$3:$B$22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RMSE!$C$3:$C$22</c:f>
              <c:numCache>
                <c:formatCode>0.0%</c:formatCode>
                <c:ptCount val="20"/>
                <c:pt idx="0">
                  <c:v>0.44200000000000006</c:v>
                </c:pt>
                <c:pt idx="1">
                  <c:v>0.33500000000000008</c:v>
                </c:pt>
                <c:pt idx="2">
                  <c:v>0.29300000000000004</c:v>
                </c:pt>
                <c:pt idx="3">
                  <c:v>0.27100000000000002</c:v>
                </c:pt>
                <c:pt idx="4">
                  <c:v>0.255</c:v>
                </c:pt>
                <c:pt idx="5">
                  <c:v>0.24400000000000002</c:v>
                </c:pt>
                <c:pt idx="6">
                  <c:v>0.23500000000000001</c:v>
                </c:pt>
                <c:pt idx="7">
                  <c:v>0.22600000000000003</c:v>
                </c:pt>
                <c:pt idx="8">
                  <c:v>0.22000000000000003</c:v>
                </c:pt>
                <c:pt idx="9">
                  <c:v>0.21500000000000002</c:v>
                </c:pt>
                <c:pt idx="10">
                  <c:v>0.21200000000000002</c:v>
                </c:pt>
                <c:pt idx="11">
                  <c:v>0.20900000000000002</c:v>
                </c:pt>
                <c:pt idx="12">
                  <c:v>0.20600000000000002</c:v>
                </c:pt>
                <c:pt idx="13">
                  <c:v>0.20400000000000001</c:v>
                </c:pt>
                <c:pt idx="14">
                  <c:v>0.20100000000000001</c:v>
                </c:pt>
                <c:pt idx="15">
                  <c:v>0.2</c:v>
                </c:pt>
                <c:pt idx="16">
                  <c:v>0.19700000000000004</c:v>
                </c:pt>
                <c:pt idx="17">
                  <c:v>0.19600000000000004</c:v>
                </c:pt>
                <c:pt idx="18">
                  <c:v>0.19400000000000003</c:v>
                </c:pt>
                <c:pt idx="19">
                  <c:v>0.19200000000000003</c:v>
                </c:pt>
              </c:numCache>
            </c:numRef>
          </c:yVal>
        </c:ser>
        <c:ser>
          <c:idx val="1"/>
          <c:order val="1"/>
          <c:tx>
            <c:strRef>
              <c:f>RMSE!$D$2</c:f>
              <c:strCache>
                <c:ptCount val="1"/>
                <c:pt idx="0">
                  <c:v>Off-PK</c:v>
                </c:pt>
              </c:strCache>
            </c:strRef>
          </c:tx>
          <c:xVal>
            <c:numRef>
              <c:f>RMSE!$B$3:$B$18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RMSE!$D$3:$D$18</c:f>
              <c:numCache>
                <c:formatCode>0.0%</c:formatCode>
                <c:ptCount val="16"/>
                <c:pt idx="0">
                  <c:v>0.4220000000000001</c:v>
                </c:pt>
                <c:pt idx="1">
                  <c:v>0.29200000000000004</c:v>
                </c:pt>
                <c:pt idx="2">
                  <c:v>0.24100000000000002</c:v>
                </c:pt>
                <c:pt idx="3">
                  <c:v>0.21600000000000003</c:v>
                </c:pt>
                <c:pt idx="4">
                  <c:v>0.19500000000000003</c:v>
                </c:pt>
                <c:pt idx="5">
                  <c:v>0.17900000000000002</c:v>
                </c:pt>
                <c:pt idx="6">
                  <c:v>0.17300000000000001</c:v>
                </c:pt>
                <c:pt idx="7">
                  <c:v>0.16700000000000004</c:v>
                </c:pt>
                <c:pt idx="8">
                  <c:v>0.16300000000000003</c:v>
                </c:pt>
                <c:pt idx="9">
                  <c:v>0.15800000000000003</c:v>
                </c:pt>
                <c:pt idx="10">
                  <c:v>0.15600000000000003</c:v>
                </c:pt>
                <c:pt idx="11">
                  <c:v>0.15300000000000002</c:v>
                </c:pt>
                <c:pt idx="12">
                  <c:v>0.15300000000000002</c:v>
                </c:pt>
                <c:pt idx="13">
                  <c:v>0.15400000000000003</c:v>
                </c:pt>
                <c:pt idx="14">
                  <c:v>0.15200000000000002</c:v>
                </c:pt>
                <c:pt idx="15">
                  <c:v>0.14600000000000002</c:v>
                </c:pt>
              </c:numCache>
            </c:numRef>
          </c:yVal>
        </c:ser>
        <c:ser>
          <c:idx val="2"/>
          <c:order val="2"/>
          <c:tx>
            <c:strRef>
              <c:f>RMSE!$E$2</c:f>
              <c:strCache>
                <c:ptCount val="1"/>
                <c:pt idx="0">
                  <c:v>PM</c:v>
                </c:pt>
              </c:strCache>
            </c:strRef>
          </c:tx>
          <c:xVal>
            <c:numRef>
              <c:f>RMSE!$B$3:$B$22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RMSE!$E$3:$E$22</c:f>
              <c:numCache>
                <c:formatCode>0.0%</c:formatCode>
                <c:ptCount val="20"/>
                <c:pt idx="0">
                  <c:v>0.39500000000000007</c:v>
                </c:pt>
                <c:pt idx="1">
                  <c:v>0.30900000000000005</c:v>
                </c:pt>
                <c:pt idx="2">
                  <c:v>0.26700000000000002</c:v>
                </c:pt>
                <c:pt idx="3">
                  <c:v>0.24500000000000002</c:v>
                </c:pt>
                <c:pt idx="4">
                  <c:v>0.23</c:v>
                </c:pt>
                <c:pt idx="5">
                  <c:v>0.21900000000000003</c:v>
                </c:pt>
                <c:pt idx="6">
                  <c:v>0.21700000000000003</c:v>
                </c:pt>
                <c:pt idx="7">
                  <c:v>0.20400000000000001</c:v>
                </c:pt>
                <c:pt idx="8">
                  <c:v>0.20100000000000001</c:v>
                </c:pt>
                <c:pt idx="9">
                  <c:v>0.19200000000000003</c:v>
                </c:pt>
                <c:pt idx="10">
                  <c:v>0.19200000000000003</c:v>
                </c:pt>
                <c:pt idx="11">
                  <c:v>0.18900000000000003</c:v>
                </c:pt>
                <c:pt idx="12">
                  <c:v>0.18400000000000002</c:v>
                </c:pt>
                <c:pt idx="13">
                  <c:v>0.18100000000000002</c:v>
                </c:pt>
                <c:pt idx="14">
                  <c:v>0.18200000000000002</c:v>
                </c:pt>
                <c:pt idx="15">
                  <c:v>0.18000000000000002</c:v>
                </c:pt>
                <c:pt idx="16">
                  <c:v>0.18300000000000002</c:v>
                </c:pt>
                <c:pt idx="17">
                  <c:v>0.18300000000000002</c:v>
                </c:pt>
                <c:pt idx="18">
                  <c:v>0.17900000000000002</c:v>
                </c:pt>
                <c:pt idx="19">
                  <c:v>0.17700000000000002</c:v>
                </c:pt>
              </c:numCache>
            </c:numRef>
          </c:yVal>
        </c:ser>
        <c:axId val="71268608"/>
        <c:axId val="71217536"/>
      </c:scatterChart>
      <c:valAx>
        <c:axId val="71268608"/>
        <c:scaling>
          <c:orientation val="minMax"/>
          <c:max val="2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800" dirty="0"/>
                  <a:t>Iteration</a:t>
                </a:r>
              </a:p>
            </c:rich>
          </c:tx>
          <c:layout/>
        </c:title>
        <c:numFmt formatCode="General" sourceLinked="1"/>
        <c:tickLblPos val="nextTo"/>
        <c:crossAx val="71217536"/>
        <c:crosses val="autoZero"/>
        <c:crossBetween val="midCat"/>
      </c:valAx>
      <c:valAx>
        <c:axId val="71217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% RMSE</a:t>
                </a:r>
              </a:p>
            </c:rich>
          </c:tx>
          <c:layout/>
        </c:title>
        <c:numFmt formatCode="0.0%" sourceLinked="1"/>
        <c:tickLblPos val="nextTo"/>
        <c:crossAx val="71268608"/>
        <c:crosses val="autoZero"/>
        <c:crossBetween val="midCat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Analyst Effect on Trip Distance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v>Before</c:v>
          </c:tx>
          <c:cat>
            <c:strRef>
              <c:f>'Trip Table Estimation'!$C$31:$C$33</c:f>
              <c:strCache>
                <c:ptCount val="3"/>
                <c:pt idx="0">
                  <c:v>AM PEAK</c:v>
                </c:pt>
                <c:pt idx="1">
                  <c:v>PM PEAK</c:v>
                </c:pt>
                <c:pt idx="2">
                  <c:v>OFF PEAK</c:v>
                </c:pt>
              </c:strCache>
            </c:strRef>
          </c:cat>
          <c:val>
            <c:numRef>
              <c:f>'Trip Table Estimation'!$E$31:$E$33</c:f>
              <c:numCache>
                <c:formatCode>0.00</c:formatCode>
                <c:ptCount val="3"/>
                <c:pt idx="0">
                  <c:v>7.1099999999999994</c:v>
                </c:pt>
                <c:pt idx="1">
                  <c:v>6.96</c:v>
                </c:pt>
                <c:pt idx="2">
                  <c:v>7.6499999999999995</c:v>
                </c:pt>
              </c:numCache>
            </c:numRef>
          </c:val>
        </c:ser>
        <c:ser>
          <c:idx val="1"/>
          <c:order val="1"/>
          <c:tx>
            <c:v>After</c:v>
          </c:tx>
          <c:cat>
            <c:strRef>
              <c:f>'Trip Table Estimation'!$C$31:$C$33</c:f>
              <c:strCache>
                <c:ptCount val="3"/>
                <c:pt idx="0">
                  <c:v>AM PEAK</c:v>
                </c:pt>
                <c:pt idx="1">
                  <c:v>PM PEAK</c:v>
                </c:pt>
                <c:pt idx="2">
                  <c:v>OFF PEAK</c:v>
                </c:pt>
              </c:strCache>
            </c:strRef>
          </c:cat>
          <c:val>
            <c:numRef>
              <c:f>'Trip Table Estimation'!$F$31:$F$33</c:f>
              <c:numCache>
                <c:formatCode>0.00</c:formatCode>
                <c:ptCount val="3"/>
                <c:pt idx="0">
                  <c:v>6.6</c:v>
                </c:pt>
                <c:pt idx="1">
                  <c:v>6.31</c:v>
                </c:pt>
                <c:pt idx="2">
                  <c:v>7.3</c:v>
                </c:pt>
              </c:numCache>
            </c:numRef>
          </c:val>
        </c:ser>
        <c:dLbls>
          <c:showVal val="1"/>
        </c:dLbls>
        <c:axId val="71265664"/>
        <c:axId val="71308800"/>
      </c:barChart>
      <c:catAx>
        <c:axId val="712656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Time Period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308800"/>
        <c:crosses val="autoZero"/>
        <c:auto val="1"/>
        <c:lblAlgn val="ctr"/>
        <c:lblOffset val="100"/>
      </c:catAx>
      <c:valAx>
        <c:axId val="71308800"/>
        <c:scaling>
          <c:orientation val="minMax"/>
          <c:max val="8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Average Trip Distance (miles)</a:t>
                </a:r>
              </a:p>
            </c:rich>
          </c:tx>
          <c:layout/>
        </c:title>
        <c:numFmt formatCode="0.00" sourceLinked="1"/>
        <c:tickLblPos val="nextTo"/>
        <c:crossAx val="7126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87503347795815"/>
          <c:y val="0.42083264931684167"/>
          <c:w val="0.10292088488938883"/>
          <c:h val="0.1687168012641729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0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2195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D1B0676-31BC-44A3-BEDA-53585C0A9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0088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1" cy="418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2195"/>
            <a:ext cx="303814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3B9F4B7-ED5A-4BA6-BC6F-8260556BD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819400" y="6400801"/>
            <a:ext cx="50292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1400" dirty="0" smtClean="0"/>
              <a:t>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 TRB Planning Applications Conference: Reno, Nevada</a:t>
            </a:r>
            <a:endParaRPr lang="en-US" sz="14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69A2-0145-494F-88E0-6D4FDCC5C1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800D3-39D3-4714-A9CF-E33DE6DBF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806F5-9CE9-4748-B25B-430CB312C7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422064"/>
            <a:ext cx="5257800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Conference: 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806A9-6177-4524-A03E-13D47D5C9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4800600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1400" dirty="0" smtClean="0"/>
              <a:t>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 TRB Planning Applications Conference: Reno, Nevada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58AFA-E29A-4459-A14B-5568F04C90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4D14D-DA6A-4C71-93E1-BBC2F211D2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499F13-6803-4AF9-8983-3A060D3853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12590-6E7D-43F2-852A-2E63F4D33B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A4ACEA32-166B-4A7C-8166-2DF6AFFB1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5687E-050D-4E5E-AE04-F993169428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The Corradino Group, Inc.</a:t>
            </a:r>
          </a:p>
          <a:p>
            <a:pPr>
              <a:defRPr/>
            </a:pPr>
            <a:r>
              <a:rPr lang="en-US" dirty="0" smtClean="0"/>
              <a:t>May 12, 2011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97A81CE-446B-4BFB-8099-11ED5414B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352800"/>
            <a:ext cx="7800536" cy="2301240"/>
          </a:xfrm>
        </p:spPr>
        <p:txBody>
          <a:bodyPr>
            <a:noAutofit/>
          </a:bodyPr>
          <a:lstStyle/>
          <a:p>
            <a:r>
              <a:rPr lang="en-US" sz="5400" baseline="-25000" dirty="0" smtClean="0"/>
              <a:t>USE OF TRIP TABLE ESTIMATION TO IMPROVE PROJECT TRAFFIC FORECASTS</a:t>
            </a:r>
            <a:br>
              <a:rPr lang="en-US" sz="5400" baseline="-25000" dirty="0" smtClean="0"/>
            </a:br>
            <a:r>
              <a:rPr lang="en-US" sz="5400" baseline="-25000" dirty="0" smtClean="0"/>
              <a:t/>
            </a:r>
            <a:br>
              <a:rPr lang="en-US" sz="5400" baseline="-250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41555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TRB Planning Applications Conference</a:t>
            </a:r>
          </a:p>
          <a:p>
            <a:pPr>
              <a:defRPr/>
            </a:pPr>
            <a:r>
              <a:rPr lang="en-US" sz="2800" dirty="0" smtClean="0"/>
              <a:t>Reno, Nevada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 TRB Planning Applications Conference</a:t>
            </a:r>
          </a:p>
          <a:p>
            <a:pPr>
              <a:defRPr/>
            </a:pPr>
            <a:r>
              <a:rPr lang="en-US" dirty="0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69A2-0145-494F-88E0-6D4FDCC5C1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Florida Department of Transportation, District 4</a:t>
            </a:r>
          </a:p>
          <a:p>
            <a:pPr lvl="1"/>
            <a:r>
              <a:rPr lang="en-US" dirty="0" smtClean="0"/>
              <a:t>Shi-Chiang Li, AICP</a:t>
            </a:r>
          </a:p>
          <a:p>
            <a:pPr lvl="1"/>
            <a:r>
              <a:rPr lang="en-US" dirty="0" smtClean="0"/>
              <a:t>Derek Miura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Conference: 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Future Project Traffic.</a:t>
            </a:r>
          </a:p>
          <a:p>
            <a:r>
              <a:rPr lang="en-US" dirty="0" smtClean="0"/>
              <a:t>I-95 in Southeast Florida.</a:t>
            </a:r>
          </a:p>
          <a:p>
            <a:r>
              <a:rPr lang="en-US" dirty="0" smtClean="0"/>
              <a:t>64 mile Corridor Feasibility Study with managed lanes.</a:t>
            </a:r>
          </a:p>
          <a:p>
            <a:r>
              <a:rPr lang="en-US" dirty="0" smtClean="0"/>
              <a:t>Model results must be:</a:t>
            </a:r>
          </a:p>
          <a:p>
            <a:pPr lvl="1"/>
            <a:r>
              <a:rPr lang="en-US" dirty="0" smtClean="0"/>
              <a:t>Carefully reviewed.</a:t>
            </a:r>
          </a:p>
          <a:p>
            <a:pPr lvl="1"/>
            <a:r>
              <a:rPr lang="en-US" dirty="0" smtClean="0"/>
              <a:t>Adjusted.</a:t>
            </a:r>
          </a:p>
          <a:p>
            <a:r>
              <a:rPr lang="en-US" dirty="0" smtClean="0"/>
              <a:t>Search for a Systematic Process.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Miami-Dade, Broward, Palm Beach Counties</a:t>
            </a:r>
          </a:p>
          <a:p>
            <a:r>
              <a:rPr lang="en-US" dirty="0" smtClean="0"/>
              <a:t>Southeast Regional Planning Model</a:t>
            </a:r>
          </a:p>
          <a:p>
            <a:r>
              <a:rPr lang="en-US" dirty="0" smtClean="0"/>
              <a:t>3 time periods</a:t>
            </a:r>
          </a:p>
          <a:p>
            <a:r>
              <a:rPr lang="en-US" dirty="0" smtClean="0"/>
              <a:t>4,284 TAZs</a:t>
            </a:r>
          </a:p>
          <a:p>
            <a:r>
              <a:rPr lang="en-US" dirty="0" smtClean="0"/>
              <a:t>Subarea with 2,123 TAZs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58AFA-E29A-4459-A14B-5568F04C90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Content Placeholder 7" descr="C:\Documents and Settings\kkaltenbach\Application Data\PC Magazine Utilities\ShotSender\Screenshots\Screenshot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8755" y="457200"/>
            <a:ext cx="3164645" cy="594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>
          <a:xfrm>
            <a:off x="5105400" y="1828800"/>
            <a:ext cx="1219200" cy="533400"/>
          </a:xfrm>
          <a:prstGeom prst="wedgeRoundRectCallout">
            <a:avLst>
              <a:gd name="adj1" fmla="val 147894"/>
              <a:gd name="adj2" fmla="val 78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traffic estimates for morning and afternoon peaks.</a:t>
            </a:r>
          </a:p>
          <a:p>
            <a:r>
              <a:rPr lang="en-US" dirty="0" smtClean="0"/>
              <a:t>Multiple target years: 2010, 2035, 2050.</a:t>
            </a:r>
          </a:p>
          <a:p>
            <a:r>
              <a:rPr lang="en-US" dirty="0" smtClean="0"/>
              <a:t>Make systematic adjustments.</a:t>
            </a:r>
          </a:p>
          <a:p>
            <a:r>
              <a:rPr lang="en-US" dirty="0" smtClean="0"/>
              <a:t>Minimize “post-processing”.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 table estimation (Cube Analyst).</a:t>
            </a:r>
          </a:p>
          <a:p>
            <a:r>
              <a:rPr lang="en-US" dirty="0" smtClean="0"/>
              <a:t>Corrects for systematic errors.</a:t>
            </a:r>
          </a:p>
          <a:p>
            <a:r>
              <a:rPr lang="en-US" dirty="0" smtClean="0"/>
              <a:t>Productions and attractions </a:t>
            </a:r>
            <a:r>
              <a:rPr lang="en-US" u="sng" dirty="0" smtClean="0"/>
              <a:t>not</a:t>
            </a:r>
            <a:r>
              <a:rPr lang="en-US" dirty="0" smtClean="0"/>
              <a:t> altered.</a:t>
            </a:r>
          </a:p>
          <a:p>
            <a:r>
              <a:rPr lang="en-US" dirty="0" smtClean="0"/>
              <a:t>Future volumes based on: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Adjusted Base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  + Growth (unadjusted future-base)</a:t>
            </a:r>
            <a:endParaRPr lang="en-US" dirty="0" smtClean="0"/>
          </a:p>
          <a:p>
            <a:r>
              <a:rPr lang="en-US" dirty="0" smtClean="0"/>
              <a:t>Difference judged to be more reliable than factors.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4,284 TAZs </a:t>
            </a:r>
            <a:r>
              <a:rPr lang="en-US" smtClean="0"/>
              <a:t>seemed </a:t>
            </a:r>
            <a:r>
              <a:rPr lang="en-US" smtClean="0"/>
              <a:t>too </a:t>
            </a:r>
            <a:r>
              <a:rPr lang="en-US" dirty="0" smtClean="0"/>
              <a:t>big for Analyst.</a:t>
            </a:r>
          </a:p>
          <a:p>
            <a:r>
              <a:rPr lang="en-US" dirty="0" smtClean="0"/>
              <a:t>Subarea of 2,123 TAZs worked.</a:t>
            </a:r>
          </a:p>
          <a:p>
            <a:r>
              <a:rPr lang="en-US" dirty="0" smtClean="0"/>
              <a:t>Analyst worked better as an iterative process (20), on a sample of traffic counts.</a:t>
            </a:r>
          </a:p>
          <a:p>
            <a:r>
              <a:rPr lang="en-US" dirty="0" smtClean="0"/>
              <a:t>Freeway counts chosen for every iteration.</a:t>
            </a:r>
          </a:p>
          <a:p>
            <a:r>
              <a:rPr lang="en-US" dirty="0" smtClean="0"/>
              <a:t>Arterial counts chosen randomly (about 10% used, each time).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610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Trip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0010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Weigh against ad hoc or NCHRP 255-style adjustments.</a:t>
            </a:r>
          </a:p>
          <a:p>
            <a:r>
              <a:rPr lang="en-US" dirty="0" smtClean="0"/>
              <a:t>Changes the average trip length, so some concern about the overall impact on traffic patterns.</a:t>
            </a:r>
          </a:p>
          <a:p>
            <a:r>
              <a:rPr lang="en-US" dirty="0" smtClean="0"/>
              <a:t>Dramatic reduction in link-by-link assignment error.</a:t>
            </a:r>
          </a:p>
          <a:p>
            <a:r>
              <a:rPr lang="en-US" dirty="0" smtClean="0"/>
              <a:t>Careful review of results still required.</a:t>
            </a:r>
          </a:p>
          <a:p>
            <a:r>
              <a:rPr lang="en-US" dirty="0" smtClean="0"/>
              <a:t>Post-processing adjustments still needed.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Corradino Group, Inc.</a:t>
            </a:r>
          </a:p>
          <a:p>
            <a:pPr>
              <a:defRPr/>
            </a:pPr>
            <a:r>
              <a:rPr lang="en-US" smtClean="0"/>
              <a:t>May 12,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 TRB Planning Applications Conference</a:t>
            </a:r>
          </a:p>
          <a:p>
            <a:pPr>
              <a:defRPr/>
            </a:pPr>
            <a:r>
              <a:rPr lang="en-US" smtClean="0"/>
              <a:t>Reno, Nevada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5210-2535-43B7-A4C3-03A8D231D1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13720</TotalTime>
  <Words>457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USE OF TRIP TABLE ESTIMATION TO IMPROVE PROJECT TRAFFIC FORECASTS  </vt:lpstr>
      <vt:lpstr>Background</vt:lpstr>
      <vt:lpstr>Study Area</vt:lpstr>
      <vt:lpstr>Goals</vt:lpstr>
      <vt:lpstr>Method</vt:lpstr>
      <vt:lpstr>Requirements</vt:lpstr>
      <vt:lpstr>Effectiveness </vt:lpstr>
      <vt:lpstr>Changes in the Trip Table</vt:lpstr>
      <vt:lpstr>Conclusions/Caveats</vt:lpstr>
      <vt:lpstr>Acknowledgements</vt:lpstr>
    </vt:vector>
  </TitlesOfParts>
  <Company>The Corradino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2000 Treasure Coast Regional Planning Model (TCRPM)</dc:title>
  <dc:creator>TCG-0931</dc:creator>
  <cp:lastModifiedBy>Ken Kaltenbach</cp:lastModifiedBy>
  <cp:revision>1058</cp:revision>
  <dcterms:created xsi:type="dcterms:W3CDTF">2006-11-22T22:41:40Z</dcterms:created>
  <dcterms:modified xsi:type="dcterms:W3CDTF">2011-04-15T21:48:19Z</dcterms:modified>
</cp:coreProperties>
</file>