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2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8" d="100"/>
          <a:sy n="88" d="100"/>
        </p:scale>
        <p:origin x="-102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AE47E-8AA1-419D-B281-84C9954E8F4D}" type="datetimeFigureOut">
              <a:rPr lang="en-US" smtClean="0"/>
              <a:t>4/15/2011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EC8C1-23B2-4FA1-AF29-388E614F0A5F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C8C1-23B2-4FA1-AF29-388E614F0A5F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C8C1-23B2-4FA1-AF29-388E614F0A5F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C8C1-23B2-4FA1-AF29-388E614F0A5F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C8C1-23B2-4FA1-AF29-388E614F0A5F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C8C1-23B2-4FA1-AF29-388E614F0A5F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C8C1-23B2-4FA1-AF29-388E614F0A5F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C8C1-23B2-4FA1-AF29-388E614F0A5F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C8C1-23B2-4FA1-AF29-388E614F0A5F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C8C1-23B2-4FA1-AF29-388E614F0A5F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</p:spPr>
        <p:txBody>
          <a:bodyPr/>
          <a:lstStyle>
            <a:lvl1pPr algn="r">
              <a:defRPr cap="all" baseline="0">
                <a:solidFill>
                  <a:srgbClr val="FFC000"/>
                </a:solidFill>
                <a:latin typeface="Impac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70866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994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4D23-DAC5-450B-8534-301881EBF323}" type="datetimeFigureOut">
              <a:rPr lang="en-US" smtClean="0"/>
              <a:pPr/>
              <a:t>4/15/2011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74BA-6646-46E4-B605-048E47FC2A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586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4D23-DAC5-450B-8534-301881EBF323}" type="datetimeFigureOut">
              <a:rPr lang="en-US" smtClean="0"/>
              <a:pPr/>
              <a:t>4/15/2011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74BA-6646-46E4-B605-048E47FC2A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9634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cap="all" baseline="0">
                <a:solidFill>
                  <a:srgbClr val="FFC000"/>
                </a:solidFill>
                <a:latin typeface="Impac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391400" cy="4525963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b="1">
                <a:solidFill>
                  <a:schemeClr val="bg1"/>
                </a:solidFill>
              </a:defRPr>
            </a:lvl1pPr>
            <a:lvl2pPr marL="742950" indent="-285750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4D23-DAC5-450B-8534-301881EBF323}" type="datetimeFigureOut">
              <a:rPr lang="en-US" smtClean="0"/>
              <a:pPr/>
              <a:t>4/15/2011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74BA-6646-46E4-B605-048E47FC2A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599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4D23-DAC5-450B-8534-301881EBF323}" type="datetimeFigureOut">
              <a:rPr lang="en-US" smtClean="0"/>
              <a:pPr/>
              <a:t>4/15/2011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74BA-6646-46E4-B605-048E47FC2A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6235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4D23-DAC5-450B-8534-301881EBF323}" type="datetimeFigureOut">
              <a:rPr lang="en-US" smtClean="0"/>
              <a:pPr/>
              <a:t>4/15/2011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74BA-6646-46E4-B605-048E47FC2A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086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4D23-DAC5-450B-8534-301881EBF323}" type="datetimeFigureOut">
              <a:rPr lang="en-US" smtClean="0"/>
              <a:pPr/>
              <a:t>4/15/2011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74BA-6646-46E4-B605-048E47FC2A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452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4D23-DAC5-450B-8534-301881EBF323}" type="datetimeFigureOut">
              <a:rPr lang="en-US" smtClean="0"/>
              <a:pPr/>
              <a:t>4/15/2011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74BA-6646-46E4-B605-048E47FC2A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8746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4D23-DAC5-450B-8534-301881EBF323}" type="datetimeFigureOut">
              <a:rPr lang="en-US" smtClean="0"/>
              <a:pPr/>
              <a:t>4/15/2011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74BA-6646-46E4-B605-048E47FC2A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691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4D23-DAC5-450B-8534-301881EBF323}" type="datetimeFigureOut">
              <a:rPr lang="en-US" smtClean="0"/>
              <a:pPr/>
              <a:t>4/15/2011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74BA-6646-46E4-B605-048E47FC2A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505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4D23-DAC5-450B-8534-301881EBF323}" type="datetimeFigureOut">
              <a:rPr lang="en-US" smtClean="0"/>
              <a:pPr/>
              <a:t>4/15/2011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74BA-6646-46E4-B605-048E47FC2A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6645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600200"/>
            <a:ext cx="7315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C4D23-DAC5-450B-8534-301881EBF323}" type="datetimeFigureOut">
              <a:rPr lang="en-US" smtClean="0"/>
              <a:pPr/>
              <a:t>4/15/2011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574BA-6646-46E4-B605-048E47FC2A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846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 cap="all" baseline="0">
          <a:solidFill>
            <a:srgbClr val="FFC000"/>
          </a:solidFill>
          <a:latin typeface="Impac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bg1"/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/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Buffer-based Area Type Determination for Travel Demand Model Network Links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7086600" cy="1752600"/>
          </a:xfrm>
        </p:spPr>
        <p:txBody>
          <a:bodyPr/>
          <a:lstStyle/>
          <a:p>
            <a:r>
              <a:rPr lang="en-US" dirty="0" smtClean="0"/>
              <a:t>Lee Klieman, P.E., PTOE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410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Traditional Highway Link Area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</a:p>
          <a:p>
            <a:pPr lvl="1"/>
            <a:r>
              <a:rPr lang="en-US" dirty="0" smtClean="0"/>
              <a:t>Combined with functional classification</a:t>
            </a:r>
          </a:p>
          <a:p>
            <a:pPr lvl="2"/>
            <a:r>
              <a:rPr lang="en-US" dirty="0" smtClean="0"/>
              <a:t>Capacity</a:t>
            </a:r>
          </a:p>
          <a:p>
            <a:pPr lvl="2"/>
            <a:r>
              <a:rPr lang="en-US" dirty="0" smtClean="0"/>
              <a:t>Free-flow speed</a:t>
            </a:r>
          </a:p>
          <a:p>
            <a:r>
              <a:rPr lang="en-US" dirty="0" smtClean="0"/>
              <a:t>Determination</a:t>
            </a:r>
          </a:p>
          <a:p>
            <a:pPr lvl="1"/>
            <a:r>
              <a:rPr lang="en-US" dirty="0" smtClean="0"/>
              <a:t>Surroundin</a:t>
            </a:r>
            <a:r>
              <a:rPr lang="en-US" dirty="0" smtClean="0"/>
              <a:t>g TAZs</a:t>
            </a:r>
          </a:p>
          <a:p>
            <a:pPr lvl="1"/>
            <a:r>
              <a:rPr lang="en-US" dirty="0" smtClean="0"/>
              <a:t>Manual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866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Traditional Highway Link Area </a:t>
            </a:r>
            <a:r>
              <a:rPr lang="en-US" dirty="0" smtClean="0"/>
              <a:t>Type 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Link borders TAZs with differing area types</a:t>
            </a:r>
          </a:p>
          <a:p>
            <a:r>
              <a:rPr lang="en-US" dirty="0" smtClean="0"/>
              <a:t>Traditional Solutions</a:t>
            </a:r>
          </a:p>
          <a:p>
            <a:pPr lvl="1"/>
            <a:r>
              <a:rPr lang="en-US" dirty="0" smtClean="0"/>
              <a:t>Hierarchy of TAZ area types</a:t>
            </a:r>
          </a:p>
          <a:p>
            <a:pPr lvl="1"/>
            <a:r>
              <a:rPr lang="en-US" dirty="0" smtClean="0"/>
              <a:t>Direct spatial tagging</a:t>
            </a:r>
          </a:p>
          <a:p>
            <a:pPr lvl="1"/>
            <a:r>
              <a:rPr lang="en-US" dirty="0" smtClean="0"/>
              <a:t>Manual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866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Traditional </a:t>
            </a:r>
            <a:r>
              <a:rPr lang="en-US" dirty="0" smtClean="0"/>
              <a:t>Solution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Simplistic</a:t>
            </a:r>
          </a:p>
          <a:p>
            <a:r>
              <a:rPr lang="en-US" dirty="0" smtClean="0"/>
              <a:t>Incorrect</a:t>
            </a:r>
          </a:p>
          <a:p>
            <a:r>
              <a:rPr lang="en-US" dirty="0" smtClean="0"/>
              <a:t>Discontinuities</a:t>
            </a:r>
            <a:endParaRPr lang="en-US" dirty="0" smtClean="0"/>
          </a:p>
          <a:p>
            <a:r>
              <a:rPr lang="en-US" dirty="0" smtClean="0"/>
              <a:t>Labor-intensive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866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Area Type Determination with Buffer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GIS-based</a:t>
            </a:r>
          </a:p>
          <a:p>
            <a:r>
              <a:rPr lang="en-US" dirty="0" smtClean="0"/>
              <a:t>Buffer collects proportional S-E data from TAZ</a:t>
            </a:r>
          </a:p>
          <a:p>
            <a:r>
              <a:rPr lang="en-US" dirty="0" smtClean="0"/>
              <a:t>Area type algorithm applied to area within buffer only</a:t>
            </a:r>
          </a:p>
          <a:p>
            <a:pPr lvl="1"/>
            <a:r>
              <a:rPr lang="en-US" dirty="0" smtClean="0"/>
              <a:t>Avoids bias from large TAZ</a:t>
            </a:r>
          </a:p>
          <a:p>
            <a:pPr lvl="1"/>
            <a:r>
              <a:rPr lang="en-US" dirty="0" smtClean="0"/>
              <a:t>Sensitive to changes in land use</a:t>
            </a:r>
          </a:p>
          <a:p>
            <a:pPr lvl="1"/>
            <a:r>
              <a:rPr lang="en-US" dirty="0" smtClean="0"/>
              <a:t>No discontinuities</a:t>
            </a:r>
          </a:p>
          <a:p>
            <a:r>
              <a:rPr lang="en-US" dirty="0" smtClean="0"/>
              <a:t>Buffer size adjustable to meet needs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866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Area Type Determination with Buffer Analysis</a:t>
            </a:r>
            <a:endParaRPr lang="en-US" dirty="0"/>
          </a:p>
        </p:txBody>
      </p:sp>
      <p:pic>
        <p:nvPicPr>
          <p:cNvPr id="5" name="Picture 4" descr="Area Type Legen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133600"/>
            <a:ext cx="1485900" cy="3181350"/>
          </a:xfrm>
          <a:prstGeom prst="rect">
            <a:avLst/>
          </a:prstGeom>
        </p:spPr>
      </p:pic>
      <p:pic>
        <p:nvPicPr>
          <p:cNvPr id="9" name="Content Placeholder 8" descr="Madison County Area Type.bmp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819400" y="914400"/>
            <a:ext cx="5105400" cy="5746026"/>
          </a:xfrm>
        </p:spPr>
      </p:pic>
      <p:pic>
        <p:nvPicPr>
          <p:cNvPr id="10" name="Picture 9" descr="Madison County Area Type with Network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9399" y="914400"/>
            <a:ext cx="5077833" cy="5715000"/>
          </a:xfrm>
          <a:prstGeom prst="rect">
            <a:avLst/>
          </a:prstGeom>
        </p:spPr>
      </p:pic>
      <p:pic>
        <p:nvPicPr>
          <p:cNvPr id="11" name="Picture 10" descr="Madison County Area Type with Network and Buffers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19400" y="914400"/>
            <a:ext cx="5077833" cy="5715000"/>
          </a:xfrm>
          <a:prstGeom prst="rect">
            <a:avLst/>
          </a:prstGeom>
        </p:spPr>
      </p:pic>
      <p:pic>
        <p:nvPicPr>
          <p:cNvPr id="12" name="Picture 11" descr="Madison County Area Type with Network and Buffers and Link Atype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19400" y="914400"/>
            <a:ext cx="5105399" cy="5746026"/>
          </a:xfrm>
          <a:prstGeom prst="rect">
            <a:avLst/>
          </a:prstGeom>
        </p:spPr>
      </p:pic>
      <p:pic>
        <p:nvPicPr>
          <p:cNvPr id="13" name="Picture 12" descr="Madison County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19400" y="914399"/>
            <a:ext cx="5105400" cy="5768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Area Type Determination with Buffer Analysis</a:t>
            </a:r>
            <a:endParaRPr lang="en-US" dirty="0"/>
          </a:p>
        </p:txBody>
      </p:sp>
      <p:pic>
        <p:nvPicPr>
          <p:cNvPr id="5" name="Picture 4" descr="Area Type Legen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524000"/>
            <a:ext cx="1485900" cy="3181350"/>
          </a:xfrm>
          <a:prstGeom prst="rect">
            <a:avLst/>
          </a:prstGeom>
        </p:spPr>
      </p:pic>
      <p:pic>
        <p:nvPicPr>
          <p:cNvPr id="15" name="Content Placeholder 14" descr="Richmond.bmp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667000" y="914400"/>
            <a:ext cx="6172949" cy="4038600"/>
          </a:xfrm>
        </p:spPr>
      </p:pic>
      <p:pic>
        <p:nvPicPr>
          <p:cNvPr id="16" name="Picture 15" descr="Berea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2200" y="2133600"/>
            <a:ext cx="5753100" cy="3762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17083 -0.22778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Future Refinements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 to census blocks within buffer</a:t>
            </a:r>
          </a:p>
          <a:p>
            <a:r>
              <a:rPr lang="en-US" dirty="0" smtClean="0"/>
              <a:t>Adjust buffer width according TAZ area type</a:t>
            </a:r>
          </a:p>
          <a:p>
            <a:pPr lvl="1"/>
            <a:r>
              <a:rPr lang="en-US" dirty="0" smtClean="0"/>
              <a:t>Smaller width for urban area</a:t>
            </a:r>
          </a:p>
          <a:p>
            <a:pPr lvl="1"/>
            <a:r>
              <a:rPr lang="en-US" dirty="0" smtClean="0"/>
              <a:t>Larger width for rural area</a:t>
            </a:r>
          </a:p>
          <a:p>
            <a:r>
              <a:rPr lang="en-US" dirty="0" smtClean="0"/>
              <a:t>User-specified “minimum” area type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Questions or Comments?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059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Lee Presentation</Template>
  <TotalTime>123</TotalTime>
  <Words>165</Words>
  <Application>Microsoft Office PowerPoint</Application>
  <PresentationFormat>On-screen Show (4:3)</PresentationFormat>
  <Paragraphs>51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Lee Presentation</vt:lpstr>
      <vt:lpstr>Buffer-based Area Type Determination for Travel Demand Model Network Links</vt:lpstr>
      <vt:lpstr>Traditional Highway Link Area Type</vt:lpstr>
      <vt:lpstr>Traditional Highway Link Area Type Determination</vt:lpstr>
      <vt:lpstr>Traditional Solution limitations</vt:lpstr>
      <vt:lpstr>Area Type Determination with Buffer Analysis</vt:lpstr>
      <vt:lpstr>Area Type Determination with Buffer Analysis</vt:lpstr>
      <vt:lpstr>Area Type Determination with Buffer Analysis</vt:lpstr>
      <vt:lpstr>Future Refinements</vt:lpstr>
      <vt:lpstr>Thank you</vt:lpstr>
    </vt:vector>
  </TitlesOfParts>
  <Company>Bernardin, Lochmueller and Associates,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</dc:creator>
  <cp:lastModifiedBy>Lee</cp:lastModifiedBy>
  <cp:revision>24</cp:revision>
  <dcterms:created xsi:type="dcterms:W3CDTF">2011-04-15T19:39:29Z</dcterms:created>
  <dcterms:modified xsi:type="dcterms:W3CDTF">2011-04-15T21:42:44Z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-638285832</vt:i4>
  </property>
  <property fmtid="{D5CDD505-2E9C-101B-9397-08002B2CF9AE}" pid="3" name="_NewReviewCycle">
    <vt:lpwstr/>
  </property>
  <property fmtid="{D5CDD505-2E9C-101B-9397-08002B2CF9AE}" pid="4" name="_EmailSubject">
    <vt:lpwstr>13th TRB Planning Applications Conference - Speed Data-ing session</vt:lpwstr>
  </property>
  <property fmtid="{D5CDD505-2E9C-101B-9397-08002B2CF9AE}" pid="5" name="_AuthorEmail">
    <vt:lpwstr>LKlieman@blainc.com</vt:lpwstr>
  </property>
  <property fmtid="{D5CDD505-2E9C-101B-9397-08002B2CF9AE}" pid="6" name="_AuthorEmailDisplayName">
    <vt:lpwstr>Klieman, Lee</vt:lpwstr>
  </property>
</Properties>
</file>