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51" r:id="rId3"/>
    <p:sldId id="352" r:id="rId4"/>
    <p:sldId id="368" r:id="rId5"/>
    <p:sldId id="369" r:id="rId6"/>
    <p:sldId id="353" r:id="rId7"/>
    <p:sldId id="355" r:id="rId8"/>
    <p:sldId id="354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4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39E"/>
    <a:srgbClr val="3333CC"/>
    <a:srgbClr val="1C3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60"/>
  </p:normalViewPr>
  <p:slideViewPr>
    <p:cSldViewPr>
      <p:cViewPr varScale="1">
        <p:scale>
          <a:sx n="87" d="100"/>
          <a:sy n="87" d="100"/>
        </p:scale>
        <p:origin x="-1306" y="-91"/>
      </p:cViewPr>
      <p:guideLst>
        <p:guide orient="horz" pos="2160"/>
        <p:guide orient="horz" pos="864"/>
        <p:guide orient="horz" pos="3888"/>
        <p:guide orient="horz" pos="4176"/>
        <p:guide pos="2880"/>
        <p:guide pos="720"/>
        <p:guide pos="4752"/>
        <p:guide pos="51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EF12C-4146-42E9-A522-062B4590058B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49396-5B1B-4915-9AF3-39A0A60E9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4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FAB5A4-2678-401D-8F81-94C381D2292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0E79D-CE71-4560-9221-C54E0CCC9FF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0E79D-CE71-4560-9221-C54E0CCC9FF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0E79D-CE71-4560-9221-C54E0CCC9FF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0E79D-CE71-4560-9221-C54E0CCC9FF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0E79D-CE71-4560-9221-C54E0CCC9FF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0E79D-CE71-4560-9221-C54E0CCC9FF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0E79D-CE71-4560-9221-C54E0CCC9FF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0E79D-CE71-4560-9221-C54E0CCC9FF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0E79D-CE71-4560-9221-C54E0CCC9FF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0E79D-CE71-4560-9221-C54E0CCC9FF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0E79D-CE71-4560-9221-C54E0CCC9FF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0E79D-CE71-4560-9221-C54E0CCC9FF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FEA82-C0CF-4501-9BCD-39E345F36D7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0E79D-CE71-4560-9221-C54E0CCC9FF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0E79D-CE71-4560-9221-C54E0CCC9FF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0E79D-CE71-4560-9221-C54E0CCC9FF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0E79D-CE71-4560-9221-C54E0CCC9FF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0E79D-CE71-4560-9221-C54E0CCC9FF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0E79D-CE71-4560-9221-C54E0CCC9FF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0E79D-CE71-4560-9221-C54E0CCC9FF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4A2C-2BA8-4A9B-A375-05C9EB205157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09C-58FD-4489-97B5-B043C0C09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4A2C-2BA8-4A9B-A375-05C9EB205157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09C-58FD-4489-97B5-B043C0C09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4A2C-2BA8-4A9B-A375-05C9EB205157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09C-58FD-4489-97B5-B043C0C09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315200" cy="4525963"/>
          </a:xfrm>
        </p:spPr>
        <p:txBody>
          <a:bodyPr>
            <a:normAutofit/>
          </a:bodyPr>
          <a:lstStyle>
            <a:lvl1pPr marL="342900" indent="-342900">
              <a:spcBef>
                <a:spcPts val="1500"/>
              </a:spcBef>
              <a:buFont typeface="Arial" pitchFamily="34" charset="0"/>
              <a:buChar char="•"/>
              <a:defRPr sz="2400" baseline="0">
                <a:solidFill>
                  <a:srgbClr val="FFFF00"/>
                </a:solidFill>
              </a:defRPr>
            </a:lvl1pPr>
            <a:lvl2pPr marL="742950" indent="-285750">
              <a:spcBef>
                <a:spcPts val="1500"/>
              </a:spcBef>
              <a:buFont typeface="Arial" pitchFamily="34" charset="0"/>
              <a:buChar char="•"/>
              <a:defRPr sz="2400" baseline="0">
                <a:solidFill>
                  <a:srgbClr val="FFFF00"/>
                </a:solidFill>
              </a:defRPr>
            </a:lvl2pPr>
            <a:lvl3pPr marL="1143000" indent="-228600">
              <a:spcBef>
                <a:spcPts val="1500"/>
              </a:spcBef>
              <a:buFont typeface="Arial" pitchFamily="34" charset="0"/>
              <a:buChar char="•"/>
              <a:defRPr sz="2000" baseline="0">
                <a:solidFill>
                  <a:srgbClr val="FFFF00"/>
                </a:solidFill>
              </a:defRPr>
            </a:lvl3pPr>
            <a:lvl4pPr marL="1600200" indent="-228600">
              <a:spcBef>
                <a:spcPts val="1500"/>
              </a:spcBef>
              <a:buFont typeface="Arial" pitchFamily="34" charset="0"/>
              <a:buChar char="•"/>
              <a:defRPr sz="1800" baseline="0">
                <a:solidFill>
                  <a:srgbClr val="FFFF00"/>
                </a:solidFill>
              </a:defRPr>
            </a:lvl4pPr>
            <a:lvl5pPr marL="2057400" indent="-228600">
              <a:spcBef>
                <a:spcPts val="1500"/>
              </a:spcBef>
              <a:buFont typeface="Arial" pitchFamily="34" charset="0"/>
              <a:buChar char="•"/>
              <a:defRPr sz="1800" baseline="0"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4A2C-2BA8-4A9B-A375-05C9EB205157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09C-58FD-4489-97B5-B043C0C09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4A2C-2BA8-4A9B-A375-05C9EB205157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09C-58FD-4489-97B5-B043C0C09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4A2C-2BA8-4A9B-A375-05C9EB205157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09C-58FD-4489-97B5-B043C0C09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4A2C-2BA8-4A9B-A375-05C9EB205157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09C-58FD-4489-97B5-B043C0C09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4A2C-2BA8-4A9B-A375-05C9EB205157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09C-58FD-4489-97B5-B043C0C09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4A2C-2BA8-4A9B-A375-05C9EB205157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09C-58FD-4489-97B5-B043C0C09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4A2C-2BA8-4A9B-A375-05C9EB205157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09C-58FD-4489-97B5-B043C0C09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4A2C-2BA8-4A9B-A375-05C9EB205157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D09C-58FD-4489-97B5-B043C0C09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34A2C-2BA8-4A9B-A375-05C9EB205157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6D09C-58FD-4489-97B5-B043C0C09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 cap="all" baseline="0">
          <a:solidFill>
            <a:schemeClr val="bg1"/>
          </a:solidFill>
          <a:latin typeface="Impac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FFFF00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rgbClr val="FFFF00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00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FFFF00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FFFF00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8458200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sx="1000" sy="1000" algn="ctr" rotWithShape="0">
              <a:srgbClr val="4D4D4D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dirty="0" smtClean="0">
                <a:solidFill>
                  <a:schemeClr val="bg1"/>
                </a:solidFill>
                <a:latin typeface="Impact" pitchFamily="34" charset="0"/>
              </a:rPr>
              <a:t>A Genetic Algorithm for </a:t>
            </a:r>
            <a:br>
              <a:rPr lang="en-US" sz="48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Impact" pitchFamily="34" charset="0"/>
              </a:rPr>
              <a:t>Truck Model Parameters from </a:t>
            </a:r>
            <a:br>
              <a:rPr lang="en-US" sz="48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Impact" pitchFamily="34" charset="0"/>
              </a:rPr>
              <a:t>Local Truck Count Data</a:t>
            </a:r>
          </a:p>
          <a:p>
            <a:pPr lvl="0" algn="ctr">
              <a:spcBef>
                <a:spcPct val="50000"/>
              </a:spcBef>
            </a:pPr>
            <a:endParaRPr lang="en-US" sz="2000" dirty="0" smtClean="0">
              <a:solidFill>
                <a:prstClr val="white"/>
              </a:solidFill>
              <a:latin typeface="Arial" charset="0"/>
            </a:endParaRPr>
          </a:p>
          <a:p>
            <a:pPr lvl="0" algn="ctr">
              <a:spcBef>
                <a:spcPct val="50000"/>
              </a:spcBef>
            </a:pPr>
            <a:r>
              <a:rPr lang="en-US" sz="2800" dirty="0" smtClean="0">
                <a:solidFill>
                  <a:prstClr val="white"/>
                </a:solidFill>
                <a:latin typeface="Arial" charset="0"/>
              </a:rPr>
              <a:t>Vince </a:t>
            </a:r>
            <a:r>
              <a:rPr lang="en-US" sz="2800" dirty="0">
                <a:solidFill>
                  <a:prstClr val="white"/>
                </a:solidFill>
                <a:latin typeface="Arial" charset="0"/>
              </a:rPr>
              <a:t>Bernardin, </a:t>
            </a:r>
            <a:r>
              <a:rPr lang="en-US" sz="2800" dirty="0" err="1" smtClean="0">
                <a:solidFill>
                  <a:prstClr val="white"/>
                </a:solidFill>
                <a:latin typeface="Arial" charset="0"/>
              </a:rPr>
              <a:t>Jr</a:t>
            </a:r>
            <a:r>
              <a:rPr lang="en-US" sz="2800" dirty="0" smtClean="0">
                <a:solidFill>
                  <a:prstClr val="white"/>
                </a:solidFill>
                <a:latin typeface="Arial" charset="0"/>
              </a:rPr>
              <a:t>, PhD &amp; Lee Klieman, PE, PTOE</a:t>
            </a:r>
            <a:r>
              <a:rPr lang="en-US" sz="2800" dirty="0">
                <a:solidFill>
                  <a:prstClr val="white"/>
                </a:solidFill>
                <a:latin typeface="Arial" charset="0"/>
              </a:rPr>
              <a:t/>
            </a:r>
            <a:br>
              <a:rPr lang="en-US" sz="2800" dirty="0">
                <a:solidFill>
                  <a:prstClr val="white"/>
                </a:solidFill>
                <a:latin typeface="Arial" charset="0"/>
              </a:rPr>
            </a:br>
            <a:r>
              <a:rPr lang="en-US" sz="2000" dirty="0">
                <a:solidFill>
                  <a:prstClr val="white"/>
                </a:solidFill>
                <a:latin typeface="Arial" charset="0"/>
              </a:rPr>
              <a:t>Bernardin, Lochmueller &amp; Associates, Inc</a:t>
            </a:r>
            <a:r>
              <a:rPr lang="en-US" sz="2000" dirty="0" smtClean="0">
                <a:solidFill>
                  <a:prstClr val="white"/>
                </a:solidFill>
                <a:latin typeface="Arial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800" dirty="0" err="1" smtClean="0">
                <a:solidFill>
                  <a:prstClr val="white"/>
                </a:solidFill>
                <a:latin typeface="Arial" charset="0"/>
              </a:rPr>
              <a:t>Seyed</a:t>
            </a:r>
            <a:r>
              <a:rPr lang="en-US" sz="2800" dirty="0" smtClean="0">
                <a:solidFill>
                  <a:prstClr val="white"/>
                </a:solidFill>
                <a:latin typeface="Arial" charset="0"/>
              </a:rPr>
              <a:t> Shokouhzadeh &amp; </a:t>
            </a:r>
            <a:r>
              <a:rPr lang="en-US" sz="2800" dirty="0" err="1" smtClean="0">
                <a:solidFill>
                  <a:prstClr val="white"/>
                </a:solidFill>
                <a:latin typeface="Arial" charset="0"/>
              </a:rPr>
              <a:t>Vishu</a:t>
            </a:r>
            <a:r>
              <a:rPr lang="en-US" sz="2800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charset="0"/>
              </a:rPr>
              <a:t>Lingala</a:t>
            </a:r>
            <a:r>
              <a:rPr lang="en-US" sz="2800" dirty="0" smtClean="0">
                <a:solidFill>
                  <a:prstClr val="white"/>
                </a:solidFill>
                <a:latin typeface="Arial" charset="0"/>
              </a:rPr>
              <a:t/>
            </a:r>
            <a:br>
              <a:rPr lang="en-US" sz="2800" dirty="0" smtClean="0">
                <a:solidFill>
                  <a:prstClr val="white"/>
                </a:solidFill>
                <a:latin typeface="Arial" charset="0"/>
              </a:rPr>
            </a:br>
            <a:r>
              <a:rPr lang="en-US" sz="2000" dirty="0" smtClean="0">
                <a:solidFill>
                  <a:prstClr val="white"/>
                </a:solidFill>
                <a:latin typeface="Arial" charset="0"/>
              </a:rPr>
              <a:t>Evansville Metropolitan Planning Organization</a:t>
            </a:r>
            <a:endParaRPr lang="en-US" sz="2000" dirty="0">
              <a:solidFill>
                <a:prstClr val="white"/>
              </a:solidFill>
              <a:latin typeface="Arial" charset="0"/>
            </a:endParaRPr>
          </a:p>
          <a:p>
            <a:pPr lvl="0" algn="ctr">
              <a:spcBef>
                <a:spcPct val="50000"/>
              </a:spcBef>
            </a:pPr>
            <a:endParaRPr lang="en-US" dirty="0" smtClean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cap="all" dirty="0" smtClean="0">
                <a:solidFill>
                  <a:schemeClr val="bg1"/>
                </a:solidFill>
                <a:latin typeface="Impact" pitchFamily="34" charset="0"/>
              </a:rPr>
              <a:t>Assignment</a:t>
            </a:r>
            <a:endParaRPr lang="en-US" sz="6000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153400" cy="4648200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Multi-Class </a:t>
            </a:r>
            <a:r>
              <a:rPr lang="en-US" sz="3600" dirty="0">
                <a:solidFill>
                  <a:srgbClr val="FFFFFF"/>
                </a:solidFill>
              </a:rPr>
              <a:t>Generalized Cost Assignment</a:t>
            </a:r>
            <a:endParaRPr lang="en-US" sz="3600" dirty="0" smtClean="0">
              <a:solidFill>
                <a:srgbClr val="FFFFFF"/>
              </a:solidFill>
            </a:endParaRP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Travel time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Length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Right and left turn penalties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Lower functional class penalty</a:t>
            </a:r>
          </a:p>
          <a:p>
            <a:pPr marL="1204913" lvl="2" indent="-347663"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Proxy for clearance, turn radii, lane width, etc.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Non-truck route penalty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FFFFFF"/>
              </a:solidFill>
            </a:endParaRPr>
          </a:p>
          <a:p>
            <a:pPr marL="457200" lvl="1" indent="0">
              <a:buNone/>
              <a:defRPr/>
            </a:pPr>
            <a:endParaRPr lang="en-US" sz="3200" dirty="0" smtClean="0">
              <a:solidFill>
                <a:srgbClr val="FFFFFF"/>
              </a:solidFill>
            </a:endParaRPr>
          </a:p>
        </p:txBody>
      </p:sp>
      <p:pic>
        <p:nvPicPr>
          <p:cNvPr id="8195" name="Picture 3" descr="C:\Users\vbernardin2\AppData\Local\Microsoft\Windows\Temporary Internet Files\Content.IE5\U4DBKWZJ\MC900361578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86583" y="2286000"/>
            <a:ext cx="139061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1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cap="all" dirty="0" smtClean="0">
                <a:solidFill>
                  <a:schemeClr val="bg1"/>
                </a:solidFill>
                <a:latin typeface="Impact" pitchFamily="34" charset="0"/>
              </a:rPr>
              <a:t>calibration</a:t>
            </a:r>
            <a:endParaRPr lang="en-US" sz="6000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153400" cy="4648200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Iterative Bi-Level Program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FFFFFF"/>
              </a:solidFill>
            </a:endParaRPr>
          </a:p>
          <a:p>
            <a:pPr marL="457200" lvl="1" indent="0">
              <a:buNone/>
              <a:defRPr/>
            </a:pPr>
            <a:endParaRPr lang="en-US" sz="3200" dirty="0" smtClean="0">
              <a:solidFill>
                <a:srgbClr val="FFFFFF"/>
              </a:solidFill>
            </a:endParaRPr>
          </a:p>
        </p:txBody>
      </p:sp>
      <p:sp>
        <p:nvSpPr>
          <p:cNvPr id="2" name="Round Single Corner Rectangle 1"/>
          <p:cNvSpPr/>
          <p:nvPr/>
        </p:nvSpPr>
        <p:spPr>
          <a:xfrm>
            <a:off x="838200" y="2472070"/>
            <a:ext cx="7086600" cy="1295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Genetic Algorithm</a:t>
            </a:r>
            <a:br>
              <a:rPr lang="en-US" sz="3200" dirty="0" smtClean="0"/>
            </a:br>
            <a:r>
              <a:rPr lang="en-US" sz="2000" dirty="0" smtClean="0"/>
              <a:t>Evolve parameters to minimize squared errors versus counts</a:t>
            </a:r>
            <a:endParaRPr lang="en-US" dirty="0"/>
          </a:p>
        </p:txBody>
      </p:sp>
      <p:sp>
        <p:nvSpPr>
          <p:cNvPr id="5" name="Round Single Corner Rectangle 4"/>
          <p:cNvSpPr/>
          <p:nvPr/>
        </p:nvSpPr>
        <p:spPr>
          <a:xfrm>
            <a:off x="1676400" y="4419600"/>
            <a:ext cx="7086600" cy="1295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Truck Model</a:t>
            </a:r>
            <a:br>
              <a:rPr lang="en-US" sz="3200" dirty="0" smtClean="0"/>
            </a:br>
            <a:r>
              <a:rPr lang="en-US" sz="2000" dirty="0" smtClean="0"/>
              <a:t>Apply the base model given a set of parameter as inputs</a:t>
            </a:r>
            <a:endParaRPr lang="en-US" sz="2000" dirty="0"/>
          </a:p>
        </p:txBody>
      </p:sp>
      <p:cxnSp>
        <p:nvCxnSpPr>
          <p:cNvPr id="6" name="Elbow Connector 5"/>
          <p:cNvCxnSpPr>
            <a:stCxn id="2" idx="1"/>
            <a:endCxn id="5" idx="1"/>
          </p:cNvCxnSpPr>
          <p:nvPr/>
        </p:nvCxnSpPr>
        <p:spPr>
          <a:xfrm rot="10800000" flipH="1" flipV="1">
            <a:off x="838200" y="3119770"/>
            <a:ext cx="838200" cy="1947530"/>
          </a:xfrm>
          <a:prstGeom prst="bentConnector3">
            <a:avLst>
              <a:gd name="adj1" fmla="val -27273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5" idx="3"/>
            <a:endCxn id="2" idx="3"/>
          </p:cNvCxnSpPr>
          <p:nvPr/>
        </p:nvCxnSpPr>
        <p:spPr>
          <a:xfrm flipH="1" flipV="1">
            <a:off x="7924800" y="3119770"/>
            <a:ext cx="838200" cy="1947530"/>
          </a:xfrm>
          <a:prstGeom prst="bentConnector3">
            <a:avLst>
              <a:gd name="adj1" fmla="val -27273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3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cap="all" dirty="0" smtClean="0">
                <a:solidFill>
                  <a:schemeClr val="bg1"/>
                </a:solidFill>
                <a:latin typeface="Impact" pitchFamily="34" charset="0"/>
              </a:rPr>
              <a:t>Genetic algorithm</a:t>
            </a:r>
            <a:endParaRPr lang="en-US" sz="6000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153400" cy="4648200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Overview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Initial “population” of solutions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Evaluate “fitness” of each solution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Kill least fit solutions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Create new generation of solutions by</a:t>
            </a:r>
          </a:p>
          <a:p>
            <a:pPr marL="1204913" lvl="2" indent="-347663"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Randomly mutating fit solutions</a:t>
            </a:r>
          </a:p>
          <a:p>
            <a:pPr marL="1204913" lvl="2" indent="-347663"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Combining fit solutions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FFFFFF"/>
              </a:solidFill>
            </a:endParaRPr>
          </a:p>
          <a:p>
            <a:pPr marL="457200" lvl="1" indent="0">
              <a:buNone/>
              <a:defRPr/>
            </a:pPr>
            <a:endParaRPr lang="en-US" sz="3200" dirty="0" smtClean="0">
              <a:solidFill>
                <a:srgbClr val="FFFFFF"/>
              </a:solidFill>
            </a:endParaRPr>
          </a:p>
        </p:txBody>
      </p:sp>
      <p:cxnSp>
        <p:nvCxnSpPr>
          <p:cNvPr id="4" name="Elbow Connector 3"/>
          <p:cNvCxnSpPr/>
          <p:nvPr/>
        </p:nvCxnSpPr>
        <p:spPr>
          <a:xfrm rot="10800000" flipH="1" flipV="1">
            <a:off x="859464" y="3254271"/>
            <a:ext cx="457200" cy="2377440"/>
          </a:xfrm>
          <a:prstGeom prst="bentConnector3">
            <a:avLst>
              <a:gd name="adj1" fmla="val -27273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4"/>
          <p:cNvCxnSpPr/>
          <p:nvPr/>
        </p:nvCxnSpPr>
        <p:spPr>
          <a:xfrm flipH="1" flipV="1">
            <a:off x="7620000" y="3254271"/>
            <a:ext cx="548640" cy="2468880"/>
          </a:xfrm>
          <a:prstGeom prst="bentConnector3">
            <a:avLst>
              <a:gd name="adj1" fmla="val -27273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9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cap="all" dirty="0" smtClean="0">
                <a:solidFill>
                  <a:schemeClr val="bg1"/>
                </a:solidFill>
                <a:latin typeface="Impact" pitchFamily="34" charset="0"/>
              </a:rPr>
              <a:t>Initial Solution</a:t>
            </a:r>
            <a:endParaRPr lang="en-US" sz="6000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153400" cy="4648200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Best Guess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Borrowed parameters from </a:t>
            </a:r>
          </a:p>
          <a:p>
            <a:pPr marL="1204913" lvl="2" indent="-347663"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Old survey</a:t>
            </a:r>
          </a:p>
          <a:p>
            <a:pPr marL="1204913" lvl="2" indent="-347663"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Old model</a:t>
            </a:r>
          </a:p>
          <a:p>
            <a:pPr marL="1204913" lvl="2" indent="-347663"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QRFM</a:t>
            </a:r>
          </a:p>
          <a:p>
            <a:pPr marL="1204913" lvl="2" indent="-347663"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Other models</a:t>
            </a:r>
            <a:endParaRPr lang="en-US" dirty="0" smtClean="0">
              <a:solidFill>
                <a:srgbClr val="FFFFFF"/>
              </a:solidFill>
            </a:endParaRP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FFFFFF"/>
              </a:solidFill>
            </a:endParaRPr>
          </a:p>
          <a:p>
            <a:pPr marL="457200" lvl="1" indent="0">
              <a:buNone/>
              <a:defRPr/>
            </a:pPr>
            <a:endParaRPr lang="en-US" sz="3200" dirty="0" smtClean="0">
              <a:solidFill>
                <a:srgbClr val="FFFFFF"/>
              </a:solidFill>
            </a:endParaRPr>
          </a:p>
        </p:txBody>
      </p:sp>
      <p:pic>
        <p:nvPicPr>
          <p:cNvPr id="1026" name="Picture 2" descr="C:\Users\vbernardin2\AppData\Local\Microsoft\Windows\Temporary Internet Files\Content.IE5\4P8NEDM0\MC900078711[1].wm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190" y="1905000"/>
            <a:ext cx="1622425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33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 smtClean="0"/>
              <a:t>Fitness</a:t>
            </a:r>
            <a:endParaRPr lang="en-US" sz="6000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153400" cy="4648200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Least Squared Errors (LSE)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Evaluate fitness by applying </a:t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en-US" sz="3200" dirty="0" smtClean="0">
                <a:solidFill>
                  <a:srgbClr val="FFFFFF"/>
                </a:solidFill>
              </a:rPr>
              <a:t>the truck model and calculating RMSE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LSE method enjoys certain advantages, more frequently convex, but could also try minimizing MAPE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Diversity not currently considered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FFFFFF"/>
              </a:solidFill>
            </a:endParaRPr>
          </a:p>
          <a:p>
            <a:pPr marL="457200" lvl="1" indent="0">
              <a:buNone/>
              <a:defRPr/>
            </a:pPr>
            <a:endParaRPr lang="en-US" sz="3200" dirty="0" smtClean="0">
              <a:solidFill>
                <a:srgbClr val="FFFFFF"/>
              </a:solidFill>
            </a:endParaRPr>
          </a:p>
        </p:txBody>
      </p:sp>
      <p:pic>
        <p:nvPicPr>
          <p:cNvPr id="2053" name="Picture 5" descr="C:\Users\vbernardin2\AppData\Local\Microsoft\Windows\Temporary Internet Files\Content.IE5\26ZWK93K\MC900229513[1].wm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511" y="1542278"/>
            <a:ext cx="2158289" cy="135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33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 smtClean="0"/>
              <a:t>Mutation</a:t>
            </a:r>
            <a:endParaRPr lang="en-US" sz="6000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153400" cy="4648200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Mutation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Draw new parameter randomly from normal distribution around previous solution parameter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Currently only mutating best solution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A couple of ‘hyper-mutants’ (mutate all parameters) each generation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solidFill>
                <a:srgbClr val="FFFFFF"/>
              </a:solidFill>
            </a:endParaRP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FFFFFF"/>
              </a:solidFill>
            </a:endParaRPr>
          </a:p>
          <a:p>
            <a:pPr marL="457200" lvl="1" indent="0">
              <a:buNone/>
              <a:defRPr/>
            </a:pPr>
            <a:endParaRPr lang="en-US" sz="3200" dirty="0" smtClean="0">
              <a:solidFill>
                <a:srgbClr val="FFFFFF"/>
              </a:solidFill>
            </a:endParaRPr>
          </a:p>
        </p:txBody>
      </p:sp>
      <p:pic>
        <p:nvPicPr>
          <p:cNvPr id="3074" name="Picture 2" descr="http://t2.gstatic.com/images?q=tbn:ANd9GcQuwmqsKLXOyAjmuCDcJeRLzq1M_vIg8gffIqW_wODrL3VF4Lp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7399" y="152399"/>
            <a:ext cx="3064651" cy="152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04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bernardin2\AppData\Local\Microsoft\Windows\Temporary Internet Files\Content.IE5\U4DBKWZJ\MP900442480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2780337" cy="24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 smtClean="0"/>
              <a:t>Combination</a:t>
            </a:r>
            <a:endParaRPr lang="en-US" sz="6000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153400" cy="4648200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Re-combination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‘Mate’ two attractive solutions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‘Child’ solution has a 50% </a:t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en-US" sz="3200" dirty="0" smtClean="0">
                <a:solidFill>
                  <a:srgbClr val="FFFFFF"/>
                </a:solidFill>
              </a:rPr>
              <a:t>chance of getting each parameter from either parent solution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solidFill>
                <a:srgbClr val="FFFFFF"/>
              </a:solidFill>
            </a:endParaRP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FFFFFF"/>
              </a:solidFill>
            </a:endParaRPr>
          </a:p>
          <a:p>
            <a:pPr marL="457200" lvl="1" indent="0">
              <a:buNone/>
              <a:defRPr/>
            </a:pPr>
            <a:endParaRPr lang="en-US" sz="3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5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 smtClean="0"/>
              <a:t>Challenges</a:t>
            </a:r>
            <a:endParaRPr lang="en-US" sz="6000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153400" cy="4648200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Issues &amp; Challenges to Date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Poor initial solutions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Questionable count data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Computational intensity</a:t>
            </a:r>
          </a:p>
          <a:p>
            <a:pPr marL="1204913" lvl="2" indent="-347663"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Long running time (weeks)</a:t>
            </a:r>
          </a:p>
          <a:p>
            <a:pPr marL="1204913" lvl="2" indent="-347663"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Memory management (crashes)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solidFill>
                <a:srgbClr val="FFFFFF"/>
              </a:solidFill>
            </a:endParaRP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FFFFFF"/>
              </a:solidFill>
            </a:endParaRPr>
          </a:p>
          <a:p>
            <a:pPr marL="457200" lvl="1" indent="0">
              <a:buNone/>
              <a:defRPr/>
            </a:pPr>
            <a:endParaRPr lang="en-US" sz="3200" dirty="0" smtClean="0">
              <a:solidFill>
                <a:srgbClr val="FFFFFF"/>
              </a:solidFill>
            </a:endParaRPr>
          </a:p>
        </p:txBody>
      </p:sp>
      <p:pic>
        <p:nvPicPr>
          <p:cNvPr id="9220" name="Picture 4" descr="C:\Users\vbernardin2\AppData\Local\Microsoft\Windows\Temporary Internet Files\Content.IE5\U4DBKWZJ\MC900196568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2633969"/>
            <a:ext cx="2073275" cy="216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 smtClean="0"/>
              <a:t>Initial </a:t>
            </a:r>
            <a:r>
              <a:rPr lang="en-US" sz="6000" dirty="0" smtClean="0"/>
              <a:t>PROGRESS</a:t>
            </a:r>
            <a:endParaRPr lang="en-US" sz="6000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153400" cy="4648200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Improved solution (RMSE)</a:t>
            </a:r>
          </a:p>
          <a:p>
            <a:pPr marL="3600450" lvl="8" indent="0"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		All	  SU	    MU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Best initial solution:       179%	215%	   178%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Best evolved solution:  155%	182%	   168%</a:t>
            </a:r>
            <a:endParaRPr lang="en-US" dirty="0" smtClean="0">
              <a:solidFill>
                <a:srgbClr val="FFFFFF"/>
              </a:solidFill>
            </a:endParaRP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Initial improvement:        24%	  33%	      10%</a:t>
            </a:r>
          </a:p>
          <a:p>
            <a:pPr marL="57150" indent="0"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Results slowly but steadily improving – </a:t>
            </a:r>
            <a:r>
              <a:rPr lang="en-US" sz="2800" dirty="0" smtClean="0">
                <a:solidFill>
                  <a:srgbClr val="FFFFFF"/>
                </a:solidFill>
              </a:rPr>
              <a:t>methodology working &amp; may produce </a:t>
            </a:r>
            <a:r>
              <a:rPr lang="en-US" sz="2800" dirty="0" smtClean="0">
                <a:solidFill>
                  <a:srgbClr val="FFFFFF"/>
                </a:solidFill>
              </a:rPr>
              <a:t>a good solution – given a few more weeks computing time</a:t>
            </a:r>
          </a:p>
          <a:p>
            <a:pPr marL="457200" lvl="1" indent="0">
              <a:buNone/>
              <a:defRPr/>
            </a:pPr>
            <a:endParaRPr lang="en-US" sz="3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 smtClean="0"/>
              <a:t>On-going </a:t>
            </a:r>
            <a:r>
              <a:rPr lang="en-US" sz="6000" dirty="0" smtClean="0"/>
              <a:t>WORK</a:t>
            </a:r>
            <a:endParaRPr lang="en-US" sz="6000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5029200"/>
          </a:xfrm>
        </p:spPr>
        <p:txBody>
          <a:bodyPr rtlCol="0">
            <a:normAutofit fontScale="92500" lnSpcReduction="10000"/>
          </a:bodyPr>
          <a:lstStyle/>
          <a:p>
            <a:pPr>
              <a:buNone/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Hopes for further improvement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Cleaned, updated count data</a:t>
            </a:r>
          </a:p>
          <a:p>
            <a:pPr marL="804863" lvl="1" indent="-347663">
              <a:defRPr/>
            </a:pPr>
            <a:r>
              <a:rPr lang="en-US" sz="3200" dirty="0">
                <a:solidFill>
                  <a:srgbClr val="FFFFFF"/>
                </a:solidFill>
              </a:rPr>
              <a:t>Alternative truck model specifications</a:t>
            </a:r>
          </a:p>
          <a:p>
            <a:pPr marL="1204913" lvl="2" indent="-347663">
              <a:spcBef>
                <a:spcPts val="600"/>
              </a:spcBef>
              <a:defRPr/>
            </a:pPr>
            <a:r>
              <a:rPr lang="en-US" sz="2400" dirty="0">
                <a:solidFill>
                  <a:srgbClr val="FFFFFF"/>
                </a:solidFill>
              </a:rPr>
              <a:t>Generate trips from developed area by industry?</a:t>
            </a:r>
          </a:p>
          <a:p>
            <a:pPr marL="1204913" lvl="2" indent="-347663">
              <a:spcBef>
                <a:spcPts val="600"/>
              </a:spcBef>
              <a:defRPr/>
            </a:pPr>
            <a:r>
              <a:rPr lang="en-US" sz="2400" dirty="0">
                <a:solidFill>
                  <a:srgbClr val="FFFFFF"/>
                </a:solidFill>
              </a:rPr>
              <a:t>Test special generators and/or k-factors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Better speed from faster computers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Better speed by adjusting</a:t>
            </a:r>
          </a:p>
          <a:p>
            <a:pPr marL="1204913" lvl="2" indent="-347663">
              <a:spcBef>
                <a:spcPts val="600"/>
              </a:spcBef>
              <a:defRPr/>
            </a:pPr>
            <a:r>
              <a:rPr lang="en-US" sz="2400" dirty="0" smtClean="0">
                <a:solidFill>
                  <a:srgbClr val="FFFFFF"/>
                </a:solidFill>
              </a:rPr>
              <a:t>Population size</a:t>
            </a:r>
          </a:p>
          <a:p>
            <a:pPr marL="1204913" lvl="2" indent="-347663">
              <a:spcBef>
                <a:spcPts val="600"/>
              </a:spcBef>
              <a:defRPr/>
            </a:pPr>
            <a:r>
              <a:rPr lang="en-US" sz="2400" dirty="0" smtClean="0">
                <a:solidFill>
                  <a:srgbClr val="FFFFFF"/>
                </a:solidFill>
              </a:rPr>
              <a:t>Mutation rate</a:t>
            </a:r>
          </a:p>
          <a:p>
            <a:pPr marL="1204913" lvl="2" indent="-347663">
              <a:spcBef>
                <a:spcPts val="600"/>
              </a:spcBef>
              <a:defRPr/>
            </a:pPr>
            <a:r>
              <a:rPr lang="en-US" sz="2400" dirty="0" smtClean="0">
                <a:solidFill>
                  <a:srgbClr val="FFFFFF"/>
                </a:solidFill>
              </a:rPr>
              <a:t>Kill rate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solidFill>
                <a:srgbClr val="FFFFFF"/>
              </a:solidFill>
            </a:endParaRP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FFFFFF"/>
              </a:solidFill>
            </a:endParaRPr>
          </a:p>
          <a:p>
            <a:pPr marL="457200" lvl="1" indent="0">
              <a:buNone/>
              <a:defRPr/>
            </a:pPr>
            <a:endParaRPr lang="en-US" sz="3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5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cap="all" dirty="0" smtClean="0">
                <a:solidFill>
                  <a:schemeClr val="bg1"/>
                </a:solidFill>
                <a:latin typeface="Impact" pitchFamily="34" charset="0"/>
              </a:rPr>
              <a:t>Problem</a:t>
            </a:r>
            <a:endParaRPr lang="en-US" sz="6000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191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A Common Problem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Need to account for trucks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No/old truck survey data for the region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Only truck data available: </a:t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en-US" sz="3200" dirty="0" smtClean="0">
                <a:solidFill>
                  <a:srgbClr val="FFFFFF"/>
                </a:solidFill>
              </a:rPr>
              <a:t>classification counts </a:t>
            </a:r>
          </a:p>
        </p:txBody>
      </p:sp>
      <p:pic>
        <p:nvPicPr>
          <p:cNvPr id="2" name="Picture 2" descr="C:\Users\vbernardin2\AppData\Local\Microsoft\Windows\Temporary Internet Files\Content.IE5\X65SGJ8E\MC900441741[1]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070" y="38100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 smtClean="0"/>
              <a:t>Conclusion</a:t>
            </a:r>
            <a:endParaRPr lang="en-US" sz="6000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800600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Findings</a:t>
            </a:r>
            <a:endParaRPr lang="en-US" sz="3600" dirty="0" smtClean="0">
              <a:solidFill>
                <a:srgbClr val="FFFFFF"/>
              </a:solidFill>
            </a:endParaRP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Basic methodolog</a:t>
            </a:r>
            <a:r>
              <a:rPr lang="en-US" sz="3200" dirty="0" smtClean="0">
                <a:solidFill>
                  <a:srgbClr val="FFFFFF"/>
                </a:solidFill>
              </a:rPr>
              <a:t>y working </a:t>
            </a:r>
          </a:p>
          <a:p>
            <a:pPr marL="1204913" lvl="2" indent="-347663"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Even for complex model specification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Identified </a:t>
            </a:r>
            <a:r>
              <a:rPr lang="en-US" sz="3200" dirty="0" smtClean="0">
                <a:solidFill>
                  <a:srgbClr val="FFFFFF"/>
                </a:solidFill>
              </a:rPr>
              <a:t>challenges of genetic programing as an alternative model calibration technique </a:t>
            </a:r>
          </a:p>
          <a:p>
            <a:pPr marL="1204913" lvl="2" indent="-347663">
              <a:spcBef>
                <a:spcPts val="600"/>
              </a:spcBef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Computational intensity</a:t>
            </a:r>
          </a:p>
          <a:p>
            <a:pPr marL="1204913" lvl="2" indent="-347663">
              <a:spcBef>
                <a:spcPts val="600"/>
              </a:spcBef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Count data quality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solidFill>
                <a:srgbClr val="FFFFFF"/>
              </a:solidFill>
            </a:endParaRP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FFFFFF"/>
              </a:solidFill>
            </a:endParaRPr>
          </a:p>
          <a:p>
            <a:pPr marL="457200" lvl="1" indent="0">
              <a:buNone/>
              <a:defRPr/>
            </a:pPr>
            <a:endParaRPr lang="en-US" sz="3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4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470025"/>
          </a:xfrm>
        </p:spPr>
        <p:txBody>
          <a:bodyPr/>
          <a:lstStyle/>
          <a:p>
            <a:r>
              <a:rPr lang="en-US" sz="7200" dirty="0" smtClean="0"/>
              <a:t>Thank You!</a:t>
            </a: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769088" y="4114800"/>
            <a:ext cx="77724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6794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u="sng" dirty="0">
                <a:solidFill>
                  <a:schemeClr val="bg1"/>
                </a:solidFill>
                <a:latin typeface="Arial" pitchFamily="34" charset="0"/>
              </a:rPr>
              <a:t>Vince Bernardin, Jr., Ph.D.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itchFamily="34" charset="0"/>
              </a:rPr>
              <a:t>VBernardin2@BLAinc.com</a:t>
            </a:r>
            <a:br>
              <a:rPr lang="en-US" sz="2400" dirty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itchFamily="34" charset="0"/>
              </a:rPr>
              <a:t>812.479.6200</a:t>
            </a:r>
          </a:p>
          <a:p>
            <a:pPr marL="401638" indent="-401638" eaLnBrk="0" hangingPunct="0">
              <a:spcBef>
                <a:spcPct val="20000"/>
              </a:spcBef>
            </a:pPr>
            <a:r>
              <a:rPr lang="en-US" dirty="0">
                <a:solidFill>
                  <a:srgbClr val="3333CC"/>
                </a:solidFill>
                <a:latin typeface="Arial" pitchFamily="34" charset="0"/>
              </a:rPr>
              <a:t/>
            </a:r>
            <a:br>
              <a:rPr lang="en-US" dirty="0">
                <a:solidFill>
                  <a:srgbClr val="3333CC"/>
                </a:solidFill>
                <a:latin typeface="Arial" pitchFamily="34" charset="0"/>
              </a:rPr>
            </a:br>
            <a:endParaRPr lang="en-US" sz="1400" dirty="0">
              <a:solidFill>
                <a:srgbClr val="3333CC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cap="all" dirty="0" smtClean="0">
                <a:solidFill>
                  <a:schemeClr val="bg1"/>
                </a:solidFill>
                <a:latin typeface="Impact" pitchFamily="34" charset="0"/>
              </a:rPr>
              <a:t>NEW Solution?</a:t>
            </a:r>
            <a:endParaRPr lang="en-US" sz="6000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64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A Possible Solution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Genetic algorithm to find truck model parameters based on best fit to truck count </a:t>
            </a:r>
            <a:r>
              <a:rPr lang="en-US" sz="3200" dirty="0" smtClean="0">
                <a:solidFill>
                  <a:srgbClr val="FFFFFF"/>
                </a:solidFill>
              </a:rPr>
              <a:t>data</a:t>
            </a:r>
            <a:endParaRPr lang="en-US" sz="3200" dirty="0" smtClean="0">
              <a:solidFill>
                <a:srgbClr val="FFFFFF"/>
              </a:solidFill>
            </a:endParaRPr>
          </a:p>
        </p:txBody>
      </p:sp>
      <p:pic>
        <p:nvPicPr>
          <p:cNvPr id="6146" name="Picture 2" descr="C:\Users\vbernardin2\AppData\Local\Microsoft\Windows\Temporary Internet Files\Content.IE5\HAB10H4M\MC90043691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46450"/>
            <a:ext cx="2825750" cy="28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4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 smtClean="0"/>
              <a:t>Matrix Estimation</a:t>
            </a:r>
            <a:r>
              <a:rPr lang="en-US" sz="6000" cap="all" dirty="0" smtClean="0">
                <a:solidFill>
                  <a:schemeClr val="bg1"/>
                </a:solidFill>
                <a:latin typeface="Impact" pitchFamily="34" charset="0"/>
              </a:rPr>
              <a:t>?</a:t>
            </a:r>
            <a:endParaRPr lang="en-US" sz="6000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64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Different from OD Matrix Estimation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Although both rely on counts 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No seed trip table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Provides an actual model for forecasting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Mathematically: Solution space is much smaller – not underdetermined like ODME</a:t>
            </a:r>
          </a:p>
        </p:txBody>
      </p:sp>
    </p:spTree>
    <p:extLst>
      <p:ext uri="{BB962C8B-B14F-4D97-AF65-F5344CB8AC3E}">
        <p14:creationId xmlns:p14="http://schemas.microsoft.com/office/powerpoint/2010/main" val="9189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 smtClean="0"/>
              <a:t>Previous Work</a:t>
            </a:r>
            <a:endParaRPr lang="en-US" sz="6000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64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Parameter Estimation from Counts</a:t>
            </a:r>
            <a:endParaRPr lang="en-US" sz="3600" dirty="0" smtClean="0">
              <a:solidFill>
                <a:srgbClr val="FFFFFF"/>
              </a:solidFill>
            </a:endParaRP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About a dozen papers </a:t>
            </a:r>
            <a:endParaRPr lang="en-US" sz="3200" dirty="0" smtClean="0">
              <a:solidFill>
                <a:srgbClr val="FFFFFF"/>
              </a:solidFill>
            </a:endParaRP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No </a:t>
            </a:r>
            <a:r>
              <a:rPr lang="en-US" sz="3200" dirty="0" smtClean="0">
                <a:solidFill>
                  <a:srgbClr val="FFFFFF"/>
                </a:solidFill>
              </a:rPr>
              <a:t>truck model applications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No genetic algorithms – mostly simpler model specifications with analytic gradients</a:t>
            </a:r>
            <a:endParaRPr lang="en-US" sz="3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 smtClean="0"/>
              <a:t>Evansville</a:t>
            </a:r>
            <a:endParaRPr lang="en-US" sz="6000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The Evansville MPO test case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Small/mid-sized</a:t>
            </a:r>
          </a:p>
          <a:p>
            <a:pPr marL="1204913" lvl="2" indent="-347663"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350,000 pop. </a:t>
            </a:r>
          </a:p>
          <a:p>
            <a:pPr marL="1204913" lvl="2" indent="-347663"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200,000 emp.</a:t>
            </a:r>
          </a:p>
          <a:p>
            <a:pPr marL="1204913" lvl="2" indent="-347663"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2,000 sq. mi.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5,000 road miles 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974 truck counts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953" y="2362200"/>
            <a:ext cx="4454149" cy="442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cap="all" dirty="0" smtClean="0">
                <a:solidFill>
                  <a:schemeClr val="bg1"/>
                </a:solidFill>
                <a:latin typeface="Impact" pitchFamily="34" charset="0"/>
              </a:rPr>
              <a:t>Truck Model</a:t>
            </a:r>
            <a:endParaRPr lang="en-US" sz="6000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64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Simple Three-Step Model Structure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Four classes</a:t>
            </a:r>
          </a:p>
          <a:p>
            <a:pPr marL="1204913" lvl="2" indent="-347663"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Internal/External</a:t>
            </a:r>
          </a:p>
          <a:p>
            <a:pPr marL="1204913" lvl="2" indent="-347663"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Single/Multi-Unit</a:t>
            </a:r>
          </a:p>
          <a:p>
            <a:pPr marL="804863" lvl="1" indent="-347663"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Total of 40 estimable </a:t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en-US" sz="3200" dirty="0" smtClean="0">
                <a:solidFill>
                  <a:srgbClr val="FFFFFF"/>
                </a:solidFill>
              </a:rPr>
              <a:t>parameters</a:t>
            </a:r>
          </a:p>
          <a:p>
            <a:pPr marL="804863" lvl="1" indent="-347663"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Initially, no special generators, k-factors</a:t>
            </a:r>
          </a:p>
          <a:p>
            <a:pPr marL="457200" lvl="1" indent="0">
              <a:buNone/>
              <a:defRPr/>
            </a:pPr>
            <a:endParaRPr lang="en-US" sz="3200" dirty="0" smtClean="0">
              <a:solidFill>
                <a:srgbClr val="FFFFFF"/>
              </a:solidFill>
            </a:endParaRPr>
          </a:p>
        </p:txBody>
      </p:sp>
      <p:sp>
        <p:nvSpPr>
          <p:cNvPr id="2" name="Round Single Corner Rectangle 1"/>
          <p:cNvSpPr/>
          <p:nvPr/>
        </p:nvSpPr>
        <p:spPr>
          <a:xfrm>
            <a:off x="5638800" y="2362200"/>
            <a:ext cx="2590800" cy="6858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Truck Trip Generation</a:t>
            </a:r>
            <a:endParaRPr lang="en-US" dirty="0"/>
          </a:p>
        </p:txBody>
      </p:sp>
      <p:sp>
        <p:nvSpPr>
          <p:cNvPr id="5" name="Round Single Corner Rectangle 4"/>
          <p:cNvSpPr/>
          <p:nvPr/>
        </p:nvSpPr>
        <p:spPr>
          <a:xfrm>
            <a:off x="5638800" y="3505200"/>
            <a:ext cx="2590800" cy="6858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Truck Trip Distribution</a:t>
            </a:r>
            <a:endParaRPr lang="en-US" dirty="0"/>
          </a:p>
        </p:txBody>
      </p:sp>
      <p:sp>
        <p:nvSpPr>
          <p:cNvPr id="6" name="Round Single Corner Rectangle 5"/>
          <p:cNvSpPr/>
          <p:nvPr/>
        </p:nvSpPr>
        <p:spPr>
          <a:xfrm>
            <a:off x="5638800" y="4724400"/>
            <a:ext cx="2590800" cy="6858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Truck Trip Assignment</a:t>
            </a:r>
            <a:endParaRPr lang="en-US" dirty="0"/>
          </a:p>
        </p:txBody>
      </p:sp>
      <p:cxnSp>
        <p:nvCxnSpPr>
          <p:cNvPr id="10" name="Straight Arrow Connector 9"/>
          <p:cNvCxnSpPr>
            <a:stCxn id="2" idx="2"/>
            <a:endCxn id="5" idx="0"/>
          </p:cNvCxnSpPr>
          <p:nvPr/>
        </p:nvCxnSpPr>
        <p:spPr>
          <a:xfrm>
            <a:off x="6934200" y="3048000"/>
            <a:ext cx="0" cy="4572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6" idx="0"/>
          </p:cNvCxnSpPr>
          <p:nvPr/>
        </p:nvCxnSpPr>
        <p:spPr>
          <a:xfrm>
            <a:off x="6934200" y="4191000"/>
            <a:ext cx="0" cy="5334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cap="all" dirty="0" smtClean="0">
                <a:solidFill>
                  <a:schemeClr val="bg1"/>
                </a:solidFill>
                <a:latin typeface="Impact" pitchFamily="34" charset="0"/>
              </a:rPr>
              <a:t>generation</a:t>
            </a:r>
            <a:endParaRPr lang="en-US" sz="6000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64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Truck Trip Generation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Regression models initially based on 5 employment categories &amp; households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No info on square footage, but may test estimate of developed acreage by industry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457200" lvl="1" indent="0">
              <a:buNone/>
              <a:defRPr/>
            </a:pPr>
            <a:endParaRPr lang="en-US" sz="3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cap="all" dirty="0" smtClean="0">
                <a:solidFill>
                  <a:schemeClr val="bg1"/>
                </a:solidFill>
                <a:latin typeface="Impact" pitchFamily="34" charset="0"/>
              </a:rPr>
              <a:t>Destination choice</a:t>
            </a:r>
            <a:endParaRPr lang="en-US" sz="6000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648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Truck Destination Choice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In addition to travel time &amp; attractions currently testing two additional variables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Spatial autocorrelation (competing destinations) accessibility variable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Ohio River crossing additional impedance</a:t>
            </a:r>
          </a:p>
          <a:p>
            <a:pPr marL="804863" lvl="1" indent="-34766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Ability to test more variables</a:t>
            </a:r>
            <a:endParaRPr lang="en-US" dirty="0" smtClean="0">
              <a:solidFill>
                <a:srgbClr val="FFFFFF"/>
              </a:solidFill>
            </a:endParaRPr>
          </a:p>
          <a:p>
            <a:pPr marL="457200" lvl="1" indent="0">
              <a:buNone/>
              <a:defRPr/>
            </a:pPr>
            <a:endParaRPr lang="en-US" sz="3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2929</TotalTime>
  <Words>494</Words>
  <Application>Microsoft Office PowerPoint</Application>
  <PresentationFormat>On-screen Show (4:3)</PresentationFormat>
  <Paragraphs>153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Problem</vt:lpstr>
      <vt:lpstr>NEW Solution?</vt:lpstr>
      <vt:lpstr>Matrix Estimation?</vt:lpstr>
      <vt:lpstr>Previous Work</vt:lpstr>
      <vt:lpstr>Evansville</vt:lpstr>
      <vt:lpstr>Truck Model</vt:lpstr>
      <vt:lpstr>generation</vt:lpstr>
      <vt:lpstr>Destination choice</vt:lpstr>
      <vt:lpstr>Assignment</vt:lpstr>
      <vt:lpstr>calibration</vt:lpstr>
      <vt:lpstr>Genetic algorithm</vt:lpstr>
      <vt:lpstr>Initial Solution</vt:lpstr>
      <vt:lpstr>Fitness</vt:lpstr>
      <vt:lpstr>Mutation</vt:lpstr>
      <vt:lpstr>Combination</vt:lpstr>
      <vt:lpstr>Challenges</vt:lpstr>
      <vt:lpstr>Initial PROGRESS</vt:lpstr>
      <vt:lpstr>On-going WORK</vt:lpstr>
      <vt:lpstr>Conclusion</vt:lpstr>
      <vt:lpstr>Thank You!</vt:lpstr>
    </vt:vector>
  </TitlesOfParts>
  <Company>Bernardin, Lochmueller and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Howery, Mike</dc:creator>
  <cp:lastModifiedBy>Bernardin, Jr., Vincent</cp:lastModifiedBy>
  <cp:revision>76</cp:revision>
  <dcterms:created xsi:type="dcterms:W3CDTF">2010-02-26T16:22:31Z</dcterms:created>
  <dcterms:modified xsi:type="dcterms:W3CDTF">2011-05-09T05:46:11Z</dcterms:modified>
</cp:coreProperties>
</file>