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8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F3C6-AE6C-41EE-9A4A-9B1C2C0F9A8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5720-7AD1-4393-9FE9-0DFF97C74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29688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 and Specification of an Economic Land Use Forecasting System for the Twin Cities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Colby Brown, Citilabs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Dennis Farmer, Metropolitan Council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Todd Graham, Metropolitan Council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Francisco Martinez, Univ. of Chile, Santiago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Pedro Pablo Donoso Sierra, LABTUS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3810000" y="6563857"/>
            <a:ext cx="1524000" cy="294143"/>
            <a:chOff x="3048000" y="6248400"/>
            <a:chExt cx="3158432" cy="609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0" y="6248400"/>
              <a:ext cx="285363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6248400"/>
              <a:ext cx="333153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60" t="22222"/>
          <a:stretch>
            <a:fillRect/>
          </a:stretch>
        </p:blipFill>
        <p:spPr bwMode="auto">
          <a:xfrm>
            <a:off x="609600" y="1295400"/>
            <a:ext cx="1543050" cy="44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4100" y="1447800"/>
            <a:ext cx="2400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Spatial autocorrelation: correlation among nearby real estate properties or households</a:t>
            </a:r>
          </a:p>
          <a:p>
            <a:r>
              <a:rPr lang="en-US" dirty="0" smtClean="0"/>
              <a:t>“Location externalities” are bid terms that depend upon cumulative choices of “others”</a:t>
            </a:r>
          </a:p>
          <a:p>
            <a:r>
              <a:rPr lang="en-US" dirty="0" smtClean="0"/>
              <a:t>These are called “endogenous variables” because they are updated as the model runs</a:t>
            </a:r>
          </a:p>
          <a:p>
            <a:r>
              <a:rPr lang="en-US" dirty="0" smtClean="0"/>
              <a:t>Creates some nonlinearity, yet also accounts for spatial autocorrelation to some extent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Estimation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different accessibility measures (congested </a:t>
            </a:r>
            <a:r>
              <a:rPr lang="en-US" dirty="0" err="1" smtClean="0"/>
              <a:t>logsum</a:t>
            </a:r>
            <a:r>
              <a:rPr lang="en-US" dirty="0" smtClean="0"/>
              <a:t>, cumulative opportunities, rail station proximity) were found to have significant &amp; distinct effects on residential bids</a:t>
            </a:r>
          </a:p>
          <a:p>
            <a:r>
              <a:rPr lang="en-US" dirty="0" smtClean="0"/>
              <a:t>An alternative household stratification system including race as well as income was tested and found to have better statistical fit to data</a:t>
            </a:r>
          </a:p>
          <a:p>
            <a:r>
              <a:rPr lang="en-US" dirty="0" smtClean="0"/>
              <a:t>Re-grouping of industry categories needed in order to improve goodness of fit as well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and specification is a valuable exercise in integrated land use model development</a:t>
            </a:r>
          </a:p>
          <a:p>
            <a:r>
              <a:rPr lang="en-US" dirty="0" smtClean="0"/>
              <a:t>The software shouldn’t have to completely determine your model’s data requirements</a:t>
            </a:r>
          </a:p>
          <a:p>
            <a:r>
              <a:rPr lang="en-US" dirty="0" smtClean="0"/>
              <a:t>Some decisions can be made </a:t>
            </a:r>
            <a:r>
              <a:rPr lang="en-US" i="1" dirty="0" smtClean="0"/>
              <a:t>a priori</a:t>
            </a:r>
            <a:r>
              <a:rPr lang="en-US" dirty="0" smtClean="0"/>
              <a:t> while others benefit from empirical investigation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Thank you – any questions?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Model Architecture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8762" y="1729581"/>
            <a:ext cx="6086475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2286000" y="3810000"/>
            <a:ext cx="4953000" cy="1143000"/>
          </a:xfrm>
          <a:prstGeom prst="round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Flows Between Sub-Models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Cube Land predicts real estate development and allocates total regional jobs by industry and households by type to TAZs in the region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09600" y="3657600"/>
            <a:ext cx="12954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/>
              <a:t>Regional Economic Model</a:t>
            </a:r>
            <a:endParaRPr lang="en-US" sz="1600" dirty="0"/>
          </a:p>
        </p:txBody>
      </p:sp>
      <p:sp>
        <p:nvSpPr>
          <p:cNvPr id="5" name="Flowchart: Process 4"/>
          <p:cNvSpPr/>
          <p:nvPr/>
        </p:nvSpPr>
        <p:spPr>
          <a:xfrm>
            <a:off x="609600" y="5105400"/>
            <a:ext cx="12954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/>
              <a:t>Regional Demographic Model</a:t>
            </a:r>
            <a:endParaRPr lang="en-US" sz="1600" dirty="0"/>
          </a:p>
        </p:txBody>
      </p:sp>
      <p:sp>
        <p:nvSpPr>
          <p:cNvPr id="6" name="Flowchart: Process 5"/>
          <p:cNvSpPr/>
          <p:nvPr/>
        </p:nvSpPr>
        <p:spPr>
          <a:xfrm>
            <a:off x="4724400" y="4419600"/>
            <a:ext cx="914400" cy="61277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/>
              <a:t>Cube Land</a:t>
            </a:r>
            <a:endParaRPr lang="en-US" sz="1600" dirty="0"/>
          </a:p>
        </p:txBody>
      </p:sp>
      <p:sp>
        <p:nvSpPr>
          <p:cNvPr id="7" name="Flowchart: Data 6"/>
          <p:cNvSpPr/>
          <p:nvPr/>
        </p:nvSpPr>
        <p:spPr>
          <a:xfrm>
            <a:off x="2209800" y="3657600"/>
            <a:ext cx="1981200" cy="762000"/>
          </a:xfrm>
          <a:prstGeom prst="flowChartInputOut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/>
              <a:t>Total Jobs by Industry</a:t>
            </a:r>
            <a:endParaRPr lang="en-US" sz="1600" dirty="0"/>
          </a:p>
        </p:txBody>
      </p:sp>
      <p:sp>
        <p:nvSpPr>
          <p:cNvPr id="8" name="Flowchart: Data 7"/>
          <p:cNvSpPr/>
          <p:nvPr/>
        </p:nvSpPr>
        <p:spPr>
          <a:xfrm>
            <a:off x="2133600" y="5105400"/>
            <a:ext cx="1981200" cy="762000"/>
          </a:xfrm>
          <a:prstGeom prst="flowChartInputOut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/>
              <a:t>Total Households by Type</a:t>
            </a:r>
            <a:endParaRPr lang="en-US" sz="1600" dirty="0"/>
          </a:p>
        </p:txBody>
      </p:sp>
      <p:cxnSp>
        <p:nvCxnSpPr>
          <p:cNvPr id="9" name="Straight Arrow Connector 10"/>
          <p:cNvCxnSpPr>
            <a:stCxn id="4" idx="3"/>
            <a:endCxn id="7" idx="2"/>
          </p:cNvCxnSpPr>
          <p:nvPr/>
        </p:nvCxnSpPr>
        <p:spPr>
          <a:xfrm>
            <a:off x="1905000" y="4038600"/>
            <a:ext cx="502920" cy="158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11"/>
          <p:cNvCxnSpPr>
            <a:stCxn id="5" idx="3"/>
            <a:endCxn id="8" idx="2"/>
          </p:cNvCxnSpPr>
          <p:nvPr/>
        </p:nvCxnSpPr>
        <p:spPr>
          <a:xfrm>
            <a:off x="1905000" y="5486400"/>
            <a:ext cx="426720" cy="158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5"/>
            <a:endCxn id="6" idx="1"/>
          </p:cNvCxnSpPr>
          <p:nvPr/>
        </p:nvCxnSpPr>
        <p:spPr>
          <a:xfrm>
            <a:off x="3992880" y="4038600"/>
            <a:ext cx="731520" cy="68738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0"/>
          <p:cNvCxnSpPr>
            <a:stCxn id="8" idx="5"/>
            <a:endCxn id="6" idx="1"/>
          </p:cNvCxnSpPr>
          <p:nvPr/>
        </p:nvCxnSpPr>
        <p:spPr>
          <a:xfrm flipV="1">
            <a:off x="3916680" y="4725988"/>
            <a:ext cx="807720" cy="76041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owchart: Data 12"/>
          <p:cNvSpPr/>
          <p:nvPr/>
        </p:nvSpPr>
        <p:spPr>
          <a:xfrm>
            <a:off x="5638800" y="5105400"/>
            <a:ext cx="1905000" cy="762000"/>
          </a:xfrm>
          <a:prstGeom prst="flowChartInputOut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Job  &amp; Household Locations</a:t>
            </a:r>
          </a:p>
        </p:txBody>
      </p:sp>
      <p:cxnSp>
        <p:nvCxnSpPr>
          <p:cNvPr id="14" name="Straight Arrow Connector 10"/>
          <p:cNvCxnSpPr>
            <a:stCxn id="6" idx="2"/>
            <a:endCxn id="13" idx="2"/>
          </p:cNvCxnSpPr>
          <p:nvPr/>
        </p:nvCxnSpPr>
        <p:spPr>
          <a:xfrm rot="16200000" flipH="1">
            <a:off x="5278438" y="4935537"/>
            <a:ext cx="454025" cy="64770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owchart: Process 14"/>
          <p:cNvSpPr/>
          <p:nvPr/>
        </p:nvSpPr>
        <p:spPr>
          <a:xfrm>
            <a:off x="7696200" y="4419600"/>
            <a:ext cx="914400" cy="61277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/>
              <a:t>Cube Voyager</a:t>
            </a:r>
            <a:endParaRPr lang="en-US" sz="1600" dirty="0"/>
          </a:p>
        </p:txBody>
      </p:sp>
      <p:cxnSp>
        <p:nvCxnSpPr>
          <p:cNvPr id="16" name="Straight Arrow Connector 10"/>
          <p:cNvCxnSpPr>
            <a:stCxn id="13" idx="5"/>
            <a:endCxn id="15" idx="2"/>
          </p:cNvCxnSpPr>
          <p:nvPr/>
        </p:nvCxnSpPr>
        <p:spPr>
          <a:xfrm flipV="1">
            <a:off x="7353300" y="5032375"/>
            <a:ext cx="800100" cy="4540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owchart: Data 16"/>
          <p:cNvSpPr/>
          <p:nvPr/>
        </p:nvSpPr>
        <p:spPr>
          <a:xfrm>
            <a:off x="5715000" y="3581400"/>
            <a:ext cx="1981200" cy="765175"/>
          </a:xfrm>
          <a:prstGeom prst="flowChartInputOut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/>
              <a:t>Congested Accessibility</a:t>
            </a:r>
            <a:endParaRPr lang="en-US" sz="1600" dirty="0"/>
          </a:p>
        </p:txBody>
      </p:sp>
      <p:cxnSp>
        <p:nvCxnSpPr>
          <p:cNvPr id="18" name="Straight Arrow Connector 10"/>
          <p:cNvCxnSpPr>
            <a:stCxn id="15" idx="0"/>
            <a:endCxn id="17" idx="5"/>
          </p:cNvCxnSpPr>
          <p:nvPr/>
        </p:nvCxnSpPr>
        <p:spPr>
          <a:xfrm rot="16200000" flipV="1">
            <a:off x="7597934" y="3864134"/>
            <a:ext cx="455612" cy="6553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0"/>
          <p:cNvCxnSpPr>
            <a:stCxn id="17" idx="2"/>
            <a:endCxn id="6" idx="0"/>
          </p:cNvCxnSpPr>
          <p:nvPr/>
        </p:nvCxnSpPr>
        <p:spPr>
          <a:xfrm rot="10800000" flipV="1">
            <a:off x="5181600" y="3963988"/>
            <a:ext cx="731520" cy="45561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Real Estate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housing unit is the space occupied by a single household (equilibrium condition)</a:t>
            </a:r>
          </a:p>
          <a:p>
            <a:r>
              <a:rPr lang="en-US" dirty="0" smtClean="0"/>
              <a:t>One non-residential unit is the space occupied by a single job (employment allocation)</a:t>
            </a:r>
            <a:endParaRPr lang="en-US" dirty="0"/>
          </a:p>
        </p:txBody>
      </p:sp>
      <p:graphicFrame>
        <p:nvGraphicFramePr>
          <p:cNvPr id="4" name="6 Tabla"/>
          <p:cNvGraphicFramePr>
            <a:graphicFrameLocks noGrp="1"/>
          </p:cNvGraphicFramePr>
          <p:nvPr/>
        </p:nvGraphicFramePr>
        <p:xfrm>
          <a:off x="395536" y="4038600"/>
          <a:ext cx="4320480" cy="19202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7452"/>
                <a:gridCol w="406302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Residential real estate type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1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Single family detached Small Lot: 0.01 </a:t>
                      </a:r>
                      <a:r>
                        <a:rPr lang="en-US" sz="1400" dirty="0" smtClean="0">
                          <a:sym typeface="Symbol"/>
                        </a:rPr>
                        <a:t>- </a:t>
                      </a:r>
                      <a:r>
                        <a:rPr lang="en-US" sz="1400" dirty="0" smtClean="0"/>
                        <a:t>0.24 </a:t>
                      </a:r>
                      <a:r>
                        <a:rPr lang="en-US" sz="1400" dirty="0"/>
                        <a:t>acres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2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Single family detached Medium Lot: 0.25 </a:t>
                      </a:r>
                      <a:r>
                        <a:rPr lang="en-US" sz="1400" dirty="0" smtClean="0">
                          <a:sym typeface="Symbol"/>
                        </a:rPr>
                        <a:t>- </a:t>
                      </a:r>
                      <a:r>
                        <a:rPr lang="en-US" sz="1400" dirty="0" smtClean="0"/>
                        <a:t>0.99 </a:t>
                      </a:r>
                      <a:r>
                        <a:rPr lang="en-US" sz="1400" dirty="0"/>
                        <a:t>acres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3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Single family detached Large Lot or Rural: </a:t>
                      </a:r>
                      <a:r>
                        <a:rPr lang="en-US" sz="1400" dirty="0" smtClean="0"/>
                        <a:t>1+ acre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4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/>
                        <a:t>Townhome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5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Duplex, triplex or small apartment building </a:t>
                      </a:r>
                      <a:r>
                        <a:rPr lang="en-US" sz="1400" dirty="0" smtClean="0"/>
                        <a:t>(2-4 </a:t>
                      </a:r>
                      <a:r>
                        <a:rPr lang="en-US" sz="1400" dirty="0"/>
                        <a:t>units)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6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/>
                        <a:t>Condominium (5 or more owner occupied units)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7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/>
                        <a:t>Apartment (5 or more rental units)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8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Mobile-homes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7 Tabla"/>
          <p:cNvGraphicFramePr>
            <a:graphicFrameLocks noGrp="1"/>
          </p:cNvGraphicFramePr>
          <p:nvPr/>
        </p:nvGraphicFramePr>
        <p:xfrm>
          <a:off x="5076056" y="4038600"/>
          <a:ext cx="3528392" cy="25603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83521"/>
                <a:gridCol w="314487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Non-residential real estate type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1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Industrial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2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Office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3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Commercial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4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Small Institutional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5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Large </a:t>
                      </a:r>
                      <a:r>
                        <a:rPr lang="en-US" sz="1400" dirty="0" smtClean="0"/>
                        <a:t>Institutional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6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Airport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7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Park &amp; golf </a:t>
                      </a:r>
                      <a:r>
                        <a:rPr lang="en-US" sz="1400" dirty="0" smtClean="0"/>
                        <a:t>courses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8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Agricultural </a:t>
                      </a:r>
                      <a:r>
                        <a:rPr lang="en-US" sz="1400" dirty="0" smtClean="0"/>
                        <a:t>land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9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/>
                        <a:t>Water, roads and transportation </a:t>
                      </a:r>
                      <a:r>
                        <a:rPr lang="en-US" sz="1400" dirty="0" smtClean="0"/>
                        <a:t>rights-of-way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/>
                        <a:t>10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Other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10 CuadroTexto"/>
          <p:cNvSpPr txBox="1"/>
          <p:nvPr/>
        </p:nvSpPr>
        <p:spPr>
          <a:xfrm rot="8144517" flipV="1">
            <a:off x="6281413" y="5667478"/>
            <a:ext cx="1904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Predefined</a:t>
            </a:r>
            <a:r>
              <a:rPr lang="es-ES_tradnl" sz="14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_tradnl" sz="14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  <a:r>
              <a:rPr lang="es-ES_tradnl" sz="14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_tradnl" sz="14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_tradnl" sz="14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_tradnl" sz="1400" b="1" dirty="0" err="1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user</a:t>
            </a:r>
            <a:endParaRPr lang="es-MX" sz="1400" b="1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Industry Classification Scheme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567" y="1616611"/>
            <a:ext cx="8138865" cy="449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Household Classification Scheme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36" y="1717203"/>
            <a:ext cx="8205927" cy="429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Socioeconomic Travel Model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current Twin Cities Regional Travel Demand Forecasting Model (RTDFM) trip generation model uses the following inputs:</a:t>
            </a:r>
          </a:p>
          <a:p>
            <a:pPr lvl="1"/>
            <a:r>
              <a:rPr lang="en-US" dirty="0" smtClean="0"/>
              <a:t>Total zonal households</a:t>
            </a:r>
          </a:p>
          <a:p>
            <a:pPr lvl="1"/>
            <a:r>
              <a:rPr lang="en-US" dirty="0" smtClean="0"/>
              <a:t>Average zonal household income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Total zonal population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Retail employment</a:t>
            </a:r>
          </a:p>
          <a:p>
            <a:pPr lvl="1"/>
            <a:r>
              <a:rPr lang="en-US" dirty="0" smtClean="0"/>
              <a:t>Non-retail employment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3810000"/>
            <a:ext cx="6505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648200"/>
            <a:ext cx="4648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 Accessibility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The RTDFM includes mode and destination choice sub-models which yield a </a:t>
            </a:r>
            <a:r>
              <a:rPr lang="en-US" dirty="0" err="1" smtClean="0"/>
              <a:t>logsum</a:t>
            </a:r>
            <a:r>
              <a:rPr lang="en-US" dirty="0" smtClean="0"/>
              <a:t>-based multimodal accessibility measure:</a:t>
            </a:r>
          </a:p>
          <a:p>
            <a:endParaRPr lang="en-US" dirty="0" smtClean="0"/>
          </a:p>
          <a:p>
            <a:r>
              <a:rPr lang="en-US" dirty="0" smtClean="0"/>
              <a:t>Prior research (Al-</a:t>
            </a:r>
            <a:r>
              <a:rPr lang="en-US" dirty="0" err="1" smtClean="0"/>
              <a:t>Geneidy</a:t>
            </a:r>
            <a:r>
              <a:rPr lang="en-US" dirty="0" smtClean="0"/>
              <a:t> &amp; Levinson, 2006) used “cumulative opportunities” measures: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71800"/>
            <a:ext cx="17240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0" y="2971800"/>
            <a:ext cx="367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276600"/>
            <a:ext cx="5638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125" y="4724400"/>
            <a:ext cx="1285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4950" y="4762500"/>
            <a:ext cx="76390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5" y="5743575"/>
            <a:ext cx="7096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Percentage of zone within 0.5 mile walking distance buffer of any light rail station</a:t>
            </a:r>
          </a:p>
          <a:p>
            <a:r>
              <a:rPr lang="en-US" dirty="0" smtClean="0"/>
              <a:t>Percentage of zone within 50-meter buffer of open water (lakes, rivers etc.); parks</a:t>
            </a:r>
          </a:p>
          <a:p>
            <a:r>
              <a:rPr lang="en-US" dirty="0" smtClean="0"/>
              <a:t>Exogenous variables (land supply</a:t>
            </a:r>
            <a:r>
              <a:rPr lang="en-US" dirty="0"/>
              <a:t>;</a:t>
            </a:r>
            <a:r>
              <a:rPr lang="en-US" dirty="0" smtClean="0"/>
              <a:t> fixed uses)</a:t>
            </a:r>
          </a:p>
          <a:p>
            <a:r>
              <a:rPr lang="en-US" dirty="0" smtClean="0"/>
              <a:t>Endogenous variables</a:t>
            </a:r>
          </a:p>
          <a:p>
            <a:pPr lvl="1"/>
            <a:r>
              <a:rPr lang="en-US" dirty="0" smtClean="0"/>
              <a:t>Total land consumed by allocated uses by type</a:t>
            </a:r>
          </a:p>
          <a:p>
            <a:pPr lvl="1"/>
            <a:r>
              <a:rPr lang="en-US" dirty="0" smtClean="0"/>
              <a:t>Income-related endogenous variables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996</TotalTime>
  <Words>545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Design and Specification of an Economic Land Use Forecasting System for the Twin Cities</vt:lpstr>
      <vt:lpstr>Overview of Model Architecture</vt:lpstr>
      <vt:lpstr>Data Flows Between Sub-Models</vt:lpstr>
      <vt:lpstr>Definition of Real Estate Units</vt:lpstr>
      <vt:lpstr>Initial Industry Classification Scheme</vt:lpstr>
      <vt:lpstr>Initial Household Classification Scheme</vt:lpstr>
      <vt:lpstr>Socioeconomic Travel Model Inputs</vt:lpstr>
      <vt:lpstr>Transportation Accessibility Measures</vt:lpstr>
      <vt:lpstr>Zonal Variables</vt:lpstr>
      <vt:lpstr>Neighborhood Effects</vt:lpstr>
      <vt:lpstr>Preliminary Estimation Findings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Specification of an Economic Land Use Forecasting System for the Twin Cities</dc:title>
  <dc:creator> </dc:creator>
  <cp:lastModifiedBy> </cp:lastModifiedBy>
  <cp:revision>4</cp:revision>
  <dcterms:created xsi:type="dcterms:W3CDTF">2011-04-15T15:07:37Z</dcterms:created>
  <dcterms:modified xsi:type="dcterms:W3CDTF">2011-04-18T11:58:51Z</dcterms:modified>
</cp:coreProperties>
</file>