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68" r:id="rId3"/>
    <p:sldId id="259" r:id="rId4"/>
    <p:sldId id="262" r:id="rId5"/>
    <p:sldId id="264" r:id="rId6"/>
    <p:sldId id="271" r:id="rId7"/>
    <p:sldId id="261" r:id="rId8"/>
    <p:sldId id="260" r:id="rId9"/>
    <p:sldId id="263" r:id="rId10"/>
    <p:sldId id="267" r:id="rId11"/>
    <p:sldId id="272" r:id="rId12"/>
    <p:sldId id="266" r:id="rId13"/>
    <p:sldId id="265" r:id="rId14"/>
    <p:sldId id="270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82" autoAdjust="0"/>
    <p:restoredTop sz="69825" autoAdjust="0"/>
  </p:normalViewPr>
  <p:slideViewPr>
    <p:cSldViewPr snapToGrid="0" snapToObjects="1">
      <p:cViewPr varScale="1">
        <p:scale>
          <a:sx n="84" d="100"/>
          <a:sy n="84" d="100"/>
        </p:scale>
        <p:origin x="-19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7" d="100"/>
        <a:sy n="13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2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infinity_2:Users:nico:Documents:Grad:ULTRANS:Data:VMT:MPO_vmtcalc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dLbl>
              <c:idx val="3"/>
              <c:layout>
                <c:manualLayout>
                  <c:x val="0.0626350006400698"/>
                  <c:y val="0.1352506370156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Sheet1!$B$7:$B$11</c:f>
              <c:strCache>
                <c:ptCount val="5"/>
                <c:pt idx="0">
                  <c:v>SDPTM</c:v>
                </c:pt>
                <c:pt idx="1">
                  <c:v>SDCVM</c:v>
                </c:pt>
                <c:pt idx="2">
                  <c:v>LDPTM</c:v>
                </c:pt>
                <c:pt idx="3">
                  <c:v>LDCVM</c:v>
                </c:pt>
                <c:pt idx="4">
                  <c:v>EXT</c:v>
                </c:pt>
              </c:strCache>
            </c:strRef>
          </c:cat>
          <c:val>
            <c:numRef>
              <c:f>Sheet1!$C$7:$C$11</c:f>
              <c:numCache>
                <c:formatCode>General</c:formatCode>
                <c:ptCount val="5"/>
                <c:pt idx="0">
                  <c:v>475.0</c:v>
                </c:pt>
                <c:pt idx="1">
                  <c:v>74.0</c:v>
                </c:pt>
                <c:pt idx="2">
                  <c:v>52.0</c:v>
                </c:pt>
                <c:pt idx="3">
                  <c:v>10.0</c:v>
                </c:pt>
                <c:pt idx="4">
                  <c:v>40.0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39474602547802"/>
          <c:y val="0.0346730855468575"/>
          <c:w val="0.130643286912775"/>
          <c:h val="0.33326077162452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pieChart>
        <c:varyColors val="1"/>
        <c:ser>
          <c:idx val="0"/>
          <c:order val="0"/>
          <c:cat>
            <c:strRef>
              <c:f>DAILYVMT08!$S$31:$S$32</c:f>
              <c:strCache>
                <c:ptCount val="2"/>
                <c:pt idx="0">
                  <c:v>Intra-MPO travel</c:v>
                </c:pt>
                <c:pt idx="1">
                  <c:v>Inter-MPO travel</c:v>
                </c:pt>
              </c:strCache>
            </c:strRef>
          </c:cat>
          <c:val>
            <c:numRef>
              <c:f>DAILYVMT08!$T$31:$T$32</c:f>
              <c:numCache>
                <c:formatCode>_(* #,##0.00_);_(* \(#,##0.00\);_(* "-"??_);_(@_)</c:formatCode>
                <c:ptCount val="2"/>
                <c:pt idx="0">
                  <c:v>74.54539581799996</c:v>
                </c:pt>
                <c:pt idx="1">
                  <c:v>11.588020426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97630141958274"/>
          <c:y val="0.131661989312608"/>
          <c:w val="0.265954983664679"/>
          <c:h val="0.19445365683698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F9615A-05DF-A344-AA80-2D3A4B3ACA8D}" type="doc">
      <dgm:prSet loTypeId="urn:microsoft.com/office/officeart/2005/8/layout/cycle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ED6396-AE47-0345-9445-5293FFFF7F2E}">
      <dgm:prSet phldrT="[Text]"/>
      <dgm:spPr/>
      <dgm:t>
        <a:bodyPr/>
        <a:lstStyle/>
        <a:p>
          <a:r>
            <a:rPr lang="en-US" dirty="0" smtClean="0"/>
            <a:t>Data collection</a:t>
          </a:r>
          <a:endParaRPr lang="en-US" dirty="0"/>
        </a:p>
      </dgm:t>
    </dgm:pt>
    <dgm:pt modelId="{2F5CF0B9-D49C-B943-8C97-CFDC34870331}" type="parTrans" cxnId="{DF7C2039-04D8-5549-A4BC-6D7EB5944038}">
      <dgm:prSet/>
      <dgm:spPr/>
      <dgm:t>
        <a:bodyPr/>
        <a:lstStyle/>
        <a:p>
          <a:endParaRPr lang="en-US"/>
        </a:p>
      </dgm:t>
    </dgm:pt>
    <dgm:pt modelId="{7C1496B8-7D3B-3B4F-B27C-BE225DAB5B44}" type="sibTrans" cxnId="{DF7C2039-04D8-5549-A4BC-6D7EB5944038}">
      <dgm:prSet/>
      <dgm:spPr/>
      <dgm:t>
        <a:bodyPr/>
        <a:lstStyle/>
        <a:p>
          <a:endParaRPr lang="en-US"/>
        </a:p>
      </dgm:t>
    </dgm:pt>
    <dgm:pt modelId="{0D10183B-C226-FD43-8AD4-5D506C396348}">
      <dgm:prSet phldrT="[Text]"/>
      <dgm:spPr/>
      <dgm:t>
        <a:bodyPr/>
        <a:lstStyle/>
        <a:p>
          <a:r>
            <a:rPr lang="en-US" dirty="0" smtClean="0"/>
            <a:t>Data processing</a:t>
          </a:r>
          <a:endParaRPr lang="en-US" dirty="0"/>
        </a:p>
      </dgm:t>
    </dgm:pt>
    <dgm:pt modelId="{14A38A0F-2607-0243-B1EA-344677ACCE64}" type="parTrans" cxnId="{83E74858-4E60-1E42-A7F1-9652AB9C3C8A}">
      <dgm:prSet/>
      <dgm:spPr/>
      <dgm:t>
        <a:bodyPr/>
        <a:lstStyle/>
        <a:p>
          <a:endParaRPr lang="en-US"/>
        </a:p>
      </dgm:t>
    </dgm:pt>
    <dgm:pt modelId="{238835DC-6B37-D840-A5CE-4EDDA58859A5}" type="sibTrans" cxnId="{83E74858-4E60-1E42-A7F1-9652AB9C3C8A}">
      <dgm:prSet/>
      <dgm:spPr/>
      <dgm:t>
        <a:bodyPr/>
        <a:lstStyle/>
        <a:p>
          <a:endParaRPr lang="en-US"/>
        </a:p>
      </dgm:t>
    </dgm:pt>
    <dgm:pt modelId="{A4A7DA0D-A1E8-4B4D-9549-7D94E8F594D1}">
      <dgm:prSet phldrT="[Text]"/>
      <dgm:spPr/>
      <dgm:t>
        <a:bodyPr/>
        <a:lstStyle/>
        <a:p>
          <a:r>
            <a:rPr lang="en-US" dirty="0" smtClean="0"/>
            <a:t>Data management</a:t>
          </a:r>
          <a:endParaRPr lang="en-US" dirty="0"/>
        </a:p>
      </dgm:t>
    </dgm:pt>
    <dgm:pt modelId="{DA1F3E76-C24B-014A-ADDF-45871F3E3C84}" type="parTrans" cxnId="{6DED4C2B-B438-D145-B9D8-F1C287864AB7}">
      <dgm:prSet/>
      <dgm:spPr/>
      <dgm:t>
        <a:bodyPr/>
        <a:lstStyle/>
        <a:p>
          <a:endParaRPr lang="en-US"/>
        </a:p>
      </dgm:t>
    </dgm:pt>
    <dgm:pt modelId="{5BCE9538-4B31-9948-B3F6-5FE2E93C9CE3}" type="sibTrans" cxnId="{6DED4C2B-B438-D145-B9D8-F1C287864AB7}">
      <dgm:prSet/>
      <dgm:spPr/>
      <dgm:t>
        <a:bodyPr/>
        <a:lstStyle/>
        <a:p>
          <a:endParaRPr lang="en-US"/>
        </a:p>
      </dgm:t>
    </dgm:pt>
    <dgm:pt modelId="{B72C5026-4327-C346-8255-C1316B433042}">
      <dgm:prSet phldrT="[Text]"/>
      <dgm:spPr/>
      <dgm:t>
        <a:bodyPr/>
        <a:lstStyle/>
        <a:p>
          <a:r>
            <a:rPr lang="en-US" dirty="0" smtClean="0"/>
            <a:t>Data distribution</a:t>
          </a:r>
          <a:endParaRPr lang="en-US" dirty="0"/>
        </a:p>
      </dgm:t>
    </dgm:pt>
    <dgm:pt modelId="{C27A9F60-A0AB-114D-A460-BBC19F469237}" type="parTrans" cxnId="{6F3F4456-0204-7A4A-A1C8-CA6B09F3D361}">
      <dgm:prSet/>
      <dgm:spPr/>
      <dgm:t>
        <a:bodyPr/>
        <a:lstStyle/>
        <a:p>
          <a:endParaRPr lang="en-US"/>
        </a:p>
      </dgm:t>
    </dgm:pt>
    <dgm:pt modelId="{05D38B48-1382-B943-9B07-CE07DB6F32A4}" type="sibTrans" cxnId="{6F3F4456-0204-7A4A-A1C8-CA6B09F3D361}">
      <dgm:prSet/>
      <dgm:spPr/>
      <dgm:t>
        <a:bodyPr/>
        <a:lstStyle/>
        <a:p>
          <a:endParaRPr lang="en-US"/>
        </a:p>
      </dgm:t>
    </dgm:pt>
    <dgm:pt modelId="{3B5D0F01-B6E8-6144-BEE8-0F3C1C69DCBB}">
      <dgm:prSet phldrT="[Text]"/>
      <dgm:spPr/>
      <dgm:t>
        <a:bodyPr/>
        <a:lstStyle/>
        <a:p>
          <a:r>
            <a:rPr lang="en-US" dirty="0" smtClean="0"/>
            <a:t>Feedback and assessment</a:t>
          </a:r>
          <a:endParaRPr lang="en-US" dirty="0"/>
        </a:p>
      </dgm:t>
    </dgm:pt>
    <dgm:pt modelId="{649BC63A-45B5-C643-A2F9-905FB6F75868}" type="parTrans" cxnId="{3968CC91-E996-F84B-B83A-88645986575C}">
      <dgm:prSet/>
      <dgm:spPr/>
      <dgm:t>
        <a:bodyPr/>
        <a:lstStyle/>
        <a:p>
          <a:endParaRPr lang="en-US"/>
        </a:p>
      </dgm:t>
    </dgm:pt>
    <dgm:pt modelId="{3BE41E58-AB52-0B49-B32D-6F4D51B7425E}" type="sibTrans" cxnId="{3968CC91-E996-F84B-B83A-88645986575C}">
      <dgm:prSet/>
      <dgm:spPr/>
      <dgm:t>
        <a:bodyPr/>
        <a:lstStyle/>
        <a:p>
          <a:endParaRPr lang="en-US"/>
        </a:p>
      </dgm:t>
    </dgm:pt>
    <dgm:pt modelId="{C4523E2E-C174-8B46-A75A-DD7291F37305}" type="pres">
      <dgm:prSet presAssocID="{8BF9615A-05DF-A344-AA80-2D3A4B3ACA8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F8DAC8-538B-364B-9F81-DAD7762AB585}" type="pres">
      <dgm:prSet presAssocID="{63ED6396-AE47-0345-9445-5293FFFF7F2E}" presName="node" presStyleLbl="node1" presStyleIdx="0" presStyleCnt="5" custRadScaleRad="248832" custRadScaleInc="-1922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C1CA8F-8502-D74E-AE17-5706A5CE02A0}" type="pres">
      <dgm:prSet presAssocID="{7C1496B8-7D3B-3B4F-B27C-BE225DAB5B44}" presName="sibTrans" presStyleLbl="sibTrans2D1" presStyleIdx="0" presStyleCnt="5"/>
      <dgm:spPr/>
      <dgm:t>
        <a:bodyPr/>
        <a:lstStyle/>
        <a:p>
          <a:endParaRPr lang="en-US"/>
        </a:p>
      </dgm:t>
    </dgm:pt>
    <dgm:pt modelId="{254BA57C-84C6-DE45-AAA2-9A66F34AE8A6}" type="pres">
      <dgm:prSet presAssocID="{7C1496B8-7D3B-3B4F-B27C-BE225DAB5B44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CBF623AA-7BBA-764E-B2D0-12757236DEA8}" type="pres">
      <dgm:prSet presAssocID="{0D10183B-C226-FD43-8AD4-5D506C396348}" presName="node" presStyleLbl="node1" presStyleIdx="1" presStyleCnt="5" custRadScaleRad="143659" custRadScaleInc="-3443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F57A72-CCBB-7048-A8C6-CABFD510A113}" type="pres">
      <dgm:prSet presAssocID="{238835DC-6B37-D840-A5CE-4EDDA58859A5}" presName="sibTrans" presStyleLbl="sibTrans2D1" presStyleIdx="1" presStyleCnt="5"/>
      <dgm:spPr/>
      <dgm:t>
        <a:bodyPr/>
        <a:lstStyle/>
        <a:p>
          <a:endParaRPr lang="en-US"/>
        </a:p>
      </dgm:t>
    </dgm:pt>
    <dgm:pt modelId="{348C6A35-E7AA-534A-80E4-B8B5CBD70A69}" type="pres">
      <dgm:prSet presAssocID="{238835DC-6B37-D840-A5CE-4EDDA58859A5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0174D2F2-D0A4-CC41-A455-DE094F18D1E5}" type="pres">
      <dgm:prSet presAssocID="{A4A7DA0D-A1E8-4B4D-9549-7D94E8F594D1}" presName="node" presStyleLbl="node1" presStyleIdx="2" presStyleCnt="5" custRadScaleRad="97872" custRadScaleInc="-3514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D156E-0155-344A-B36B-8BBF1FE1333B}" type="pres">
      <dgm:prSet presAssocID="{5BCE9538-4B31-9948-B3F6-5FE2E93C9CE3}" presName="sibTrans" presStyleLbl="sibTrans2D1" presStyleIdx="2" presStyleCnt="5"/>
      <dgm:spPr/>
      <dgm:t>
        <a:bodyPr/>
        <a:lstStyle/>
        <a:p>
          <a:endParaRPr lang="en-US"/>
        </a:p>
      </dgm:t>
    </dgm:pt>
    <dgm:pt modelId="{7D41946B-7FCA-EE48-8E3B-F0C75BCBD80C}" type="pres">
      <dgm:prSet presAssocID="{5BCE9538-4B31-9948-B3F6-5FE2E93C9CE3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A50E97A0-F2B7-E746-9690-58FA882DE806}" type="pres">
      <dgm:prSet presAssocID="{B72C5026-4327-C346-8255-C1316B433042}" presName="node" presStyleLbl="node1" presStyleIdx="3" presStyleCnt="5" custRadScaleRad="197109" custRadScaleInc="-4254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5C2F6D-B415-6A4A-8A43-C246559D1CBB}" type="pres">
      <dgm:prSet presAssocID="{05D38B48-1382-B943-9B07-CE07DB6F32A4}" presName="sibTrans" presStyleLbl="sibTrans2D1" presStyleIdx="3" presStyleCnt="5" custLinFactNeighborX="42672" custLinFactNeighborY="21005"/>
      <dgm:spPr/>
      <dgm:t>
        <a:bodyPr/>
        <a:lstStyle/>
        <a:p>
          <a:endParaRPr lang="en-US"/>
        </a:p>
      </dgm:t>
    </dgm:pt>
    <dgm:pt modelId="{F369CEA4-D75B-CA45-BB2F-BAF8531B249E}" type="pres">
      <dgm:prSet presAssocID="{05D38B48-1382-B943-9B07-CE07DB6F32A4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D646856B-0C43-1543-A46C-454FCCC5261D}" type="pres">
      <dgm:prSet presAssocID="{3B5D0F01-B6E8-6144-BEE8-0F3C1C69DCBB}" presName="node" presStyleLbl="node1" presStyleIdx="4" presStyleCnt="5" custScaleX="313767" custScaleY="34665" custRadScaleRad="48368" custRadScaleInc="-1202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1EC136-0841-7B4C-8B3C-1DDA2F17207A}" type="pres">
      <dgm:prSet presAssocID="{3BE41E58-AB52-0B49-B32D-6F4D51B7425E}" presName="sibTrans" presStyleLbl="sibTrans2D1" presStyleIdx="4" presStyleCnt="5" custLinFactNeighborX="-54206" custLinFactNeighborY="14003"/>
      <dgm:spPr/>
      <dgm:t>
        <a:bodyPr/>
        <a:lstStyle/>
        <a:p>
          <a:endParaRPr lang="en-US"/>
        </a:p>
      </dgm:t>
    </dgm:pt>
    <dgm:pt modelId="{9EA27D05-71CB-F540-A9FF-3270466E1373}" type="pres">
      <dgm:prSet presAssocID="{3BE41E58-AB52-0B49-B32D-6F4D51B7425E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6F3F4456-0204-7A4A-A1C8-CA6B09F3D361}" srcId="{8BF9615A-05DF-A344-AA80-2D3A4B3ACA8D}" destId="{B72C5026-4327-C346-8255-C1316B433042}" srcOrd="3" destOrd="0" parTransId="{C27A9F60-A0AB-114D-A460-BBC19F469237}" sibTransId="{05D38B48-1382-B943-9B07-CE07DB6F32A4}"/>
    <dgm:cxn modelId="{9533060F-1595-2F42-ACCE-3F1E8BD63646}" type="presOf" srcId="{A4A7DA0D-A1E8-4B4D-9549-7D94E8F594D1}" destId="{0174D2F2-D0A4-CC41-A455-DE094F18D1E5}" srcOrd="0" destOrd="0" presId="urn:microsoft.com/office/officeart/2005/8/layout/cycle2"/>
    <dgm:cxn modelId="{4414B25F-631E-3046-9399-AFED4B572741}" type="presOf" srcId="{7C1496B8-7D3B-3B4F-B27C-BE225DAB5B44}" destId="{BCC1CA8F-8502-D74E-AE17-5706A5CE02A0}" srcOrd="0" destOrd="0" presId="urn:microsoft.com/office/officeart/2005/8/layout/cycle2"/>
    <dgm:cxn modelId="{AAB9946B-1850-B740-AB78-0FD9EF61FA6F}" type="presOf" srcId="{0D10183B-C226-FD43-8AD4-5D506C396348}" destId="{CBF623AA-7BBA-764E-B2D0-12757236DEA8}" srcOrd="0" destOrd="0" presId="urn:microsoft.com/office/officeart/2005/8/layout/cycle2"/>
    <dgm:cxn modelId="{523171DF-46CA-834B-82E2-9F4B79B5A353}" type="presOf" srcId="{63ED6396-AE47-0345-9445-5293FFFF7F2E}" destId="{E2F8DAC8-538B-364B-9F81-DAD7762AB585}" srcOrd="0" destOrd="0" presId="urn:microsoft.com/office/officeart/2005/8/layout/cycle2"/>
    <dgm:cxn modelId="{6DED4C2B-B438-D145-B9D8-F1C287864AB7}" srcId="{8BF9615A-05DF-A344-AA80-2D3A4B3ACA8D}" destId="{A4A7DA0D-A1E8-4B4D-9549-7D94E8F594D1}" srcOrd="2" destOrd="0" parTransId="{DA1F3E76-C24B-014A-ADDF-45871F3E3C84}" sibTransId="{5BCE9538-4B31-9948-B3F6-5FE2E93C9CE3}"/>
    <dgm:cxn modelId="{C6019D37-EEF0-554B-8B18-E0E0118DFB61}" type="presOf" srcId="{8BF9615A-05DF-A344-AA80-2D3A4B3ACA8D}" destId="{C4523E2E-C174-8B46-A75A-DD7291F37305}" srcOrd="0" destOrd="0" presId="urn:microsoft.com/office/officeart/2005/8/layout/cycle2"/>
    <dgm:cxn modelId="{F1CEF28A-7074-3543-AA95-F28ED79A6E68}" type="presOf" srcId="{3B5D0F01-B6E8-6144-BEE8-0F3C1C69DCBB}" destId="{D646856B-0C43-1543-A46C-454FCCC5261D}" srcOrd="0" destOrd="0" presId="urn:microsoft.com/office/officeart/2005/8/layout/cycle2"/>
    <dgm:cxn modelId="{B8888B67-B801-1440-A6EE-1B83E2CE7ED5}" type="presOf" srcId="{5BCE9538-4B31-9948-B3F6-5FE2E93C9CE3}" destId="{7D41946B-7FCA-EE48-8E3B-F0C75BCBD80C}" srcOrd="1" destOrd="0" presId="urn:microsoft.com/office/officeart/2005/8/layout/cycle2"/>
    <dgm:cxn modelId="{57BE7E23-10C3-434E-9E33-AF97D03EEF53}" type="presOf" srcId="{3BE41E58-AB52-0B49-B32D-6F4D51B7425E}" destId="{EB1EC136-0841-7B4C-8B3C-1DDA2F17207A}" srcOrd="0" destOrd="0" presId="urn:microsoft.com/office/officeart/2005/8/layout/cycle2"/>
    <dgm:cxn modelId="{895456DD-DAE5-DE49-A520-76DD629AD98A}" type="presOf" srcId="{5BCE9538-4B31-9948-B3F6-5FE2E93C9CE3}" destId="{F9ED156E-0155-344A-B36B-8BBF1FE1333B}" srcOrd="0" destOrd="0" presId="urn:microsoft.com/office/officeart/2005/8/layout/cycle2"/>
    <dgm:cxn modelId="{4B45C5E0-6BE6-A948-893C-E996489AABC4}" type="presOf" srcId="{05D38B48-1382-B943-9B07-CE07DB6F32A4}" destId="{F369CEA4-D75B-CA45-BB2F-BAF8531B249E}" srcOrd="1" destOrd="0" presId="urn:microsoft.com/office/officeart/2005/8/layout/cycle2"/>
    <dgm:cxn modelId="{861A962D-19F1-A94A-A862-D96C4B65A3F6}" type="presOf" srcId="{B72C5026-4327-C346-8255-C1316B433042}" destId="{A50E97A0-F2B7-E746-9690-58FA882DE806}" srcOrd="0" destOrd="0" presId="urn:microsoft.com/office/officeart/2005/8/layout/cycle2"/>
    <dgm:cxn modelId="{83C3B968-AE4A-0E47-AEA2-0BC286AFF35E}" type="presOf" srcId="{05D38B48-1382-B943-9B07-CE07DB6F32A4}" destId="{135C2F6D-B415-6A4A-8A43-C246559D1CBB}" srcOrd="0" destOrd="0" presId="urn:microsoft.com/office/officeart/2005/8/layout/cycle2"/>
    <dgm:cxn modelId="{6466A6E9-7363-AD4A-BB01-88928AE4B008}" type="presOf" srcId="{7C1496B8-7D3B-3B4F-B27C-BE225DAB5B44}" destId="{254BA57C-84C6-DE45-AAA2-9A66F34AE8A6}" srcOrd="1" destOrd="0" presId="urn:microsoft.com/office/officeart/2005/8/layout/cycle2"/>
    <dgm:cxn modelId="{339B7484-C74E-3747-9CC1-6CB9E676EB7B}" type="presOf" srcId="{238835DC-6B37-D840-A5CE-4EDDA58859A5}" destId="{348C6A35-E7AA-534A-80E4-B8B5CBD70A69}" srcOrd="1" destOrd="0" presId="urn:microsoft.com/office/officeart/2005/8/layout/cycle2"/>
    <dgm:cxn modelId="{60BAFB00-E45D-2849-9D1B-2398881F5752}" type="presOf" srcId="{238835DC-6B37-D840-A5CE-4EDDA58859A5}" destId="{70F57A72-CCBB-7048-A8C6-CABFD510A113}" srcOrd="0" destOrd="0" presId="urn:microsoft.com/office/officeart/2005/8/layout/cycle2"/>
    <dgm:cxn modelId="{83E74858-4E60-1E42-A7F1-9652AB9C3C8A}" srcId="{8BF9615A-05DF-A344-AA80-2D3A4B3ACA8D}" destId="{0D10183B-C226-FD43-8AD4-5D506C396348}" srcOrd="1" destOrd="0" parTransId="{14A38A0F-2607-0243-B1EA-344677ACCE64}" sibTransId="{238835DC-6B37-D840-A5CE-4EDDA58859A5}"/>
    <dgm:cxn modelId="{DF7C2039-04D8-5549-A4BC-6D7EB5944038}" srcId="{8BF9615A-05DF-A344-AA80-2D3A4B3ACA8D}" destId="{63ED6396-AE47-0345-9445-5293FFFF7F2E}" srcOrd="0" destOrd="0" parTransId="{2F5CF0B9-D49C-B943-8C97-CFDC34870331}" sibTransId="{7C1496B8-7D3B-3B4F-B27C-BE225DAB5B44}"/>
    <dgm:cxn modelId="{3CDE6B10-DA20-0440-811B-1F25C6BB1A1B}" type="presOf" srcId="{3BE41E58-AB52-0B49-B32D-6F4D51B7425E}" destId="{9EA27D05-71CB-F540-A9FF-3270466E1373}" srcOrd="1" destOrd="0" presId="urn:microsoft.com/office/officeart/2005/8/layout/cycle2"/>
    <dgm:cxn modelId="{3968CC91-E996-F84B-B83A-88645986575C}" srcId="{8BF9615A-05DF-A344-AA80-2D3A4B3ACA8D}" destId="{3B5D0F01-B6E8-6144-BEE8-0F3C1C69DCBB}" srcOrd="4" destOrd="0" parTransId="{649BC63A-45B5-C643-A2F9-905FB6F75868}" sibTransId="{3BE41E58-AB52-0B49-B32D-6F4D51B7425E}"/>
    <dgm:cxn modelId="{68B451E0-EF9A-344D-869F-0C2064E915DB}" type="presParOf" srcId="{C4523E2E-C174-8B46-A75A-DD7291F37305}" destId="{E2F8DAC8-538B-364B-9F81-DAD7762AB585}" srcOrd="0" destOrd="0" presId="urn:microsoft.com/office/officeart/2005/8/layout/cycle2"/>
    <dgm:cxn modelId="{F57B61EA-C882-9645-A458-0F28C339CE38}" type="presParOf" srcId="{C4523E2E-C174-8B46-A75A-DD7291F37305}" destId="{BCC1CA8F-8502-D74E-AE17-5706A5CE02A0}" srcOrd="1" destOrd="0" presId="urn:microsoft.com/office/officeart/2005/8/layout/cycle2"/>
    <dgm:cxn modelId="{25F1F577-00AE-954C-AE4D-53BA1CC76825}" type="presParOf" srcId="{BCC1CA8F-8502-D74E-AE17-5706A5CE02A0}" destId="{254BA57C-84C6-DE45-AAA2-9A66F34AE8A6}" srcOrd="0" destOrd="0" presId="urn:microsoft.com/office/officeart/2005/8/layout/cycle2"/>
    <dgm:cxn modelId="{51014DF5-F4A1-C34F-9757-B18FA847D71B}" type="presParOf" srcId="{C4523E2E-C174-8B46-A75A-DD7291F37305}" destId="{CBF623AA-7BBA-764E-B2D0-12757236DEA8}" srcOrd="2" destOrd="0" presId="urn:microsoft.com/office/officeart/2005/8/layout/cycle2"/>
    <dgm:cxn modelId="{22D648A2-9B77-D24C-8C98-0BDF5FA28846}" type="presParOf" srcId="{C4523E2E-C174-8B46-A75A-DD7291F37305}" destId="{70F57A72-CCBB-7048-A8C6-CABFD510A113}" srcOrd="3" destOrd="0" presId="urn:microsoft.com/office/officeart/2005/8/layout/cycle2"/>
    <dgm:cxn modelId="{E594B09D-38B3-4E40-A5B4-A66FC2CCAB04}" type="presParOf" srcId="{70F57A72-CCBB-7048-A8C6-CABFD510A113}" destId="{348C6A35-E7AA-534A-80E4-B8B5CBD70A69}" srcOrd="0" destOrd="0" presId="urn:microsoft.com/office/officeart/2005/8/layout/cycle2"/>
    <dgm:cxn modelId="{58390722-969C-7642-8B26-F83D1ADAC71A}" type="presParOf" srcId="{C4523E2E-C174-8B46-A75A-DD7291F37305}" destId="{0174D2F2-D0A4-CC41-A455-DE094F18D1E5}" srcOrd="4" destOrd="0" presId="urn:microsoft.com/office/officeart/2005/8/layout/cycle2"/>
    <dgm:cxn modelId="{B55DAAF1-1A52-784D-AF83-2B1CCDDA85F4}" type="presParOf" srcId="{C4523E2E-C174-8B46-A75A-DD7291F37305}" destId="{F9ED156E-0155-344A-B36B-8BBF1FE1333B}" srcOrd="5" destOrd="0" presId="urn:microsoft.com/office/officeart/2005/8/layout/cycle2"/>
    <dgm:cxn modelId="{712C3B5E-8E88-FF45-A4E7-3B633F2467B0}" type="presParOf" srcId="{F9ED156E-0155-344A-B36B-8BBF1FE1333B}" destId="{7D41946B-7FCA-EE48-8E3B-F0C75BCBD80C}" srcOrd="0" destOrd="0" presId="urn:microsoft.com/office/officeart/2005/8/layout/cycle2"/>
    <dgm:cxn modelId="{76475824-4269-4143-A41D-52E8F73B0C28}" type="presParOf" srcId="{C4523E2E-C174-8B46-A75A-DD7291F37305}" destId="{A50E97A0-F2B7-E746-9690-58FA882DE806}" srcOrd="6" destOrd="0" presId="urn:microsoft.com/office/officeart/2005/8/layout/cycle2"/>
    <dgm:cxn modelId="{24181463-B1D1-CB4E-9376-68244B636FC4}" type="presParOf" srcId="{C4523E2E-C174-8B46-A75A-DD7291F37305}" destId="{135C2F6D-B415-6A4A-8A43-C246559D1CBB}" srcOrd="7" destOrd="0" presId="urn:microsoft.com/office/officeart/2005/8/layout/cycle2"/>
    <dgm:cxn modelId="{06C9757B-3CA7-AE47-B645-03EFC366BE9C}" type="presParOf" srcId="{135C2F6D-B415-6A4A-8A43-C246559D1CBB}" destId="{F369CEA4-D75B-CA45-BB2F-BAF8531B249E}" srcOrd="0" destOrd="0" presId="urn:microsoft.com/office/officeart/2005/8/layout/cycle2"/>
    <dgm:cxn modelId="{8010BC3D-62C4-D94A-81A8-417742700C10}" type="presParOf" srcId="{C4523E2E-C174-8B46-A75A-DD7291F37305}" destId="{D646856B-0C43-1543-A46C-454FCCC5261D}" srcOrd="8" destOrd="0" presId="urn:microsoft.com/office/officeart/2005/8/layout/cycle2"/>
    <dgm:cxn modelId="{DAD5B1F7-3072-164B-9FD8-DCFCFE38415E}" type="presParOf" srcId="{C4523E2E-C174-8B46-A75A-DD7291F37305}" destId="{EB1EC136-0841-7B4C-8B3C-1DDA2F17207A}" srcOrd="9" destOrd="0" presId="urn:microsoft.com/office/officeart/2005/8/layout/cycle2"/>
    <dgm:cxn modelId="{1C5DF590-361A-324B-AE1E-CF2FD19A91FF}" type="presParOf" srcId="{EB1EC136-0841-7B4C-8B3C-1DDA2F17207A}" destId="{9EA27D05-71CB-F540-A9FF-3270466E137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CD2480-2FE0-744A-B224-E09DB04141A1}" type="doc">
      <dgm:prSet loTypeId="urn:microsoft.com/office/officeart/2005/8/layout/hProcess9" loCatId="" qsTypeId="urn:microsoft.com/office/officeart/2005/8/quickstyle/simple4" qsCatId="simple" csTypeId="urn:microsoft.com/office/officeart/2005/8/colors/accent1_2" csCatId="accent1" phldr="1"/>
      <dgm:spPr/>
    </dgm:pt>
    <dgm:pt modelId="{97DB65B6-4A91-8B4A-9B4A-E4B353F80BA6}">
      <dgm:prSet phldrT="[Text]"/>
      <dgm:spPr/>
      <dgm:t>
        <a:bodyPr/>
        <a:lstStyle/>
        <a:p>
          <a:r>
            <a:rPr lang="en-US" dirty="0" smtClean="0"/>
            <a:t>Data</a:t>
          </a:r>
          <a:endParaRPr lang="en-US" dirty="0"/>
        </a:p>
      </dgm:t>
    </dgm:pt>
    <dgm:pt modelId="{BA67992E-88AD-934B-87DB-18ACA1410D66}" type="parTrans" cxnId="{21D1EC6B-F0A2-BE43-8A9B-063957F24815}">
      <dgm:prSet/>
      <dgm:spPr/>
      <dgm:t>
        <a:bodyPr/>
        <a:lstStyle/>
        <a:p>
          <a:endParaRPr lang="en-US"/>
        </a:p>
      </dgm:t>
    </dgm:pt>
    <dgm:pt modelId="{8DF5C549-2AD0-6B47-A732-3BA7DEBF20CB}" type="sibTrans" cxnId="{21D1EC6B-F0A2-BE43-8A9B-063957F24815}">
      <dgm:prSet/>
      <dgm:spPr/>
      <dgm:t>
        <a:bodyPr/>
        <a:lstStyle/>
        <a:p>
          <a:endParaRPr lang="en-US"/>
        </a:p>
      </dgm:t>
    </dgm:pt>
    <dgm:pt modelId="{B959ADEA-34FC-AD49-A22B-6F0B859C1FB0}">
      <dgm:prSet phldrT="[Text]"/>
      <dgm:spPr/>
      <dgm:t>
        <a:bodyPr/>
        <a:lstStyle/>
        <a:p>
          <a:r>
            <a:rPr lang="en-US" dirty="0" smtClean="0"/>
            <a:t>Information	</a:t>
          </a:r>
          <a:endParaRPr lang="en-US" dirty="0"/>
        </a:p>
      </dgm:t>
    </dgm:pt>
    <dgm:pt modelId="{2A68AFFA-0214-3342-906F-4250916D1F73}" type="parTrans" cxnId="{3867F809-D21B-BF45-9E59-7B54A54ED3E9}">
      <dgm:prSet/>
      <dgm:spPr/>
      <dgm:t>
        <a:bodyPr/>
        <a:lstStyle/>
        <a:p>
          <a:endParaRPr lang="en-US"/>
        </a:p>
      </dgm:t>
    </dgm:pt>
    <dgm:pt modelId="{1571B344-6982-8D42-BB86-3736C3D188EB}" type="sibTrans" cxnId="{3867F809-D21B-BF45-9E59-7B54A54ED3E9}">
      <dgm:prSet/>
      <dgm:spPr/>
      <dgm:t>
        <a:bodyPr/>
        <a:lstStyle/>
        <a:p>
          <a:endParaRPr lang="en-US"/>
        </a:p>
      </dgm:t>
    </dgm:pt>
    <dgm:pt modelId="{B82BE7D0-F032-A542-83F8-F03638D77393}">
      <dgm:prSet phldrT="[Text]"/>
      <dgm:spPr/>
      <dgm:t>
        <a:bodyPr/>
        <a:lstStyle/>
        <a:p>
          <a:r>
            <a:rPr lang="en-US" dirty="0" smtClean="0"/>
            <a:t>Knowledge</a:t>
          </a:r>
          <a:endParaRPr lang="en-US" dirty="0"/>
        </a:p>
      </dgm:t>
    </dgm:pt>
    <dgm:pt modelId="{0B48D649-3720-FA4B-A572-DC96940DB045}" type="parTrans" cxnId="{9ED7FB4D-78FB-9946-AACD-0805177E110F}">
      <dgm:prSet/>
      <dgm:spPr/>
      <dgm:t>
        <a:bodyPr/>
        <a:lstStyle/>
        <a:p>
          <a:endParaRPr lang="en-US"/>
        </a:p>
      </dgm:t>
    </dgm:pt>
    <dgm:pt modelId="{236DD7CE-63EF-A841-8E23-D21E7B322DEA}" type="sibTrans" cxnId="{9ED7FB4D-78FB-9946-AACD-0805177E110F}">
      <dgm:prSet/>
      <dgm:spPr/>
      <dgm:t>
        <a:bodyPr/>
        <a:lstStyle/>
        <a:p>
          <a:endParaRPr lang="en-US"/>
        </a:p>
      </dgm:t>
    </dgm:pt>
    <dgm:pt modelId="{950E677E-820A-4A4D-9DC2-B402BAB340D1}" type="pres">
      <dgm:prSet presAssocID="{C5CD2480-2FE0-744A-B224-E09DB04141A1}" presName="CompostProcess" presStyleCnt="0">
        <dgm:presLayoutVars>
          <dgm:dir/>
          <dgm:resizeHandles val="exact"/>
        </dgm:presLayoutVars>
      </dgm:prSet>
      <dgm:spPr/>
    </dgm:pt>
    <dgm:pt modelId="{7D57DA93-DB9C-E14E-B92B-28E963B55021}" type="pres">
      <dgm:prSet presAssocID="{C5CD2480-2FE0-744A-B224-E09DB04141A1}" presName="arrow" presStyleLbl="bgShp" presStyleIdx="0" presStyleCnt="1" custLinFactNeighborX="0" custLinFactNeighborY="-39145"/>
      <dgm:spPr/>
    </dgm:pt>
    <dgm:pt modelId="{79AA9936-F851-EA42-83CB-8DBAD2F38098}" type="pres">
      <dgm:prSet presAssocID="{C5CD2480-2FE0-744A-B224-E09DB04141A1}" presName="linearProcess" presStyleCnt="0"/>
      <dgm:spPr/>
    </dgm:pt>
    <dgm:pt modelId="{B2157E53-13D6-424A-B14F-3FA8AF25D17B}" type="pres">
      <dgm:prSet presAssocID="{97DB65B6-4A91-8B4A-9B4A-E4B353F80BA6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7C3C31-AC4A-0345-989D-48DF2BF74B5D}" type="pres">
      <dgm:prSet presAssocID="{8DF5C549-2AD0-6B47-A732-3BA7DEBF20CB}" presName="sibTrans" presStyleCnt="0"/>
      <dgm:spPr/>
    </dgm:pt>
    <dgm:pt modelId="{DB6756FD-0085-4D4F-A940-261E41E6B587}" type="pres">
      <dgm:prSet presAssocID="{B959ADEA-34FC-AD49-A22B-6F0B859C1FB0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5A2C81-59F8-1A4A-BACF-3B65EA592CC3}" type="pres">
      <dgm:prSet presAssocID="{1571B344-6982-8D42-BB86-3736C3D188EB}" presName="sibTrans" presStyleCnt="0"/>
      <dgm:spPr/>
    </dgm:pt>
    <dgm:pt modelId="{2D081C82-09D6-484C-B9CB-6D87C6CB6A6A}" type="pres">
      <dgm:prSet presAssocID="{B82BE7D0-F032-A542-83F8-F03638D77393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AF5263-18A6-404E-BC86-172E2758F9E3}" type="presOf" srcId="{C5CD2480-2FE0-744A-B224-E09DB04141A1}" destId="{950E677E-820A-4A4D-9DC2-B402BAB340D1}" srcOrd="0" destOrd="0" presId="urn:microsoft.com/office/officeart/2005/8/layout/hProcess9"/>
    <dgm:cxn modelId="{CE97826F-5607-4D4E-BA33-3E4717578DDC}" type="presOf" srcId="{B82BE7D0-F032-A542-83F8-F03638D77393}" destId="{2D081C82-09D6-484C-B9CB-6D87C6CB6A6A}" srcOrd="0" destOrd="0" presId="urn:microsoft.com/office/officeart/2005/8/layout/hProcess9"/>
    <dgm:cxn modelId="{9D324DF9-F273-4944-8714-3637734E8F19}" type="presOf" srcId="{B959ADEA-34FC-AD49-A22B-6F0B859C1FB0}" destId="{DB6756FD-0085-4D4F-A940-261E41E6B587}" srcOrd="0" destOrd="0" presId="urn:microsoft.com/office/officeart/2005/8/layout/hProcess9"/>
    <dgm:cxn modelId="{9ED7FB4D-78FB-9946-AACD-0805177E110F}" srcId="{C5CD2480-2FE0-744A-B224-E09DB04141A1}" destId="{B82BE7D0-F032-A542-83F8-F03638D77393}" srcOrd="2" destOrd="0" parTransId="{0B48D649-3720-FA4B-A572-DC96940DB045}" sibTransId="{236DD7CE-63EF-A841-8E23-D21E7B322DEA}"/>
    <dgm:cxn modelId="{E783DD2E-6879-444A-96EE-A123525D7C38}" type="presOf" srcId="{97DB65B6-4A91-8B4A-9B4A-E4B353F80BA6}" destId="{B2157E53-13D6-424A-B14F-3FA8AF25D17B}" srcOrd="0" destOrd="0" presId="urn:microsoft.com/office/officeart/2005/8/layout/hProcess9"/>
    <dgm:cxn modelId="{21D1EC6B-F0A2-BE43-8A9B-063957F24815}" srcId="{C5CD2480-2FE0-744A-B224-E09DB04141A1}" destId="{97DB65B6-4A91-8B4A-9B4A-E4B353F80BA6}" srcOrd="0" destOrd="0" parTransId="{BA67992E-88AD-934B-87DB-18ACA1410D66}" sibTransId="{8DF5C549-2AD0-6B47-A732-3BA7DEBF20CB}"/>
    <dgm:cxn modelId="{3867F809-D21B-BF45-9E59-7B54A54ED3E9}" srcId="{C5CD2480-2FE0-744A-B224-E09DB04141A1}" destId="{B959ADEA-34FC-AD49-A22B-6F0B859C1FB0}" srcOrd="1" destOrd="0" parTransId="{2A68AFFA-0214-3342-906F-4250916D1F73}" sibTransId="{1571B344-6982-8D42-BB86-3736C3D188EB}"/>
    <dgm:cxn modelId="{309EBF2B-7FBB-EB4C-A098-4044599DFB5C}" type="presParOf" srcId="{950E677E-820A-4A4D-9DC2-B402BAB340D1}" destId="{7D57DA93-DB9C-E14E-B92B-28E963B55021}" srcOrd="0" destOrd="0" presId="urn:microsoft.com/office/officeart/2005/8/layout/hProcess9"/>
    <dgm:cxn modelId="{06F1FA99-039D-0540-AE64-ED6CF26EBFC9}" type="presParOf" srcId="{950E677E-820A-4A4D-9DC2-B402BAB340D1}" destId="{79AA9936-F851-EA42-83CB-8DBAD2F38098}" srcOrd="1" destOrd="0" presId="urn:microsoft.com/office/officeart/2005/8/layout/hProcess9"/>
    <dgm:cxn modelId="{54F1C78F-485E-E44F-BF68-4B7136E68B26}" type="presParOf" srcId="{79AA9936-F851-EA42-83CB-8DBAD2F38098}" destId="{B2157E53-13D6-424A-B14F-3FA8AF25D17B}" srcOrd="0" destOrd="0" presId="urn:microsoft.com/office/officeart/2005/8/layout/hProcess9"/>
    <dgm:cxn modelId="{A93C3F55-25ED-0F40-85BB-5A82D6A90720}" type="presParOf" srcId="{79AA9936-F851-EA42-83CB-8DBAD2F38098}" destId="{827C3C31-AC4A-0345-989D-48DF2BF74B5D}" srcOrd="1" destOrd="0" presId="urn:microsoft.com/office/officeart/2005/8/layout/hProcess9"/>
    <dgm:cxn modelId="{3F9922D2-8DDA-1346-B844-D4FAD7CAA043}" type="presParOf" srcId="{79AA9936-F851-EA42-83CB-8DBAD2F38098}" destId="{DB6756FD-0085-4D4F-A940-261E41E6B587}" srcOrd="2" destOrd="0" presId="urn:microsoft.com/office/officeart/2005/8/layout/hProcess9"/>
    <dgm:cxn modelId="{A7B03F7F-5B4C-3141-910F-EFA77D319634}" type="presParOf" srcId="{79AA9936-F851-EA42-83CB-8DBAD2F38098}" destId="{465A2C81-59F8-1A4A-BACF-3B65EA592CC3}" srcOrd="3" destOrd="0" presId="urn:microsoft.com/office/officeart/2005/8/layout/hProcess9"/>
    <dgm:cxn modelId="{29615845-DF56-6C44-A555-B0C9F73DA152}" type="presParOf" srcId="{79AA9936-F851-EA42-83CB-8DBAD2F38098}" destId="{2D081C82-09D6-484C-B9CB-6D87C6CB6A6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F8DAC8-538B-364B-9F81-DAD7762AB585}">
      <dsp:nvSpPr>
        <dsp:cNvPr id="0" name=""/>
        <dsp:cNvSpPr/>
      </dsp:nvSpPr>
      <dsp:spPr>
        <a:xfrm>
          <a:off x="98502" y="205309"/>
          <a:ext cx="1366242" cy="136624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Data collection</a:t>
          </a:r>
          <a:endParaRPr lang="en-US" sz="1300" kern="1200" dirty="0"/>
        </a:p>
      </dsp:txBody>
      <dsp:txXfrm>
        <a:off x="298584" y="405391"/>
        <a:ext cx="966078" cy="966078"/>
      </dsp:txXfrm>
    </dsp:sp>
    <dsp:sp modelId="{BCC1CA8F-8502-D74E-AE17-5706A5CE02A0}">
      <dsp:nvSpPr>
        <dsp:cNvPr id="0" name=""/>
        <dsp:cNvSpPr/>
      </dsp:nvSpPr>
      <dsp:spPr>
        <a:xfrm rot="21592281">
          <a:off x="1623362" y="655558"/>
          <a:ext cx="382131" cy="4611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1623362" y="747908"/>
        <a:ext cx="267492" cy="276664"/>
      </dsp:txXfrm>
    </dsp:sp>
    <dsp:sp modelId="{CBF623AA-7BBA-764E-B2D0-12757236DEA8}">
      <dsp:nvSpPr>
        <dsp:cNvPr id="0" name=""/>
        <dsp:cNvSpPr/>
      </dsp:nvSpPr>
      <dsp:spPr>
        <a:xfrm>
          <a:off x="2185742" y="200622"/>
          <a:ext cx="1366242" cy="136624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Data processing</a:t>
          </a:r>
          <a:endParaRPr lang="en-US" sz="1300" kern="1200" dirty="0"/>
        </a:p>
      </dsp:txBody>
      <dsp:txXfrm>
        <a:off x="2385824" y="400704"/>
        <a:ext cx="966078" cy="966078"/>
      </dsp:txXfrm>
    </dsp:sp>
    <dsp:sp modelId="{70F57A72-CCBB-7048-A8C6-CABFD510A113}">
      <dsp:nvSpPr>
        <dsp:cNvPr id="0" name=""/>
        <dsp:cNvSpPr/>
      </dsp:nvSpPr>
      <dsp:spPr>
        <a:xfrm rot="21483541">
          <a:off x="3798721" y="611577"/>
          <a:ext cx="596111" cy="4611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3798761" y="706141"/>
        <a:ext cx="457779" cy="276664"/>
      </dsp:txXfrm>
    </dsp:sp>
    <dsp:sp modelId="{0174D2F2-D0A4-CC41-A455-DE094F18D1E5}">
      <dsp:nvSpPr>
        <dsp:cNvPr id="0" name=""/>
        <dsp:cNvSpPr/>
      </dsp:nvSpPr>
      <dsp:spPr>
        <a:xfrm>
          <a:off x="4675293" y="116253"/>
          <a:ext cx="1366242" cy="136624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Data management</a:t>
          </a:r>
          <a:endParaRPr lang="en-US" sz="1300" kern="1200" dirty="0"/>
        </a:p>
      </dsp:txBody>
      <dsp:txXfrm>
        <a:off x="4875375" y="316335"/>
        <a:ext cx="966078" cy="966078"/>
      </dsp:txXfrm>
    </dsp:sp>
    <dsp:sp modelId="{F9ED156E-0155-344A-B36B-8BBF1FE1333B}">
      <dsp:nvSpPr>
        <dsp:cNvPr id="0" name=""/>
        <dsp:cNvSpPr/>
      </dsp:nvSpPr>
      <dsp:spPr>
        <a:xfrm rot="92389">
          <a:off x="6222119" y="597898"/>
          <a:ext cx="435984" cy="4611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6222143" y="688362"/>
        <a:ext cx="305189" cy="276664"/>
      </dsp:txXfrm>
    </dsp:sp>
    <dsp:sp modelId="{A50E97A0-F2B7-E746-9690-58FA882DE806}">
      <dsp:nvSpPr>
        <dsp:cNvPr id="0" name=""/>
        <dsp:cNvSpPr/>
      </dsp:nvSpPr>
      <dsp:spPr>
        <a:xfrm>
          <a:off x="6863357" y="175071"/>
          <a:ext cx="1366242" cy="136624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Data distribution</a:t>
          </a:r>
          <a:endParaRPr lang="en-US" sz="1300" kern="1200" dirty="0"/>
        </a:p>
      </dsp:txBody>
      <dsp:txXfrm>
        <a:off x="7063439" y="375153"/>
        <a:ext cx="966078" cy="966078"/>
      </dsp:txXfrm>
    </dsp:sp>
    <dsp:sp modelId="{135C2F6D-B415-6A4A-8A43-C246559D1CBB}">
      <dsp:nvSpPr>
        <dsp:cNvPr id="0" name=""/>
        <dsp:cNvSpPr/>
      </dsp:nvSpPr>
      <dsp:spPr>
        <a:xfrm rot="9051255">
          <a:off x="5651516" y="1720392"/>
          <a:ext cx="1488049" cy="4611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10800000">
        <a:off x="5781090" y="1778927"/>
        <a:ext cx="1349717" cy="276664"/>
      </dsp:txXfrm>
    </dsp:sp>
    <dsp:sp modelId="{D646856B-0C43-1543-A46C-454FCCC5261D}">
      <dsp:nvSpPr>
        <dsp:cNvPr id="0" name=""/>
        <dsp:cNvSpPr/>
      </dsp:nvSpPr>
      <dsp:spPr>
        <a:xfrm>
          <a:off x="1937738" y="2553793"/>
          <a:ext cx="4286817" cy="47360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Feedback and assessment</a:t>
          </a:r>
          <a:endParaRPr lang="en-US" sz="1300" kern="1200" dirty="0"/>
        </a:p>
      </dsp:txBody>
      <dsp:txXfrm>
        <a:off x="2565528" y="2623151"/>
        <a:ext cx="3031237" cy="334891"/>
      </dsp:txXfrm>
    </dsp:sp>
    <dsp:sp modelId="{EB1EC136-0841-7B4C-8B3C-1DDA2F17207A}">
      <dsp:nvSpPr>
        <dsp:cNvPr id="0" name=""/>
        <dsp:cNvSpPr/>
      </dsp:nvSpPr>
      <dsp:spPr>
        <a:xfrm rot="12597801">
          <a:off x="1091176" y="1747760"/>
          <a:ext cx="1409680" cy="4611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10800000">
        <a:off x="1220264" y="1874526"/>
        <a:ext cx="1271348" cy="2766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57DA93-DB9C-E14E-B92B-28E963B55021}">
      <dsp:nvSpPr>
        <dsp:cNvPr id="0" name=""/>
        <dsp:cNvSpPr/>
      </dsp:nvSpPr>
      <dsp:spPr>
        <a:xfrm>
          <a:off x="639402" y="0"/>
          <a:ext cx="7246560" cy="1489871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2157E53-13D6-424A-B14F-3FA8AF25D17B}">
      <dsp:nvSpPr>
        <dsp:cNvPr id="0" name=""/>
        <dsp:cNvSpPr/>
      </dsp:nvSpPr>
      <dsp:spPr>
        <a:xfrm>
          <a:off x="0" y="446961"/>
          <a:ext cx="2557609" cy="59594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Data</a:t>
          </a:r>
          <a:endParaRPr lang="en-US" sz="2400" kern="1200" dirty="0"/>
        </a:p>
      </dsp:txBody>
      <dsp:txXfrm>
        <a:off x="29092" y="476053"/>
        <a:ext cx="2499425" cy="537764"/>
      </dsp:txXfrm>
    </dsp:sp>
    <dsp:sp modelId="{DB6756FD-0085-4D4F-A940-261E41E6B587}">
      <dsp:nvSpPr>
        <dsp:cNvPr id="0" name=""/>
        <dsp:cNvSpPr/>
      </dsp:nvSpPr>
      <dsp:spPr>
        <a:xfrm>
          <a:off x="2983877" y="446961"/>
          <a:ext cx="2557609" cy="59594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Information	</a:t>
          </a:r>
          <a:endParaRPr lang="en-US" sz="2400" kern="1200" dirty="0"/>
        </a:p>
      </dsp:txBody>
      <dsp:txXfrm>
        <a:off x="3012969" y="476053"/>
        <a:ext cx="2499425" cy="537764"/>
      </dsp:txXfrm>
    </dsp:sp>
    <dsp:sp modelId="{2D081C82-09D6-484C-B9CB-6D87C6CB6A6A}">
      <dsp:nvSpPr>
        <dsp:cNvPr id="0" name=""/>
        <dsp:cNvSpPr/>
      </dsp:nvSpPr>
      <dsp:spPr>
        <a:xfrm>
          <a:off x="5967755" y="446961"/>
          <a:ext cx="2557609" cy="59594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Knowledge</a:t>
          </a:r>
          <a:endParaRPr lang="en-US" sz="2400" kern="1200" dirty="0"/>
        </a:p>
      </dsp:txBody>
      <dsp:txXfrm>
        <a:off x="5996847" y="476053"/>
        <a:ext cx="2499425" cy="5377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1" Type="http://schemas.openxmlformats.org/officeDocument/2006/relationships/image" Target="../media/image9.emf"/><Relationship Id="rId2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FF09E4-D71C-C445-B9C4-0EBC25877509}" type="datetimeFigureOut">
              <a:rPr lang="en-US" smtClean="0"/>
              <a:t>5/6/11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5BCB9F-85A2-9A4A-B30A-4F201CFFF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55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variety in fonts is pleasing to the eye.  Some off-white color (gold) may also look good.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BCB9F-85A2-9A4A-B30A-4F201CFFF77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9277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VMT</a:t>
            </a:r>
            <a:r>
              <a:rPr lang="en-US" baseline="0" dirty="0" smtClean="0"/>
              <a:t> is a computed measure which will introduce some error.  Put some information about our software approach and integration between the programs and striving for automatic system.  </a:t>
            </a:r>
          </a:p>
          <a:p>
            <a:r>
              <a:rPr lang="en-US" baseline="0" dirty="0" smtClean="0"/>
              <a:t>----- Meeting Notes (5/7/11 16:52) -----</a:t>
            </a:r>
          </a:p>
          <a:p>
            <a:r>
              <a:rPr lang="en-US" baseline="0" dirty="0" smtClean="0"/>
              <a:t>Why did the circled </a:t>
            </a:r>
            <a:r>
              <a:rPr lang="en-US" baseline="0" dirty="0" smtClean="0"/>
              <a:t>elements</a:t>
            </a:r>
          </a:p>
          <a:p>
            <a:endParaRPr lang="en-US" baseline="0" dirty="0" smtClean="0"/>
          </a:p>
          <a:p>
            <a:r>
              <a:rPr lang="en-US" baseline="0" dirty="0" smtClean="0"/>
              <a:t>End with:  What are the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BCB9F-85A2-9A4A-B30A-4F201CFFF77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3538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dirty="0" smtClean="0"/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Why?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 smtClean="0"/>
              <a:t>There is an interest in VMT WRT</a:t>
            </a:r>
            <a:r>
              <a:rPr lang="en-US" baseline="0" dirty="0" smtClean="0"/>
              <a:t> GHG emissions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Where do previous VMT estimates come from?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Now we can build the specific VMT estimate with specific estimate assumptions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We can make a comparison to the modeled volumes for policy analysis.  Does the policy really </a:t>
            </a:r>
            <a:r>
              <a:rPr lang="en-US" baseline="0" dirty="0" err="1" smtClean="0"/>
              <a:t>reudce</a:t>
            </a:r>
            <a:r>
              <a:rPr lang="en-US" baseline="0" dirty="0" smtClean="0"/>
              <a:t> VMT.</a:t>
            </a:r>
          </a:p>
          <a:p>
            <a:pPr marL="171450" indent="-171450">
              <a:buFont typeface="Arial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BCB9F-85A2-9A4A-B30A-4F201CFFF77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130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BCB9F-85A2-9A4A-B30A-4F201CFFF77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7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BCB9F-85A2-9A4A-B30A-4F201CFFF77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81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BCB9F-85A2-9A4A-B30A-4F201CFFF77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656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BCB9F-85A2-9A4A-B30A-4F201CFFF77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56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BCB9F-85A2-9A4A-B30A-4F201CFFF77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38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 couple of things are affected here:</a:t>
            </a:r>
          </a:p>
          <a:p>
            <a:r>
              <a:rPr lang="en-US" dirty="0" smtClean="0"/>
              <a:t>1)Distance between stations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Error increases with # of exits on the freeway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On the highway, vehicles have to keep going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It is hard to assess how much these account for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It</a:t>
            </a:r>
            <a:r>
              <a:rPr lang="en-US" baseline="0" dirty="0" smtClean="0"/>
              <a:t> would be interesting to study if the error in this approximation and if it is bigger or smaller than the error percent we have in the sampling procedure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Similar to when we were evaluating the randomness In the model.  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Can not assess small changes if it is within the randomness margin of error</a:t>
            </a:r>
            <a:r>
              <a:rPr lang="en-US" baseline="0" dirty="0" smtClean="0"/>
              <a:t>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BCB9F-85A2-9A4A-B30A-4F201CFFF77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504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(5/6/11 09:02) -----</a:t>
            </a:r>
          </a:p>
          <a:p>
            <a:r>
              <a:rPr lang="en-US"/>
              <a:t>The gold screenline crosses through the city directly.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BCB9F-85A2-9A4A-B30A-4F201CFFF77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6928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(5/6/11 09:02) -----</a:t>
            </a:r>
          </a:p>
          <a:p>
            <a:r>
              <a:rPr lang="en-US"/>
              <a:t>How is the database built?  Getting the TSN data and Raw data from Caltrans.  Processing is using access &amp; R to make the statistics.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BCB9F-85A2-9A4A-B30A-4F201CFFF77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2535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BCB9F-85A2-9A4A-B30A-4F201CFFF77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81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5/6/11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5/6/11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5/6/11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5/6/11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1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0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11.e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mailto:njlinesch@ucdavis.ed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2.xml"/><Relationship Id="rId12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diagramData" Target="../diagrams/data2.xml"/><Relationship Id="rId9" Type="http://schemas.openxmlformats.org/officeDocument/2006/relationships/diagramLayout" Target="../diagrams/layout2.xml"/><Relationship Id="rId10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Validating an Interregional Travel Model:  </a:t>
            </a:r>
            <a:br>
              <a:rPr lang="en-US" b="1" dirty="0" smtClean="0"/>
            </a:br>
            <a:r>
              <a:rPr lang="en-US" b="1" dirty="0" smtClean="0"/>
              <a:t>A Case Study in California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99" y="4368800"/>
            <a:ext cx="6536237" cy="2134534"/>
          </a:xfrm>
        </p:spPr>
        <p:txBody>
          <a:bodyPr>
            <a:normAutofit fontScale="62500" lnSpcReduction="20000"/>
          </a:bodyPr>
          <a:lstStyle/>
          <a:p>
            <a:r>
              <a:rPr lang="en-US" sz="3700" dirty="0" smtClean="0"/>
              <a:t>Nicholas J. Linesch</a:t>
            </a:r>
          </a:p>
          <a:p>
            <a:r>
              <a:rPr lang="en-US" sz="3700" dirty="0" smtClean="0"/>
              <a:t>Giovanni </a:t>
            </a:r>
            <a:r>
              <a:rPr lang="en-US" sz="3700" dirty="0" err="1" smtClean="0"/>
              <a:t>Circella</a:t>
            </a:r>
            <a:endParaRPr lang="en-US" sz="3700" dirty="0" smtClean="0"/>
          </a:p>
          <a:p>
            <a:r>
              <a:rPr lang="en-US" sz="2600" dirty="0" smtClean="0"/>
              <a:t>Urban Land Use and Transportation Center </a:t>
            </a:r>
          </a:p>
          <a:p>
            <a:r>
              <a:rPr lang="en-US" sz="2600" i="1" dirty="0" smtClean="0"/>
              <a:t>Institute of Transportation Studies</a:t>
            </a:r>
          </a:p>
          <a:p>
            <a:r>
              <a:rPr lang="en-US" sz="2600" i="1" dirty="0" smtClean="0"/>
              <a:t>University of California, Davis</a:t>
            </a:r>
          </a:p>
          <a:p>
            <a:endParaRPr lang="en-US" sz="2200" i="1" dirty="0" smtClean="0"/>
          </a:p>
          <a:p>
            <a:r>
              <a:rPr lang="en-US" dirty="0" smtClean="0"/>
              <a:t>TRB Planning Applications – 2011.05.08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694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7062789" y="4627790"/>
            <a:ext cx="1719802" cy="36933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Truck Stations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062789" y="4652917"/>
            <a:ext cx="1719802" cy="36933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TSN Stations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62789" y="4681455"/>
            <a:ext cx="1719802" cy="36933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PeMS</a:t>
            </a:r>
            <a:r>
              <a:rPr lang="en-US" dirty="0" smtClean="0"/>
              <a:t> Detectors</a:t>
            </a:r>
            <a:endParaRPr lang="en-US" dirty="0"/>
          </a:p>
        </p:txBody>
      </p:sp>
      <p:pic>
        <p:nvPicPr>
          <p:cNvPr id="4" name="Content Placeholder 3" descr="2011.05.05_2008_TSN_Vehicle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67" t="-5018" r="-59880" b="-1612"/>
          <a:stretch/>
        </p:blipFill>
        <p:spPr>
          <a:xfrm>
            <a:off x="3880155" y="-1013627"/>
            <a:ext cx="990845" cy="6932275"/>
          </a:xfrm>
        </p:spPr>
      </p:pic>
      <p:pic>
        <p:nvPicPr>
          <p:cNvPr id="6" name="Picture 5" descr="2011.05.05_2008_TruckTS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20" y="-9530"/>
            <a:ext cx="5302277" cy="6858000"/>
          </a:xfrm>
          <a:prstGeom prst="rect">
            <a:avLst/>
          </a:prstGeom>
        </p:spPr>
      </p:pic>
      <p:pic>
        <p:nvPicPr>
          <p:cNvPr id="7" name="Picture 6" descr="2011.05.05_2008_TSN_Vehic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20" y="0"/>
            <a:ext cx="5302277" cy="6858000"/>
          </a:xfrm>
          <a:prstGeom prst="rect">
            <a:avLst/>
          </a:prstGeom>
        </p:spPr>
      </p:pic>
      <p:pic>
        <p:nvPicPr>
          <p:cNvPr id="8" name="Picture 7" descr="2011.05.05_2008_PeM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20" y="-9530"/>
            <a:ext cx="5302277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670116" y="274638"/>
            <a:ext cx="2016683" cy="1004456"/>
          </a:xfrm>
        </p:spPr>
        <p:txBody>
          <a:bodyPr>
            <a:normAutofit/>
          </a:bodyPr>
          <a:lstStyle/>
          <a:p>
            <a:r>
              <a:rPr lang="en-US" sz="1800" dirty="0" smtClean="0"/>
              <a:t>Statewide Count Database 2008</a:t>
            </a:r>
            <a:endParaRPr lang="en-US" sz="1800" dirty="0"/>
          </a:p>
        </p:txBody>
      </p:sp>
      <p:pic>
        <p:nvPicPr>
          <p:cNvPr id="2" name="Picture 1" descr="2011.05.05_2008_WIM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20" y="-9530"/>
            <a:ext cx="5302277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062789" y="4625847"/>
            <a:ext cx="1719802" cy="36933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WIM Stations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893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11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10971"/>
            <a:ext cx="8229600" cy="1143000"/>
          </a:xfrm>
        </p:spPr>
        <p:txBody>
          <a:bodyPr/>
          <a:lstStyle/>
          <a:p>
            <a:r>
              <a:rPr lang="en-US" dirty="0" smtClean="0"/>
              <a:t>Theory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648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5074217"/>
              </p:ext>
            </p:extLst>
          </p:nvPr>
        </p:nvGraphicFramePr>
        <p:xfrm>
          <a:off x="457199" y="1436342"/>
          <a:ext cx="5791531" cy="936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7" name="Equation" r:id="rId3" imgW="2933700" imgH="317500" progId="Equation.3">
                  <p:embed/>
                </p:oleObj>
              </mc:Choice>
              <mc:Fallback>
                <p:oleObj name="Equation" r:id="rId3" imgW="29337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>
                        <a:alphaModFix/>
                      </a:blip>
                      <a:stretch>
                        <a:fillRect/>
                      </a:stretch>
                    </p:blipFill>
                    <p:spPr>
                      <a:xfrm>
                        <a:off x="457199" y="1436342"/>
                        <a:ext cx="5791531" cy="936001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solidFill>
                          <a:srgbClr val="4F81BD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8460850"/>
              </p:ext>
            </p:extLst>
          </p:nvPr>
        </p:nvGraphicFramePr>
        <p:xfrm>
          <a:off x="457199" y="2719362"/>
          <a:ext cx="6311056" cy="17418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8" name="Equation" r:id="rId5" imgW="3048000" imgH="749300" progId="Equation.3">
                  <p:embed/>
                </p:oleObj>
              </mc:Choice>
              <mc:Fallback>
                <p:oleObj name="Equation" r:id="rId5" imgW="3048000" imgH="749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>
                        <a:alphaModFix/>
                      </a:blip>
                      <a:stretch>
                        <a:fillRect/>
                      </a:stretch>
                    </p:blipFill>
                    <p:spPr>
                      <a:xfrm>
                        <a:off x="457199" y="2719362"/>
                        <a:ext cx="6311056" cy="1741859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solidFill>
                          <a:srgbClr val="4F81BD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578415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9" name="Equation" r:id="rId7" imgW="114300" imgH="165100" progId="Equation.3">
                  <p:embed/>
                </p:oleObj>
              </mc:Choice>
              <mc:Fallback>
                <p:oleObj name="Equation" r:id="rId7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8101837"/>
              </p:ext>
            </p:extLst>
          </p:nvPr>
        </p:nvGraphicFramePr>
        <p:xfrm>
          <a:off x="190343" y="4788710"/>
          <a:ext cx="7756526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0" name="Equation" r:id="rId9" imgW="3746500" imgH="292100" progId="Equation.3">
                  <p:embed/>
                </p:oleObj>
              </mc:Choice>
              <mc:Fallback>
                <p:oleObj name="Equation" r:id="rId9" imgW="37465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>
                        <a:alphaModFix/>
                      </a:blip>
                      <a:stretch>
                        <a:fillRect/>
                      </a:stretch>
                    </p:blipFill>
                    <p:spPr>
                      <a:xfrm>
                        <a:off x="190343" y="4788710"/>
                        <a:ext cx="7756526" cy="67945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solidFill>
                          <a:srgbClr val="4F81BD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1137803"/>
              </p:ext>
            </p:extLst>
          </p:nvPr>
        </p:nvGraphicFramePr>
        <p:xfrm>
          <a:off x="2586104" y="5757863"/>
          <a:ext cx="3154362" cy="100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1" name="Equation" r:id="rId11" imgW="1524000" imgH="431800" progId="Equation.3">
                  <p:embed/>
                </p:oleObj>
              </mc:Choice>
              <mc:Fallback>
                <p:oleObj name="Equation" r:id="rId11" imgW="15240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>
                        <a:alphaModFix/>
                      </a:blip>
                      <a:stretch>
                        <a:fillRect/>
                      </a:stretch>
                    </p:blipFill>
                    <p:spPr>
                      <a:xfrm>
                        <a:off x="2586104" y="5757863"/>
                        <a:ext cx="3154362" cy="1004887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solidFill>
                          <a:srgbClr val="4F81BD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7353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Model Validation:  Counts vs. VMT?</a:t>
            </a:r>
            <a:endParaRPr lang="en-US" dirty="0"/>
          </a:p>
        </p:txBody>
      </p:sp>
      <p:pic>
        <p:nvPicPr>
          <p:cNvPr id="4" name="Content Placeholder 3" descr="Modeled_v_Observed_PM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95" b="253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47296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VMT be used for further model validation?</a:t>
            </a:r>
          </a:p>
          <a:p>
            <a:r>
              <a:rPr lang="en-US" dirty="0" smtClean="0"/>
              <a:t>Is this strategy of VMT estimation helpful for policy involving GHG reduction strategies?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34272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4892" y="5179618"/>
            <a:ext cx="50233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Nicholas J. Linesch</a:t>
            </a:r>
          </a:p>
          <a:p>
            <a:r>
              <a:rPr lang="en-US" dirty="0" err="1">
                <a:hlinkClick r:id="rId3"/>
              </a:rPr>
              <a:t>njlinesch@</a:t>
            </a:r>
            <a:r>
              <a:rPr lang="en-US" dirty="0" err="1" smtClean="0">
                <a:hlinkClick r:id="rId3"/>
              </a:rPr>
              <a:t>ucdavis.edu</a:t>
            </a:r>
            <a:endParaRPr lang="en-US" dirty="0"/>
          </a:p>
          <a:p>
            <a:r>
              <a:rPr lang="en-US" dirty="0" smtClean="0"/>
              <a:t>Modeler, Graduate Student</a:t>
            </a:r>
          </a:p>
          <a:p>
            <a:r>
              <a:rPr lang="en-US" dirty="0" smtClean="0"/>
              <a:t>Urban Land Use and Transportation Center</a:t>
            </a:r>
          </a:p>
          <a:p>
            <a:r>
              <a:rPr lang="en-US" dirty="0" smtClean="0"/>
              <a:t>University of California, Davis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84265" y="542219"/>
            <a:ext cx="21413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Thank you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022845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10971"/>
            <a:ext cx="8229600" cy="1143000"/>
          </a:xfrm>
        </p:spPr>
        <p:txBody>
          <a:bodyPr/>
          <a:lstStyle/>
          <a:p>
            <a:r>
              <a:rPr lang="en-US" dirty="0" smtClean="0"/>
              <a:t>Modeling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6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1950" y="1428750"/>
            <a:ext cx="2143125" cy="5238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8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Inputs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35363" y="1428750"/>
            <a:ext cx="2144712" cy="5238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8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Models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15125" y="1428750"/>
            <a:ext cx="2143125" cy="52387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8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Outputs</a:t>
            </a:r>
          </a:p>
        </p:txBody>
      </p:sp>
      <p:cxnSp>
        <p:nvCxnSpPr>
          <p:cNvPr id="7" name="Elbow Connector 6"/>
          <p:cNvCxnSpPr>
            <a:stCxn id="4" idx="3"/>
            <a:endCxn id="5" idx="1"/>
          </p:cNvCxnSpPr>
          <p:nvPr/>
        </p:nvCxnSpPr>
        <p:spPr>
          <a:xfrm>
            <a:off x="2505075" y="1690688"/>
            <a:ext cx="1030288" cy="1587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7"/>
          <p:cNvCxnSpPr>
            <a:stCxn id="5" idx="3"/>
            <a:endCxn id="6" idx="1"/>
          </p:cNvCxnSpPr>
          <p:nvPr/>
        </p:nvCxnSpPr>
        <p:spPr>
          <a:xfrm>
            <a:off x="5680075" y="1690688"/>
            <a:ext cx="1035050" cy="1587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39750" y="1952625"/>
            <a:ext cx="1965325" cy="3683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Zone System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14750" y="1952625"/>
            <a:ext cx="1965325" cy="8302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lIns="36000" rIns="360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Short Distance Personal Travel Model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(SDPTM)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9750" y="2257425"/>
            <a:ext cx="1965325" cy="3683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Road Network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9750" y="2593975"/>
            <a:ext cx="1965325" cy="3698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Transit Network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9750" y="2963863"/>
            <a:ext cx="1965325" cy="3683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Population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9750" y="3332163"/>
            <a:ext cx="1965325" cy="369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Employment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9750" y="3693811"/>
            <a:ext cx="1965325" cy="6477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Other Zonal Properties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14750" y="2781300"/>
            <a:ext cx="1965325" cy="863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lIns="36000" rIns="360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Long Distance Personal Travel Model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(LDPTM)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14750" y="3644900"/>
            <a:ext cx="1965325" cy="10795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lIns="36000" rIns="360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Short Distance Commercial Vehicle Model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(SDCVM)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14750" y="4724400"/>
            <a:ext cx="1965325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lIns="36000" rIns="360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Long Dist. Commercial Vehicle Model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(LDCVM)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14750" y="5555397"/>
            <a:ext cx="1965325" cy="584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lIns="36000" rIns="360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External Travel Model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(ETM)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92925" y="2689225"/>
            <a:ext cx="1965325" cy="3698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Loaded Network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92925" y="3059113"/>
            <a:ext cx="1965325" cy="6461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Travel Times and Costs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92925" y="3705225"/>
            <a:ext cx="1965325" cy="6461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Summary Travel Statistics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92925" y="4351338"/>
            <a:ext cx="1965325" cy="3698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Maps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92925" y="4721225"/>
            <a:ext cx="1965325" cy="3683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Graphs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92925" y="2324100"/>
            <a:ext cx="1965325" cy="3683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Trip Tables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892925" y="1952625"/>
            <a:ext cx="1965325" cy="3698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Trip Lists</a:t>
            </a:r>
          </a:p>
        </p:txBody>
      </p:sp>
      <p:sp>
        <p:nvSpPr>
          <p:cNvPr id="27" name="Oval 26"/>
          <p:cNvSpPr/>
          <p:nvPr/>
        </p:nvSpPr>
        <p:spPr>
          <a:xfrm>
            <a:off x="6715124" y="2752280"/>
            <a:ext cx="2231849" cy="294846"/>
          </a:xfrm>
          <a:prstGeom prst="ellipse">
            <a:avLst/>
          </a:prstGeom>
          <a:noFill/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527561" y="3644900"/>
            <a:ext cx="2540136" cy="1602275"/>
          </a:xfrm>
          <a:prstGeom prst="ellipse">
            <a:avLst/>
          </a:prstGeom>
          <a:noFill/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681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Flows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919037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59018016"/>
              </p:ext>
            </p:extLst>
          </p:nvPr>
        </p:nvGraphicFramePr>
        <p:xfrm>
          <a:off x="189977" y="4762899"/>
          <a:ext cx="8525365" cy="14898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109368" y="5510608"/>
            <a:ext cx="1034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*Idea from Russell </a:t>
            </a:r>
            <a:r>
              <a:rPr lang="en-US" sz="1200" dirty="0" err="1" smtClean="0"/>
              <a:t>Ackoff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33077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1.05.03_CADATA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5599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525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2011.05.03_CADATA_Architectur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9144000" cy="66501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0580" y="1693514"/>
            <a:ext cx="3167829" cy="37950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12980" y="4919949"/>
            <a:ext cx="3307394" cy="72104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0579" y="204390"/>
            <a:ext cx="1839385" cy="23917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948818" y="4954824"/>
            <a:ext cx="3912340" cy="79403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999896" y="3810406"/>
            <a:ext cx="3013662" cy="114441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46594" y="2467274"/>
            <a:ext cx="2166963" cy="201664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561911" y="204390"/>
            <a:ext cx="1451647" cy="443192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531970" y="88901"/>
            <a:ext cx="2481587" cy="148782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244928" y="241300"/>
            <a:ext cx="4287042" cy="133542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44927" y="358093"/>
            <a:ext cx="1912376" cy="133542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711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Brace 9"/>
          <p:cNvSpPr/>
          <p:nvPr/>
        </p:nvSpPr>
        <p:spPr>
          <a:xfrm rot="14864923">
            <a:off x="1443375" y="3272472"/>
            <a:ext cx="277950" cy="1098212"/>
          </a:xfrm>
          <a:prstGeom prst="rightBrac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8580258"/>
              </p:ext>
            </p:extLst>
          </p:nvPr>
        </p:nvGraphicFramePr>
        <p:xfrm>
          <a:off x="302952" y="3424748"/>
          <a:ext cx="4437016" cy="3010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Left Brace 19"/>
          <p:cNvSpPr/>
          <p:nvPr/>
        </p:nvSpPr>
        <p:spPr>
          <a:xfrm rot="5400000">
            <a:off x="1908200" y="612453"/>
            <a:ext cx="239941" cy="2974238"/>
          </a:xfrm>
          <a:prstGeom prst="leftBrac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Left Brace 21"/>
          <p:cNvSpPr/>
          <p:nvPr/>
        </p:nvSpPr>
        <p:spPr>
          <a:xfrm rot="5400000">
            <a:off x="6687173" y="612453"/>
            <a:ext cx="239941" cy="2974238"/>
          </a:xfrm>
          <a:prstGeom prst="leftBrac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5094220" y="1416143"/>
            <a:ext cx="3432733" cy="3742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chemeClr val="tx1"/>
                </a:solidFill>
              </a:rPr>
              <a:t>MPO Interregional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04595" y="1381429"/>
            <a:ext cx="3432733" cy="3742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chemeClr val="tx1"/>
                </a:solidFill>
              </a:rPr>
              <a:t>Long Distance</a:t>
            </a:r>
            <a:endParaRPr lang="en-US" sz="4000" dirty="0">
              <a:solidFill>
                <a:schemeClr val="tx1"/>
              </a:solidFill>
            </a:endParaRPr>
          </a:p>
        </p:txBody>
      </p:sp>
      <p:graphicFrame>
        <p:nvGraphicFramePr>
          <p:cNvPr id="25" name="Chart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0514965"/>
              </p:ext>
            </p:extLst>
          </p:nvPr>
        </p:nvGraphicFramePr>
        <p:xfrm>
          <a:off x="4819345" y="3560830"/>
          <a:ext cx="4185103" cy="2623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Right Brace 26"/>
          <p:cNvSpPr/>
          <p:nvPr/>
        </p:nvSpPr>
        <p:spPr>
          <a:xfrm rot="14533724">
            <a:off x="5602718" y="3317159"/>
            <a:ext cx="304800" cy="822960"/>
          </a:xfrm>
          <a:prstGeom prst="rightBrac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937690" y="3277325"/>
            <a:ext cx="73213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16.6%</a:t>
            </a:r>
            <a:endParaRPr lang="en-US" sz="1500" dirty="0"/>
          </a:p>
        </p:txBody>
      </p:sp>
      <p:sp>
        <p:nvSpPr>
          <p:cNvPr id="30" name="TextBox 29"/>
          <p:cNvSpPr txBox="1"/>
          <p:nvPr/>
        </p:nvSpPr>
        <p:spPr>
          <a:xfrm>
            <a:off x="1021510" y="3277325"/>
            <a:ext cx="74112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16.2%</a:t>
            </a:r>
            <a:endParaRPr lang="en-US" sz="1500" dirty="0"/>
          </a:p>
        </p:txBody>
      </p:sp>
      <p:sp>
        <p:nvSpPr>
          <p:cNvPr id="31" name="TextBox 30"/>
          <p:cNvSpPr txBox="1"/>
          <p:nvPr/>
        </p:nvSpPr>
        <p:spPr>
          <a:xfrm>
            <a:off x="445910" y="2477146"/>
            <a:ext cx="339141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Definition:  A long distance trip in the CSTDM is one that is greater than 100 </a:t>
            </a:r>
            <a:r>
              <a:rPr lang="en-US" sz="1400" dirty="0" smtClean="0"/>
              <a:t>miles</a:t>
            </a:r>
          </a:p>
          <a:p>
            <a:r>
              <a:rPr lang="en-US" sz="1100" dirty="0" smtClean="0"/>
              <a:t>*&gt;50 miles for commercial vehicles</a:t>
            </a:r>
            <a:endParaRPr lang="en-US" sz="1100" dirty="0"/>
          </a:p>
        </p:txBody>
      </p:sp>
      <p:sp>
        <p:nvSpPr>
          <p:cNvPr id="32" name="TextBox 31"/>
          <p:cNvSpPr txBox="1"/>
          <p:nvPr/>
        </p:nvSpPr>
        <p:spPr>
          <a:xfrm>
            <a:off x="5135535" y="2477146"/>
            <a:ext cx="3391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Definition:  An MPO interregional trip is any trip that crosses an MPO boundary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90190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Graphic spid="14" grpId="0">
        <p:bldAsOne/>
      </p:bldGraphic>
      <p:bldP spid="20" grpId="0" animBg="1"/>
      <p:bldP spid="22" grpId="0" animBg="1"/>
      <p:bldP spid="23" grpId="0" animBg="1"/>
      <p:bldP spid="24" grpId="0" animBg="1"/>
      <p:bldGraphic spid="25" grpId="0">
        <p:bldAsOne/>
      </p:bldGraphic>
      <p:bldP spid="27" grpId="0" animBg="1"/>
      <p:bldP spid="29" grpId="0"/>
      <p:bldP spid="30" grpId="0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4" t="6076" r="40759" b="6834"/>
          <a:stretch>
            <a:fillRect/>
          </a:stretch>
        </p:blipFill>
        <p:spPr bwMode="auto">
          <a:xfrm>
            <a:off x="-928688" y="0"/>
            <a:ext cx="10526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Freeform 13"/>
          <p:cNvSpPr/>
          <p:nvPr/>
        </p:nvSpPr>
        <p:spPr>
          <a:xfrm>
            <a:off x="722431" y="3984202"/>
            <a:ext cx="3169377" cy="2004351"/>
          </a:xfrm>
          <a:custGeom>
            <a:avLst/>
            <a:gdLst>
              <a:gd name="connsiteX0" fmla="*/ 3169377 w 3169377"/>
              <a:gd name="connsiteY0" fmla="*/ 2004351 h 2004351"/>
              <a:gd name="connsiteX1" fmla="*/ 3099464 w 3169377"/>
              <a:gd name="connsiteY1" fmla="*/ 1864540 h 2004351"/>
              <a:gd name="connsiteX2" fmla="*/ 3087812 w 3169377"/>
              <a:gd name="connsiteY2" fmla="*/ 1806286 h 2004351"/>
              <a:gd name="connsiteX3" fmla="*/ 3052855 w 3169377"/>
              <a:gd name="connsiteY3" fmla="*/ 1759682 h 2004351"/>
              <a:gd name="connsiteX4" fmla="*/ 2959638 w 3169377"/>
              <a:gd name="connsiteY4" fmla="*/ 1631523 h 2004351"/>
              <a:gd name="connsiteX5" fmla="*/ 2866422 w 3169377"/>
              <a:gd name="connsiteY5" fmla="*/ 1561617 h 2004351"/>
              <a:gd name="connsiteX6" fmla="*/ 2749900 w 3169377"/>
              <a:gd name="connsiteY6" fmla="*/ 1468410 h 2004351"/>
              <a:gd name="connsiteX7" fmla="*/ 2563466 w 3169377"/>
              <a:gd name="connsiteY7" fmla="*/ 1340251 h 2004351"/>
              <a:gd name="connsiteX8" fmla="*/ 2493554 w 3169377"/>
              <a:gd name="connsiteY8" fmla="*/ 1281996 h 2004351"/>
              <a:gd name="connsiteX9" fmla="*/ 2400337 w 3169377"/>
              <a:gd name="connsiteY9" fmla="*/ 1235393 h 2004351"/>
              <a:gd name="connsiteX10" fmla="*/ 2377033 w 3169377"/>
              <a:gd name="connsiteY10" fmla="*/ 1188789 h 2004351"/>
              <a:gd name="connsiteX11" fmla="*/ 2307120 w 3169377"/>
              <a:gd name="connsiteY11" fmla="*/ 1118884 h 2004351"/>
              <a:gd name="connsiteX12" fmla="*/ 2272163 w 3169377"/>
              <a:gd name="connsiteY12" fmla="*/ 1072280 h 2004351"/>
              <a:gd name="connsiteX13" fmla="*/ 2225555 w 3169377"/>
              <a:gd name="connsiteY13" fmla="*/ 990724 h 2004351"/>
              <a:gd name="connsiteX14" fmla="*/ 2167294 w 3169377"/>
              <a:gd name="connsiteY14" fmla="*/ 909168 h 2004351"/>
              <a:gd name="connsiteX15" fmla="*/ 2143990 w 3169377"/>
              <a:gd name="connsiteY15" fmla="*/ 862565 h 2004351"/>
              <a:gd name="connsiteX16" fmla="*/ 2097382 w 3169377"/>
              <a:gd name="connsiteY16" fmla="*/ 781008 h 2004351"/>
              <a:gd name="connsiteX17" fmla="*/ 2074077 w 3169377"/>
              <a:gd name="connsiteY17" fmla="*/ 687801 h 2004351"/>
              <a:gd name="connsiteX18" fmla="*/ 2039121 w 3169377"/>
              <a:gd name="connsiteY18" fmla="*/ 629547 h 2004351"/>
              <a:gd name="connsiteX19" fmla="*/ 2015817 w 3169377"/>
              <a:gd name="connsiteY19" fmla="*/ 571293 h 2004351"/>
              <a:gd name="connsiteX20" fmla="*/ 1934252 w 3169377"/>
              <a:gd name="connsiteY20" fmla="*/ 466435 h 2004351"/>
              <a:gd name="connsiteX21" fmla="*/ 1875991 w 3169377"/>
              <a:gd name="connsiteY21" fmla="*/ 361577 h 2004351"/>
              <a:gd name="connsiteX22" fmla="*/ 1852687 w 3169377"/>
              <a:gd name="connsiteY22" fmla="*/ 280021 h 2004351"/>
              <a:gd name="connsiteX23" fmla="*/ 1782774 w 3169377"/>
              <a:gd name="connsiteY23" fmla="*/ 210115 h 2004351"/>
              <a:gd name="connsiteX24" fmla="*/ 1747818 w 3169377"/>
              <a:gd name="connsiteY24" fmla="*/ 128559 h 2004351"/>
              <a:gd name="connsiteX25" fmla="*/ 1607993 w 3169377"/>
              <a:gd name="connsiteY25" fmla="*/ 58654 h 2004351"/>
              <a:gd name="connsiteX26" fmla="*/ 1549732 w 3169377"/>
              <a:gd name="connsiteY26" fmla="*/ 47003 h 2004351"/>
              <a:gd name="connsiteX27" fmla="*/ 1316690 w 3169377"/>
              <a:gd name="connsiteY27" fmla="*/ 35352 h 2004351"/>
              <a:gd name="connsiteX28" fmla="*/ 1141908 w 3169377"/>
              <a:gd name="connsiteY28" fmla="*/ 23701 h 2004351"/>
              <a:gd name="connsiteX29" fmla="*/ 617563 w 3169377"/>
              <a:gd name="connsiteY29" fmla="*/ 12050 h 2004351"/>
              <a:gd name="connsiteX30" fmla="*/ 0 w 3169377"/>
              <a:gd name="connsiteY30" fmla="*/ 399 h 2004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169377" h="2004351">
                <a:moveTo>
                  <a:pt x="3169377" y="2004351"/>
                </a:moveTo>
                <a:cubicBezTo>
                  <a:pt x="3139916" y="1952800"/>
                  <a:pt x="3116013" y="1919697"/>
                  <a:pt x="3099464" y="1864540"/>
                </a:cubicBezTo>
                <a:cubicBezTo>
                  <a:pt x="3093773" y="1845573"/>
                  <a:pt x="3095855" y="1824382"/>
                  <a:pt x="3087812" y="1806286"/>
                </a:cubicBezTo>
                <a:cubicBezTo>
                  <a:pt x="3079924" y="1788541"/>
                  <a:pt x="3064143" y="1775483"/>
                  <a:pt x="3052855" y="1759682"/>
                </a:cubicBezTo>
                <a:cubicBezTo>
                  <a:pt x="3015641" y="1707589"/>
                  <a:pt x="3016776" y="1693849"/>
                  <a:pt x="2959638" y="1631523"/>
                </a:cubicBezTo>
                <a:cubicBezTo>
                  <a:pt x="2921511" y="1589934"/>
                  <a:pt x="2904576" y="1590963"/>
                  <a:pt x="2866422" y="1561617"/>
                </a:cubicBezTo>
                <a:cubicBezTo>
                  <a:pt x="2826997" y="1531293"/>
                  <a:pt x="2790888" y="1496586"/>
                  <a:pt x="2749900" y="1468410"/>
                </a:cubicBezTo>
                <a:cubicBezTo>
                  <a:pt x="2687755" y="1425690"/>
                  <a:pt x="2621401" y="1388526"/>
                  <a:pt x="2563466" y="1340251"/>
                </a:cubicBezTo>
                <a:cubicBezTo>
                  <a:pt x="2540162" y="1320833"/>
                  <a:pt x="2519071" y="1298398"/>
                  <a:pt x="2493554" y="1281996"/>
                </a:cubicBezTo>
                <a:cubicBezTo>
                  <a:pt x="2464331" y="1263212"/>
                  <a:pt x="2400337" y="1235393"/>
                  <a:pt x="2400337" y="1235393"/>
                </a:cubicBezTo>
                <a:cubicBezTo>
                  <a:pt x="2392569" y="1219858"/>
                  <a:pt x="2387884" y="1202351"/>
                  <a:pt x="2377033" y="1188789"/>
                </a:cubicBezTo>
                <a:cubicBezTo>
                  <a:pt x="2356445" y="1163056"/>
                  <a:pt x="2326895" y="1145247"/>
                  <a:pt x="2307120" y="1118884"/>
                </a:cubicBezTo>
                <a:cubicBezTo>
                  <a:pt x="2295468" y="1103349"/>
                  <a:pt x="2283451" y="1088081"/>
                  <a:pt x="2272163" y="1072280"/>
                </a:cubicBezTo>
                <a:cubicBezTo>
                  <a:pt x="2198843" y="969644"/>
                  <a:pt x="2305209" y="1115881"/>
                  <a:pt x="2225555" y="990724"/>
                </a:cubicBezTo>
                <a:cubicBezTo>
                  <a:pt x="2207617" y="962539"/>
                  <a:pt x="2185232" y="937353"/>
                  <a:pt x="2167294" y="909168"/>
                </a:cubicBezTo>
                <a:cubicBezTo>
                  <a:pt x="2157969" y="894516"/>
                  <a:pt x="2152608" y="877645"/>
                  <a:pt x="2143990" y="862565"/>
                </a:cubicBezTo>
                <a:cubicBezTo>
                  <a:pt x="2078118" y="747300"/>
                  <a:pt x="2167797" y="921826"/>
                  <a:pt x="2097382" y="781008"/>
                </a:cubicBezTo>
                <a:cubicBezTo>
                  <a:pt x="2092949" y="758844"/>
                  <a:pt x="2086022" y="711689"/>
                  <a:pt x="2074077" y="687801"/>
                </a:cubicBezTo>
                <a:cubicBezTo>
                  <a:pt x="2063949" y="667547"/>
                  <a:pt x="2049249" y="649802"/>
                  <a:pt x="2039121" y="629547"/>
                </a:cubicBezTo>
                <a:cubicBezTo>
                  <a:pt x="2029767" y="610841"/>
                  <a:pt x="2027127" y="588885"/>
                  <a:pt x="2015817" y="571293"/>
                </a:cubicBezTo>
                <a:cubicBezTo>
                  <a:pt x="1991869" y="534045"/>
                  <a:pt x="1957036" y="504406"/>
                  <a:pt x="1934252" y="466435"/>
                </a:cubicBezTo>
                <a:cubicBezTo>
                  <a:pt x="1890359" y="393287"/>
                  <a:pt x="1909425" y="428435"/>
                  <a:pt x="1875991" y="361577"/>
                </a:cubicBezTo>
                <a:cubicBezTo>
                  <a:pt x="1875125" y="358115"/>
                  <a:pt x="1858846" y="287939"/>
                  <a:pt x="1852687" y="280021"/>
                </a:cubicBezTo>
                <a:cubicBezTo>
                  <a:pt x="1832453" y="254008"/>
                  <a:pt x="1782774" y="210115"/>
                  <a:pt x="1782774" y="210115"/>
                </a:cubicBezTo>
                <a:cubicBezTo>
                  <a:pt x="1775810" y="189226"/>
                  <a:pt x="1762216" y="142955"/>
                  <a:pt x="1747818" y="128559"/>
                </a:cubicBezTo>
                <a:cubicBezTo>
                  <a:pt x="1713449" y="94193"/>
                  <a:pt x="1655374" y="68129"/>
                  <a:pt x="1607993" y="58654"/>
                </a:cubicBezTo>
                <a:cubicBezTo>
                  <a:pt x="1588573" y="54770"/>
                  <a:pt x="1569474" y="48582"/>
                  <a:pt x="1549732" y="47003"/>
                </a:cubicBezTo>
                <a:cubicBezTo>
                  <a:pt x="1472202" y="40801"/>
                  <a:pt x="1394341" y="39789"/>
                  <a:pt x="1316690" y="35352"/>
                </a:cubicBezTo>
                <a:cubicBezTo>
                  <a:pt x="1258395" y="32021"/>
                  <a:pt x="1200266" y="25646"/>
                  <a:pt x="1141908" y="23701"/>
                </a:cubicBezTo>
                <a:cubicBezTo>
                  <a:pt x="967180" y="17877"/>
                  <a:pt x="792320" y="16904"/>
                  <a:pt x="617563" y="12050"/>
                </a:cubicBezTo>
                <a:cubicBezTo>
                  <a:pt x="63532" y="-3338"/>
                  <a:pt x="541181" y="399"/>
                  <a:pt x="0" y="399"/>
                </a:cubicBezTo>
              </a:path>
            </a:pathLst>
          </a:custGeom>
          <a:ln w="1079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3624468" y="640513"/>
            <a:ext cx="2878077" cy="5605028"/>
          </a:xfrm>
          <a:custGeom>
            <a:avLst/>
            <a:gdLst>
              <a:gd name="connsiteX0" fmla="*/ 2878077 w 2878077"/>
              <a:gd name="connsiteY0" fmla="*/ 5592423 h 5605028"/>
              <a:gd name="connsiteX1" fmla="*/ 2784860 w 2878077"/>
              <a:gd name="connsiteY1" fmla="*/ 5604074 h 5605028"/>
              <a:gd name="connsiteX2" fmla="*/ 2633383 w 2878077"/>
              <a:gd name="connsiteY2" fmla="*/ 5464264 h 5605028"/>
              <a:gd name="connsiteX3" fmla="*/ 2505209 w 2878077"/>
              <a:gd name="connsiteY3" fmla="*/ 5289500 h 5605028"/>
              <a:gd name="connsiteX4" fmla="*/ 2435297 w 2878077"/>
              <a:gd name="connsiteY4" fmla="*/ 5196293 h 5605028"/>
              <a:gd name="connsiteX5" fmla="*/ 2342080 w 2878077"/>
              <a:gd name="connsiteY5" fmla="*/ 5021530 h 5605028"/>
              <a:gd name="connsiteX6" fmla="*/ 2295471 w 2878077"/>
              <a:gd name="connsiteY6" fmla="*/ 4951625 h 5605028"/>
              <a:gd name="connsiteX7" fmla="*/ 2167298 w 2878077"/>
              <a:gd name="connsiteY7" fmla="*/ 4695305 h 5605028"/>
              <a:gd name="connsiteX8" fmla="*/ 2120689 w 2878077"/>
              <a:gd name="connsiteY8" fmla="*/ 4578797 h 5605028"/>
              <a:gd name="connsiteX9" fmla="*/ 2097385 w 2878077"/>
              <a:gd name="connsiteY9" fmla="*/ 4497240 h 5605028"/>
              <a:gd name="connsiteX10" fmla="*/ 2074081 w 2878077"/>
              <a:gd name="connsiteY10" fmla="*/ 4450637 h 5605028"/>
              <a:gd name="connsiteX11" fmla="*/ 2015820 w 2878077"/>
              <a:gd name="connsiteY11" fmla="*/ 4310826 h 5605028"/>
              <a:gd name="connsiteX12" fmla="*/ 1945908 w 2878077"/>
              <a:gd name="connsiteY12" fmla="*/ 4217619 h 5605028"/>
              <a:gd name="connsiteX13" fmla="*/ 1887647 w 2878077"/>
              <a:gd name="connsiteY13" fmla="*/ 4101110 h 5605028"/>
              <a:gd name="connsiteX14" fmla="*/ 1817734 w 2878077"/>
              <a:gd name="connsiteY14" fmla="*/ 3996253 h 5605028"/>
              <a:gd name="connsiteX15" fmla="*/ 1712865 w 2878077"/>
              <a:gd name="connsiteY15" fmla="*/ 3798188 h 5605028"/>
              <a:gd name="connsiteX16" fmla="*/ 1619648 w 2878077"/>
              <a:gd name="connsiteY16" fmla="*/ 3658377 h 5605028"/>
              <a:gd name="connsiteX17" fmla="*/ 1584692 w 2878077"/>
              <a:gd name="connsiteY17" fmla="*/ 3600123 h 5605028"/>
              <a:gd name="connsiteX18" fmla="*/ 1468171 w 2878077"/>
              <a:gd name="connsiteY18" fmla="*/ 3448661 h 5605028"/>
              <a:gd name="connsiteX19" fmla="*/ 1398258 w 2878077"/>
              <a:gd name="connsiteY19" fmla="*/ 3332152 h 5605028"/>
              <a:gd name="connsiteX20" fmla="*/ 1305041 w 2878077"/>
              <a:gd name="connsiteY20" fmla="*/ 3192342 h 5605028"/>
              <a:gd name="connsiteX21" fmla="*/ 1141912 w 2878077"/>
              <a:gd name="connsiteY21" fmla="*/ 2901070 h 5605028"/>
              <a:gd name="connsiteX22" fmla="*/ 1037042 w 2878077"/>
              <a:gd name="connsiteY22" fmla="*/ 2749608 h 5605028"/>
              <a:gd name="connsiteX23" fmla="*/ 1002086 w 2878077"/>
              <a:gd name="connsiteY23" fmla="*/ 2703005 h 5605028"/>
              <a:gd name="connsiteX24" fmla="*/ 978782 w 2878077"/>
              <a:gd name="connsiteY24" fmla="*/ 2644750 h 5605028"/>
              <a:gd name="connsiteX25" fmla="*/ 920521 w 2878077"/>
              <a:gd name="connsiteY25" fmla="*/ 2539892 h 5605028"/>
              <a:gd name="connsiteX26" fmla="*/ 838956 w 2878077"/>
              <a:gd name="connsiteY26" fmla="*/ 2411733 h 5605028"/>
              <a:gd name="connsiteX27" fmla="*/ 827304 w 2878077"/>
              <a:gd name="connsiteY27" fmla="*/ 2376780 h 5605028"/>
              <a:gd name="connsiteX28" fmla="*/ 780696 w 2878077"/>
              <a:gd name="connsiteY28" fmla="*/ 2306875 h 5605028"/>
              <a:gd name="connsiteX29" fmla="*/ 757392 w 2878077"/>
              <a:gd name="connsiteY29" fmla="*/ 2271922 h 5605028"/>
              <a:gd name="connsiteX30" fmla="*/ 722435 w 2878077"/>
              <a:gd name="connsiteY30" fmla="*/ 2202017 h 5605028"/>
              <a:gd name="connsiteX31" fmla="*/ 675827 w 2878077"/>
              <a:gd name="connsiteY31" fmla="*/ 2132112 h 5605028"/>
              <a:gd name="connsiteX32" fmla="*/ 617566 w 2878077"/>
              <a:gd name="connsiteY32" fmla="*/ 2038905 h 5605028"/>
              <a:gd name="connsiteX33" fmla="*/ 524349 w 2878077"/>
              <a:gd name="connsiteY33" fmla="*/ 1852490 h 5605028"/>
              <a:gd name="connsiteX34" fmla="*/ 489393 w 2878077"/>
              <a:gd name="connsiteY34" fmla="*/ 1759283 h 5605028"/>
              <a:gd name="connsiteX35" fmla="*/ 431132 w 2878077"/>
              <a:gd name="connsiteY35" fmla="*/ 1631124 h 5605028"/>
              <a:gd name="connsiteX36" fmla="*/ 396176 w 2878077"/>
              <a:gd name="connsiteY36" fmla="*/ 1491313 h 5605028"/>
              <a:gd name="connsiteX37" fmla="*/ 361220 w 2878077"/>
              <a:gd name="connsiteY37" fmla="*/ 1316550 h 5605028"/>
              <a:gd name="connsiteX38" fmla="*/ 233046 w 2878077"/>
              <a:gd name="connsiteY38" fmla="*/ 850515 h 5605028"/>
              <a:gd name="connsiteX39" fmla="*/ 186438 w 2878077"/>
              <a:gd name="connsiteY39" fmla="*/ 699053 h 5605028"/>
              <a:gd name="connsiteX40" fmla="*/ 163134 w 2878077"/>
              <a:gd name="connsiteY40" fmla="*/ 640799 h 5605028"/>
              <a:gd name="connsiteX41" fmla="*/ 128177 w 2878077"/>
              <a:gd name="connsiteY41" fmla="*/ 477686 h 5605028"/>
              <a:gd name="connsiteX42" fmla="*/ 104873 w 2878077"/>
              <a:gd name="connsiteY42" fmla="*/ 396130 h 5605028"/>
              <a:gd name="connsiteX43" fmla="*/ 93221 w 2878077"/>
              <a:gd name="connsiteY43" fmla="*/ 349527 h 5605028"/>
              <a:gd name="connsiteX44" fmla="*/ 58264 w 2878077"/>
              <a:gd name="connsiteY44" fmla="*/ 209716 h 5605028"/>
              <a:gd name="connsiteX45" fmla="*/ 46612 w 2878077"/>
              <a:gd name="connsiteY45" fmla="*/ 163113 h 5605028"/>
              <a:gd name="connsiteX46" fmla="*/ 23308 w 2878077"/>
              <a:gd name="connsiteY46" fmla="*/ 104858 h 5605028"/>
              <a:gd name="connsiteX47" fmla="*/ 4 w 2878077"/>
              <a:gd name="connsiteY47" fmla="*/ 0 h 560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878077" h="5605028">
                <a:moveTo>
                  <a:pt x="2878077" y="5592423"/>
                </a:moveTo>
                <a:cubicBezTo>
                  <a:pt x="2847005" y="5596307"/>
                  <a:pt x="2815859" y="5608502"/>
                  <a:pt x="2784860" y="5604074"/>
                </a:cubicBezTo>
                <a:cubicBezTo>
                  <a:pt x="2708395" y="5593152"/>
                  <a:pt x="2674765" y="5515190"/>
                  <a:pt x="2633383" y="5464264"/>
                </a:cubicBezTo>
                <a:cubicBezTo>
                  <a:pt x="2463707" y="5255454"/>
                  <a:pt x="2660130" y="5514817"/>
                  <a:pt x="2505209" y="5289500"/>
                </a:cubicBezTo>
                <a:cubicBezTo>
                  <a:pt x="2483205" y="5257497"/>
                  <a:pt x="2456842" y="5228607"/>
                  <a:pt x="2435297" y="5196293"/>
                </a:cubicBezTo>
                <a:cubicBezTo>
                  <a:pt x="2380650" y="5114332"/>
                  <a:pt x="2392488" y="5109734"/>
                  <a:pt x="2342080" y="5021530"/>
                </a:cubicBezTo>
                <a:cubicBezTo>
                  <a:pt x="2328184" y="4997214"/>
                  <a:pt x="2309672" y="4975764"/>
                  <a:pt x="2295471" y="4951625"/>
                </a:cubicBezTo>
                <a:cubicBezTo>
                  <a:pt x="2239654" y="4856746"/>
                  <a:pt x="2210434" y="4795945"/>
                  <a:pt x="2167298" y="4695305"/>
                </a:cubicBezTo>
                <a:cubicBezTo>
                  <a:pt x="2150819" y="4656859"/>
                  <a:pt x="2134612" y="4618240"/>
                  <a:pt x="2120689" y="4578797"/>
                </a:cubicBezTo>
                <a:cubicBezTo>
                  <a:pt x="2111278" y="4552135"/>
                  <a:pt x="2107048" y="4523811"/>
                  <a:pt x="2097385" y="4497240"/>
                </a:cubicBezTo>
                <a:cubicBezTo>
                  <a:pt x="2091449" y="4480918"/>
                  <a:pt x="2080532" y="4466763"/>
                  <a:pt x="2074081" y="4450637"/>
                </a:cubicBezTo>
                <a:cubicBezTo>
                  <a:pt x="2046220" y="4380991"/>
                  <a:pt x="2057857" y="4376210"/>
                  <a:pt x="2015820" y="4310826"/>
                </a:cubicBezTo>
                <a:cubicBezTo>
                  <a:pt x="1994817" y="4278158"/>
                  <a:pt x="1966161" y="4250757"/>
                  <a:pt x="1945908" y="4217619"/>
                </a:cubicBezTo>
                <a:cubicBezTo>
                  <a:pt x="1923264" y="4180569"/>
                  <a:pt x="1913702" y="4135846"/>
                  <a:pt x="1887647" y="4101110"/>
                </a:cubicBezTo>
                <a:cubicBezTo>
                  <a:pt x="1853121" y="4055080"/>
                  <a:pt x="1846335" y="4049363"/>
                  <a:pt x="1817734" y="3996253"/>
                </a:cubicBezTo>
                <a:cubicBezTo>
                  <a:pt x="1764967" y="3898267"/>
                  <a:pt x="1774502" y="3897744"/>
                  <a:pt x="1712865" y="3798188"/>
                </a:cubicBezTo>
                <a:cubicBezTo>
                  <a:pt x="1683380" y="3750564"/>
                  <a:pt x="1648468" y="3706406"/>
                  <a:pt x="1619648" y="3658377"/>
                </a:cubicBezTo>
                <a:cubicBezTo>
                  <a:pt x="1607996" y="3638959"/>
                  <a:pt x="1598012" y="3618437"/>
                  <a:pt x="1584692" y="3600123"/>
                </a:cubicBezTo>
                <a:cubicBezTo>
                  <a:pt x="1482065" y="3459025"/>
                  <a:pt x="1569370" y="3605043"/>
                  <a:pt x="1468171" y="3448661"/>
                </a:cubicBezTo>
                <a:cubicBezTo>
                  <a:pt x="1443564" y="3410636"/>
                  <a:pt x="1422576" y="3370362"/>
                  <a:pt x="1398258" y="3332152"/>
                </a:cubicBezTo>
                <a:cubicBezTo>
                  <a:pt x="1368184" y="3284898"/>
                  <a:pt x="1333598" y="3240527"/>
                  <a:pt x="1305041" y="3192342"/>
                </a:cubicBezTo>
                <a:cubicBezTo>
                  <a:pt x="1182197" y="2985066"/>
                  <a:pt x="1251497" y="3069082"/>
                  <a:pt x="1141912" y="2901070"/>
                </a:cubicBezTo>
                <a:cubicBezTo>
                  <a:pt x="1108364" y="2849636"/>
                  <a:pt x="1073889" y="2798732"/>
                  <a:pt x="1037042" y="2749608"/>
                </a:cubicBezTo>
                <a:cubicBezTo>
                  <a:pt x="1025390" y="2734074"/>
                  <a:pt x="1011517" y="2719980"/>
                  <a:pt x="1002086" y="2703005"/>
                </a:cubicBezTo>
                <a:cubicBezTo>
                  <a:pt x="991928" y="2684723"/>
                  <a:pt x="988136" y="2663456"/>
                  <a:pt x="978782" y="2644750"/>
                </a:cubicBezTo>
                <a:cubicBezTo>
                  <a:pt x="960898" y="2608987"/>
                  <a:pt x="939231" y="2575230"/>
                  <a:pt x="920521" y="2539892"/>
                </a:cubicBezTo>
                <a:cubicBezTo>
                  <a:pt x="859795" y="2425200"/>
                  <a:pt x="901678" y="2474446"/>
                  <a:pt x="838956" y="2411733"/>
                </a:cubicBezTo>
                <a:cubicBezTo>
                  <a:pt x="835072" y="2400082"/>
                  <a:pt x="833269" y="2387516"/>
                  <a:pt x="827304" y="2376780"/>
                </a:cubicBezTo>
                <a:cubicBezTo>
                  <a:pt x="813702" y="2352299"/>
                  <a:pt x="796232" y="2330177"/>
                  <a:pt x="780696" y="2306875"/>
                </a:cubicBezTo>
                <a:cubicBezTo>
                  <a:pt x="772928" y="2295224"/>
                  <a:pt x="763655" y="2284446"/>
                  <a:pt x="757392" y="2271922"/>
                </a:cubicBezTo>
                <a:cubicBezTo>
                  <a:pt x="745740" y="2248620"/>
                  <a:pt x="735563" y="2224520"/>
                  <a:pt x="722435" y="2202017"/>
                </a:cubicBezTo>
                <a:cubicBezTo>
                  <a:pt x="708322" y="2177827"/>
                  <a:pt x="691363" y="2155414"/>
                  <a:pt x="675827" y="2132112"/>
                </a:cubicBezTo>
                <a:cubicBezTo>
                  <a:pt x="655415" y="2101496"/>
                  <a:pt x="634736" y="2071681"/>
                  <a:pt x="617566" y="2038905"/>
                </a:cubicBezTo>
                <a:cubicBezTo>
                  <a:pt x="585327" y="1977364"/>
                  <a:pt x="548745" y="1917540"/>
                  <a:pt x="524349" y="1852490"/>
                </a:cubicBezTo>
                <a:cubicBezTo>
                  <a:pt x="512697" y="1821421"/>
                  <a:pt x="501718" y="1790091"/>
                  <a:pt x="489393" y="1759283"/>
                </a:cubicBezTo>
                <a:cubicBezTo>
                  <a:pt x="461525" y="1689619"/>
                  <a:pt x="459486" y="1687823"/>
                  <a:pt x="431132" y="1631124"/>
                </a:cubicBezTo>
                <a:cubicBezTo>
                  <a:pt x="419480" y="1584520"/>
                  <a:pt x="406598" y="1538207"/>
                  <a:pt x="396176" y="1491313"/>
                </a:cubicBezTo>
                <a:cubicBezTo>
                  <a:pt x="383287" y="1433320"/>
                  <a:pt x="375876" y="1374122"/>
                  <a:pt x="361220" y="1316550"/>
                </a:cubicBezTo>
                <a:cubicBezTo>
                  <a:pt x="321473" y="1160417"/>
                  <a:pt x="280431" y="1004502"/>
                  <a:pt x="233046" y="850515"/>
                </a:cubicBezTo>
                <a:cubicBezTo>
                  <a:pt x="217510" y="800028"/>
                  <a:pt x="203144" y="749165"/>
                  <a:pt x="186438" y="699053"/>
                </a:cubicBezTo>
                <a:cubicBezTo>
                  <a:pt x="179824" y="679212"/>
                  <a:pt x="168457" y="661024"/>
                  <a:pt x="163134" y="640799"/>
                </a:cubicBezTo>
                <a:cubicBezTo>
                  <a:pt x="148981" y="587025"/>
                  <a:pt x="141058" y="531779"/>
                  <a:pt x="128177" y="477686"/>
                </a:cubicBezTo>
                <a:cubicBezTo>
                  <a:pt x="121628" y="450182"/>
                  <a:pt x="112313" y="423407"/>
                  <a:pt x="104873" y="396130"/>
                </a:cubicBezTo>
                <a:cubicBezTo>
                  <a:pt x="100659" y="380682"/>
                  <a:pt x="96822" y="365129"/>
                  <a:pt x="93221" y="349527"/>
                </a:cubicBezTo>
                <a:cubicBezTo>
                  <a:pt x="21867" y="40359"/>
                  <a:pt x="96809" y="344604"/>
                  <a:pt x="58264" y="209716"/>
                </a:cubicBezTo>
                <a:cubicBezTo>
                  <a:pt x="53864" y="194320"/>
                  <a:pt x="51676" y="178304"/>
                  <a:pt x="46612" y="163113"/>
                </a:cubicBezTo>
                <a:cubicBezTo>
                  <a:pt x="39998" y="143272"/>
                  <a:pt x="29459" y="124847"/>
                  <a:pt x="23308" y="104858"/>
                </a:cubicBezTo>
                <a:cubicBezTo>
                  <a:pt x="-938" y="26066"/>
                  <a:pt x="4" y="41471"/>
                  <a:pt x="4" y="0"/>
                </a:cubicBezTo>
              </a:path>
            </a:pathLst>
          </a:custGeom>
          <a:ln w="889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354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2010.09.30_CSTDMScreenlines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7" r="-433"/>
          <a:stretch/>
        </p:blipFill>
        <p:spPr>
          <a:xfrm>
            <a:off x="2463800" y="-42829"/>
            <a:ext cx="4495800" cy="6874367"/>
          </a:xfrm>
        </p:spPr>
      </p:pic>
    </p:spTree>
    <p:extLst>
      <p:ext uri="{BB962C8B-B14F-4D97-AF65-F5344CB8AC3E}">
        <p14:creationId xmlns:p14="http://schemas.microsoft.com/office/powerpoint/2010/main" val="1034845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4152</TotalTime>
  <Words>564</Words>
  <Application>Microsoft Macintosh PowerPoint</Application>
  <PresentationFormat>On-screen Show (4:3)</PresentationFormat>
  <Paragraphs>109</Paragraphs>
  <Slides>15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 Black </vt:lpstr>
      <vt:lpstr>Equation</vt:lpstr>
      <vt:lpstr>Validating an Interregional Travel Model:   A Case Study in California</vt:lpstr>
      <vt:lpstr>Modeling</vt:lpstr>
      <vt:lpstr>PowerPoint Presentation</vt:lpstr>
      <vt:lpstr>Data Flows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Statewide Count Database 2008</vt:lpstr>
      <vt:lpstr>Theory</vt:lpstr>
      <vt:lpstr>Theory</vt:lpstr>
      <vt:lpstr>Model Validation:  Counts vs. VMT?</vt:lpstr>
      <vt:lpstr>Discussion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Validating an Interregional Travel Model:   A Case Study in California</dc:title>
  <dc:creator>nico</dc:creator>
  <cp:lastModifiedBy>nico</cp:lastModifiedBy>
  <cp:revision>45</cp:revision>
  <dcterms:created xsi:type="dcterms:W3CDTF">2011-05-05T22:25:03Z</dcterms:created>
  <dcterms:modified xsi:type="dcterms:W3CDTF">2011-05-08T21:15:39Z</dcterms:modified>
</cp:coreProperties>
</file>