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337" r:id="rId2"/>
    <p:sldId id="347" r:id="rId3"/>
    <p:sldId id="375" r:id="rId4"/>
    <p:sldId id="374" r:id="rId5"/>
    <p:sldId id="384" r:id="rId6"/>
    <p:sldId id="376" r:id="rId7"/>
    <p:sldId id="385" r:id="rId8"/>
    <p:sldId id="373" r:id="rId9"/>
    <p:sldId id="363" r:id="rId10"/>
    <p:sldId id="360" r:id="rId11"/>
    <p:sldId id="339" r:id="rId12"/>
    <p:sldId id="365" r:id="rId13"/>
    <p:sldId id="367" r:id="rId14"/>
    <p:sldId id="366" r:id="rId15"/>
    <p:sldId id="368" r:id="rId16"/>
    <p:sldId id="370" r:id="rId17"/>
    <p:sldId id="371" r:id="rId18"/>
    <p:sldId id="386" r:id="rId19"/>
    <p:sldId id="355" r:id="rId2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Rossi" initials="TF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E278"/>
    <a:srgbClr val="B12779"/>
    <a:srgbClr val="CCCCCC"/>
    <a:srgbClr val="1634CA"/>
    <a:srgbClr val="000000"/>
    <a:srgbClr val="A7A7A7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772" autoAdjust="0"/>
  </p:normalViewPr>
  <p:slideViewPr>
    <p:cSldViewPr snapToGrid="0" showGuides="1">
      <p:cViewPr varScale="1">
        <p:scale>
          <a:sx n="80" d="100"/>
          <a:sy n="80" d="100"/>
        </p:scale>
        <p:origin x="-690" y="-30"/>
      </p:cViewPr>
      <p:guideLst>
        <p:guide orient="horz" pos="4160"/>
        <p:guide pos="2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\TRB\TranspAppConf\NonMotorizedMod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dPt>
            <c:idx val="1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showCatName val="1"/>
            <c:showPercent val="1"/>
            <c:showLeaderLines val="1"/>
          </c:dLbls>
          <c:cat>
            <c:strRef>
              <c:f>Sheet1!$E$43:$E$46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Sheet1!$F$43:$F$46</c:f>
              <c:numCache>
                <c:formatCode>0%</c:formatCode>
                <c:ptCount val="4"/>
                <c:pt idx="0">
                  <c:v>5.2631578947368425E-2</c:v>
                </c:pt>
                <c:pt idx="1">
                  <c:v>0.36842105263157893</c:v>
                </c:pt>
                <c:pt idx="2">
                  <c:v>5.2631578947368425E-2</c:v>
                </c:pt>
                <c:pt idx="3">
                  <c:v>0.52631578947368418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t" anchorCtr="0" compatLnSpc="1">
            <a:prstTxWarp prst="textNoShape">
              <a:avLst/>
            </a:prstTxWarp>
          </a:bodyPr>
          <a:lstStyle>
            <a:lvl1pPr algn="l" defTabSz="950913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-1588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b" anchorCtr="0" compatLnSpc="1">
            <a:prstTxWarp prst="textNoShape">
              <a:avLst/>
            </a:prstTxWarp>
          </a:bodyPr>
          <a:lstStyle>
            <a:lvl1pPr algn="l" defTabSz="950913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37D4A5C-3449-4254-9D91-641614C54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t" anchorCtr="0" compatLnSpc="1">
            <a:prstTxWarp prst="textNoShape">
              <a:avLst/>
            </a:prstTxWarp>
          </a:bodyPr>
          <a:lstStyle>
            <a:lvl1pPr algn="l" defTabSz="950913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-1588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b" anchorCtr="0" compatLnSpc="1">
            <a:prstTxWarp prst="textNoShape">
              <a:avLst/>
            </a:prstTxWarp>
          </a:bodyPr>
          <a:lstStyle>
            <a:lvl1pPr algn="l" defTabSz="950913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93" tIns="0" rIns="19093" bIns="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15DF371-636D-4066-9730-B70C41FDF4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582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706438"/>
            <a:ext cx="4622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DF371-636D-4066-9730-B70C41FDF4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6294438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54295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0"/>
            <a:ext cx="7975600" cy="11350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4188" y="1046163"/>
            <a:ext cx="7967662" cy="5905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AD65C-15A7-4B65-ACFC-68763D6674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6138B-FB92-439B-BD3E-124B3F5E6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C3E9-9C18-41CF-9089-A0C8C5651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2C86-05E1-44C4-93D0-EF958E857C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6686E-1106-4636-8843-1C452F9B4E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D97FB-95F4-4731-AE50-B3ACE87D4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3355A-EDA8-4172-BEDC-6DBFFCDA0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781-86E7-498E-8E1E-B88EBA4B7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F6EF-3CEC-44DB-9E30-EEE95D001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3153-B733-4BA8-A750-5748775FA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7" name="Rectangle 19"/>
          <p:cNvSpPr>
            <a:spLocks noChangeArrowheads="1"/>
          </p:cNvSpPr>
          <p:nvPr/>
        </p:nvSpPr>
        <p:spPr bwMode="auto">
          <a:xfrm rot="-5400000">
            <a:off x="4133056" y="-3172619"/>
            <a:ext cx="19050" cy="859313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442913" y="-79375"/>
            <a:ext cx="19050" cy="6465888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 rot="10800000">
            <a:off x="8982075" y="4611688"/>
            <a:ext cx="6350" cy="2409825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 rot="5400000">
            <a:off x="7663656" y="5137944"/>
            <a:ext cx="7938" cy="3067050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26" descr="CS_logo_BW_No tag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29538" y="6315075"/>
            <a:ext cx="1169987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53276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675" y="6397625"/>
            <a:ext cx="2133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F1774B-2B19-481B-BDAC-12B5978093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lnSpc>
          <a:spcPct val="94000"/>
        </a:lnSpc>
        <a:spcBef>
          <a:spcPct val="125000"/>
        </a:spcBef>
        <a:spcAft>
          <a:spcPct val="0"/>
        </a:spcAft>
        <a:buClr>
          <a:srgbClr val="FF9933"/>
        </a:buClr>
        <a:buSzPct val="80000"/>
        <a:buFont typeface="Wingdings" pitchFamily="2" charset="2"/>
        <a:buBlip>
          <a:blip r:embed="rId14"/>
        </a:buBlip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5750" algn="l" rtl="0" eaLnBrk="0" fontAlgn="base" hangingPunct="0">
        <a:lnSpc>
          <a:spcPct val="94000"/>
        </a:lnSpc>
        <a:spcBef>
          <a:spcPct val="5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2pPr>
      <a:lvl3pPr marL="1085850" indent="-285750" algn="l" rtl="0" eaLnBrk="0" fontAlgn="base" hangingPunct="0">
        <a:lnSpc>
          <a:spcPct val="94000"/>
        </a:lnSpc>
        <a:spcBef>
          <a:spcPct val="3400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−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Times New Roman" pitchFamily="18" charset="0"/>
        <a:buChar char="♦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/>
          <p:cNvPicPr>
            <a:picLocks noChangeAspect="1" noChangeArrowheads="1"/>
          </p:cNvPicPr>
          <p:nvPr/>
        </p:nvPicPr>
        <p:blipFill>
          <a:blip r:embed="rId3" cstate="print">
            <a:lum bright="-34000" contrast="-30000"/>
            <a:grayscl/>
          </a:blip>
          <a:srcRect/>
          <a:stretch>
            <a:fillRect/>
          </a:stretch>
        </p:blipFill>
        <p:spPr bwMode="auto">
          <a:xfrm rot="5400000">
            <a:off x="2266156" y="-686593"/>
            <a:ext cx="4611687" cy="9144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white">
          <a:xfrm>
            <a:off x="506413" y="2435225"/>
            <a:ext cx="8215312" cy="33085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presented to</a:t>
            </a:r>
            <a:br>
              <a:rPr lang="en-US" sz="1400" i="1" dirty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Transportation Planning Application Conference</a:t>
            </a:r>
            <a:endParaRPr lang="en-US" dirty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200" i="1" dirty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400" i="1" dirty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presented </a:t>
            </a:r>
            <a:r>
              <a:rPr lang="en-US" sz="1400" i="1" dirty="0" smtClean="0">
                <a:solidFill>
                  <a:schemeClr val="tx2"/>
                </a:solidFill>
              </a:rPr>
              <a:t>by </a:t>
            </a:r>
            <a:r>
              <a:rPr lang="en-US" sz="1400" i="1" dirty="0">
                <a:solidFill>
                  <a:schemeClr val="tx2"/>
                </a:solidFill>
              </a:rPr>
              <a:t/>
            </a:r>
            <a:br>
              <a:rPr lang="en-US" sz="1400" i="1" dirty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Feng Liu, John (Jay) Evans, Tom Rossi</a:t>
            </a:r>
          </a:p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/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Cambridge Systematics, Inc.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May 8, 2011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63550" y="220663"/>
            <a:ext cx="7975600" cy="1135062"/>
          </a:xfrm>
        </p:spPr>
        <p:txBody>
          <a:bodyPr/>
          <a:lstStyle/>
          <a:p>
            <a:r>
              <a:rPr lang="en-US" dirty="0" smtClean="0"/>
              <a:t>Recent Practices in Modeling Non-Motorized Travel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3CD9D5-D538-498C-A229-97FA135D18EE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Develop and implement enhancements to </a:t>
            </a:r>
            <a:br>
              <a:rPr lang="en-US" dirty="0" smtClean="0"/>
            </a:br>
            <a:r>
              <a:rPr lang="en-US" dirty="0" smtClean="0"/>
              <a:t>Triangle Regional Model (TRM) to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Better capture travel demand impacts of non-motorized travel (walking and bicycling) due to land use and facility/infrastructure changes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Plan for adequate non-motorized facilities/infrastructure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Gauge the effects of non-motorized trip-making on other travel modes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538B64-6017-4674-98D3-10DA711B52CA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320511"/>
            <a:ext cx="8229600" cy="1089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Modeling Approach:</a:t>
            </a:r>
            <a:br>
              <a:rPr lang="en-US" dirty="0" smtClean="0"/>
            </a:br>
            <a:r>
              <a:rPr lang="en-US" sz="2400" dirty="0" smtClean="0"/>
              <a:t>Potential Variable Categories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91063" cy="4525963"/>
          </a:xfrm>
        </p:spPr>
        <p:txBody>
          <a:bodyPr/>
          <a:lstStyle/>
          <a:p>
            <a:r>
              <a:rPr lang="en-US" dirty="0" smtClean="0"/>
              <a:t>Three potential areas were identified for new variables to be incorporated into the model:</a:t>
            </a:r>
          </a:p>
          <a:p>
            <a:pPr lvl="1"/>
            <a:r>
              <a:rPr lang="en-US" dirty="0" smtClean="0"/>
              <a:t>Land use mix and density</a:t>
            </a:r>
          </a:p>
          <a:p>
            <a:pPr lvl="1"/>
            <a:r>
              <a:rPr lang="en-US" dirty="0" smtClean="0"/>
              <a:t>Zonal network characteristics</a:t>
            </a:r>
          </a:p>
          <a:p>
            <a:pPr lvl="1"/>
            <a:r>
              <a:rPr lang="en-US" dirty="0" smtClean="0"/>
              <a:t>Person and household characteristics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050" y="1473200"/>
            <a:ext cx="3297238" cy="2476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Model Components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92F533-3204-45D8-85E8-C427C632CCF4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4340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35500" cy="4525963"/>
          </a:xfrm>
        </p:spPr>
        <p:txBody>
          <a:bodyPr/>
          <a:lstStyle/>
          <a:p>
            <a:r>
              <a:rPr lang="en-US" sz="2200" dirty="0" smtClean="0">
                <a:solidFill>
                  <a:srgbClr val="DDE278"/>
                </a:solidFill>
              </a:rPr>
              <a:t>Revised Trip Generation</a:t>
            </a:r>
          </a:p>
          <a:p>
            <a:pPr lvl="1"/>
            <a:r>
              <a:rPr lang="en-US" sz="2200" dirty="0" smtClean="0"/>
              <a:t>New Survey Data</a:t>
            </a:r>
          </a:p>
          <a:p>
            <a:pPr lvl="2"/>
            <a:r>
              <a:rPr lang="en-US" sz="1800" dirty="0" smtClean="0"/>
              <a:t>2006 household travel survey</a:t>
            </a:r>
          </a:p>
          <a:p>
            <a:pPr lvl="2"/>
            <a:r>
              <a:rPr lang="en-US" sz="1800" dirty="0" smtClean="0"/>
              <a:t>2006 transit on-board survey</a:t>
            </a:r>
          </a:p>
          <a:p>
            <a:pPr lvl="1"/>
            <a:r>
              <a:rPr lang="en-US" sz="2200" dirty="0" smtClean="0"/>
              <a:t>New Variables</a:t>
            </a:r>
          </a:p>
          <a:p>
            <a:pPr lvl="2"/>
            <a:r>
              <a:rPr lang="en-US" sz="1800" dirty="0" smtClean="0"/>
              <a:t>Land use mix measure</a:t>
            </a:r>
          </a:p>
          <a:p>
            <a:pPr lvl="2"/>
            <a:r>
              <a:rPr lang="en-US" sz="1800" dirty="0" smtClean="0"/>
              <a:t>Average block perimeter</a:t>
            </a:r>
          </a:p>
          <a:p>
            <a:pPr lvl="1"/>
            <a:r>
              <a:rPr lang="en-US" sz="2200" dirty="0" smtClean="0"/>
              <a:t>Output</a:t>
            </a:r>
          </a:p>
          <a:p>
            <a:pPr lvl="2"/>
            <a:r>
              <a:rPr lang="en-US" sz="1800" dirty="0" smtClean="0"/>
              <a:t>Total person trips</a:t>
            </a:r>
          </a:p>
          <a:p>
            <a:pPr lvl="2"/>
            <a:r>
              <a:rPr lang="en-US" sz="1800" dirty="0" smtClean="0"/>
              <a:t>For both ends of trips</a:t>
            </a:r>
          </a:p>
          <a:p>
            <a:pPr lvl="2"/>
            <a:endParaRPr lang="en-US" dirty="0" smtClean="0"/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6171" r="8798"/>
          <a:stretch>
            <a:fillRect/>
          </a:stretch>
        </p:blipFill>
        <p:spPr>
          <a:xfrm>
            <a:off x="5016500" y="1701800"/>
            <a:ext cx="3892550" cy="4530725"/>
          </a:xfrm>
          <a:noFill/>
        </p:spPr>
      </p:pic>
      <p:sp>
        <p:nvSpPr>
          <p:cNvPr id="14342" name="Flowchart: Process 13"/>
          <p:cNvSpPr>
            <a:spLocks noChangeArrowheads="1"/>
          </p:cNvSpPr>
          <p:nvPr/>
        </p:nvSpPr>
        <p:spPr bwMode="auto">
          <a:xfrm>
            <a:off x="5092700" y="1800225"/>
            <a:ext cx="1646238" cy="717550"/>
          </a:xfrm>
          <a:prstGeom prst="flowChartProcess">
            <a:avLst/>
          </a:prstGeom>
          <a:noFill/>
          <a:ln w="31750" algn="ctr">
            <a:solidFill>
              <a:srgbClr val="DDE278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Model Components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707B13-347C-4281-B3D0-DD6B889EFBB5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5364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35500" cy="4525963"/>
          </a:xfrm>
        </p:spPr>
        <p:txBody>
          <a:bodyPr/>
          <a:lstStyle/>
          <a:p>
            <a:r>
              <a:rPr lang="en-US" sz="2200" dirty="0" smtClean="0">
                <a:solidFill>
                  <a:srgbClr val="DDE278"/>
                </a:solidFill>
              </a:rPr>
              <a:t>Revised Trip Distribution</a:t>
            </a:r>
          </a:p>
          <a:p>
            <a:pPr lvl="1"/>
            <a:r>
              <a:rPr lang="en-US" sz="2200" dirty="0" smtClean="0"/>
              <a:t>Existing model used composite motorized travel time</a:t>
            </a:r>
          </a:p>
          <a:p>
            <a:pPr lvl="1"/>
            <a:r>
              <a:rPr lang="en-US" sz="2200" dirty="0" smtClean="0"/>
              <a:t>Revised model includes revised impedance variables to account for non-motorized travel</a:t>
            </a:r>
          </a:p>
          <a:p>
            <a:pPr lvl="1"/>
            <a:endParaRPr lang="en-US" sz="2200" dirty="0" smtClean="0"/>
          </a:p>
          <a:p>
            <a:pPr lvl="2"/>
            <a:endParaRPr lang="en-US" dirty="0" smtClean="0"/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6171" r="8798"/>
          <a:stretch>
            <a:fillRect/>
          </a:stretch>
        </p:blipFill>
        <p:spPr>
          <a:xfrm>
            <a:off x="5016500" y="1701800"/>
            <a:ext cx="3892550" cy="4530725"/>
          </a:xfrm>
          <a:noFill/>
        </p:spPr>
      </p:pic>
      <p:sp>
        <p:nvSpPr>
          <p:cNvPr id="15366" name="Flowchart: Process 13"/>
          <p:cNvSpPr>
            <a:spLocks noChangeArrowheads="1"/>
          </p:cNvSpPr>
          <p:nvPr/>
        </p:nvSpPr>
        <p:spPr bwMode="auto">
          <a:xfrm>
            <a:off x="5092700" y="2687638"/>
            <a:ext cx="1646238" cy="717550"/>
          </a:xfrm>
          <a:prstGeom prst="flowChartProcess">
            <a:avLst/>
          </a:prstGeom>
          <a:noFill/>
          <a:ln w="31750" algn="ctr">
            <a:solidFill>
              <a:srgbClr val="DDE278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Model Components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47955C-8B65-44A2-8389-338773F3409E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6388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22788" cy="4525963"/>
          </a:xfrm>
        </p:spPr>
        <p:txBody>
          <a:bodyPr/>
          <a:lstStyle/>
          <a:p>
            <a:r>
              <a:rPr lang="en-US" sz="2200" dirty="0" smtClean="0">
                <a:solidFill>
                  <a:srgbClr val="DDE278"/>
                </a:solidFill>
              </a:rPr>
              <a:t>Motorized/Non-Motorized Split</a:t>
            </a:r>
          </a:p>
          <a:p>
            <a:pPr lvl="1"/>
            <a:r>
              <a:rPr lang="en-US" sz="2200" dirty="0" smtClean="0"/>
              <a:t>Explored incorporating non-motorized choice into mode choice model</a:t>
            </a:r>
          </a:p>
          <a:p>
            <a:pPr lvl="1"/>
            <a:r>
              <a:rPr lang="en-US" sz="2200" dirty="0" smtClean="0"/>
              <a:t>Data limitation</a:t>
            </a:r>
          </a:p>
          <a:p>
            <a:pPr lvl="1"/>
            <a:endParaRPr lang="en-US" sz="2200" dirty="0" smtClean="0"/>
          </a:p>
          <a:p>
            <a:pPr lvl="2"/>
            <a:endParaRPr lang="en-US" dirty="0" smtClean="0"/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6171" r="8798"/>
          <a:stretch>
            <a:fillRect/>
          </a:stretch>
        </p:blipFill>
        <p:spPr>
          <a:xfrm>
            <a:off x="5016500" y="1701800"/>
            <a:ext cx="3892550" cy="4530725"/>
          </a:xfrm>
          <a:noFill/>
        </p:spPr>
      </p:pic>
      <p:sp>
        <p:nvSpPr>
          <p:cNvPr id="16390" name="Flowchart: Process 13"/>
          <p:cNvSpPr>
            <a:spLocks noChangeArrowheads="1"/>
          </p:cNvSpPr>
          <p:nvPr/>
        </p:nvSpPr>
        <p:spPr bwMode="auto">
          <a:xfrm>
            <a:off x="5106988" y="3559175"/>
            <a:ext cx="1646237" cy="717550"/>
          </a:xfrm>
          <a:prstGeom prst="flowChartProcess">
            <a:avLst/>
          </a:prstGeom>
          <a:noFill/>
          <a:ln w="31750" algn="ctr">
            <a:solidFill>
              <a:srgbClr val="DDE278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Model Components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0512E6-4245-4D37-A0C8-F3F2F878D92F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17412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22788" cy="4525963"/>
          </a:xfrm>
        </p:spPr>
        <p:txBody>
          <a:bodyPr/>
          <a:lstStyle/>
          <a:p>
            <a:r>
              <a:rPr lang="en-US" sz="2200" dirty="0" smtClean="0">
                <a:solidFill>
                  <a:srgbClr val="DDE278"/>
                </a:solidFill>
              </a:rPr>
              <a:t>Motorized/Non-Motorized Split</a:t>
            </a:r>
          </a:p>
          <a:p>
            <a:pPr lvl="1"/>
            <a:r>
              <a:rPr lang="en-US" sz="2200" dirty="0" smtClean="0"/>
              <a:t>Inputs</a:t>
            </a:r>
          </a:p>
          <a:p>
            <a:pPr lvl="2"/>
            <a:r>
              <a:rPr lang="en-US" sz="1800" dirty="0" smtClean="0"/>
              <a:t>Socioeconomic indicators</a:t>
            </a:r>
          </a:p>
          <a:p>
            <a:pPr lvl="2"/>
            <a:r>
              <a:rPr lang="en-US" sz="1800" dirty="0" smtClean="0"/>
              <a:t>Density indicators</a:t>
            </a:r>
          </a:p>
          <a:p>
            <a:pPr lvl="2"/>
            <a:r>
              <a:rPr lang="en-US" sz="1800" dirty="0" smtClean="0"/>
              <a:t>Composite motorized time</a:t>
            </a:r>
          </a:p>
          <a:p>
            <a:pPr lvl="2"/>
            <a:r>
              <a:rPr lang="en-US" sz="1800" dirty="0" smtClean="0"/>
              <a:t>Non-motorized distance</a:t>
            </a:r>
          </a:p>
          <a:p>
            <a:pPr lvl="1"/>
            <a:r>
              <a:rPr lang="en-US" sz="2200" dirty="0" smtClean="0"/>
              <a:t>Outputs</a:t>
            </a:r>
          </a:p>
          <a:p>
            <a:pPr lvl="2"/>
            <a:r>
              <a:rPr lang="en-US" sz="1800" dirty="0" smtClean="0"/>
              <a:t>Non-motorized trip tables</a:t>
            </a:r>
          </a:p>
          <a:p>
            <a:pPr lvl="2"/>
            <a:r>
              <a:rPr lang="en-US" sz="1800" dirty="0" smtClean="0"/>
              <a:t>Provides feedback to </a:t>
            </a:r>
            <a:br>
              <a:rPr lang="en-US" sz="1800" dirty="0" smtClean="0"/>
            </a:br>
            <a:r>
              <a:rPr lang="en-US" sz="1800" dirty="0" smtClean="0"/>
              <a:t>trip distribution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2"/>
            <a:endParaRPr lang="en-US" dirty="0" smtClean="0"/>
          </a:p>
        </p:txBody>
      </p:sp>
      <p:pic>
        <p:nvPicPr>
          <p:cNvPr id="174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6171" r="8798"/>
          <a:stretch>
            <a:fillRect/>
          </a:stretch>
        </p:blipFill>
        <p:spPr>
          <a:xfrm>
            <a:off x="5016500" y="1701800"/>
            <a:ext cx="3892550" cy="4530725"/>
          </a:xfrm>
          <a:noFill/>
        </p:spPr>
      </p:pic>
      <p:sp>
        <p:nvSpPr>
          <p:cNvPr id="17414" name="Flowchart: Process 13"/>
          <p:cNvSpPr>
            <a:spLocks noChangeArrowheads="1"/>
          </p:cNvSpPr>
          <p:nvPr/>
        </p:nvSpPr>
        <p:spPr bwMode="auto">
          <a:xfrm>
            <a:off x="5106988" y="3559175"/>
            <a:ext cx="1646237" cy="717550"/>
          </a:xfrm>
          <a:prstGeom prst="flowChartProcess">
            <a:avLst/>
          </a:prstGeom>
          <a:noFill/>
          <a:ln w="31750" algn="ctr">
            <a:solidFill>
              <a:srgbClr val="DDE278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374775"/>
            <a:ext cx="8229600" cy="4525963"/>
          </a:xfrm>
        </p:spPr>
        <p:txBody>
          <a:bodyPr/>
          <a:lstStyle/>
          <a:p>
            <a:r>
              <a:rPr lang="en-US" dirty="0" smtClean="0"/>
              <a:t>Data and Modeling Challenges</a:t>
            </a:r>
          </a:p>
          <a:p>
            <a:pPr lvl="1"/>
            <a:r>
              <a:rPr lang="en-US" dirty="0" smtClean="0"/>
              <a:t>Travel survey (stratification by geography, socioeconomic strata, and mode choice)</a:t>
            </a:r>
          </a:p>
          <a:p>
            <a:pPr lvl="1"/>
            <a:r>
              <a:rPr lang="en-US" dirty="0" smtClean="0"/>
              <a:t>Non-motorized infrastructure database</a:t>
            </a:r>
          </a:p>
          <a:p>
            <a:pPr lvl="1"/>
            <a:r>
              <a:rPr lang="en-US" dirty="0" smtClean="0"/>
              <a:t>Mode choice model estimation</a:t>
            </a:r>
          </a:p>
          <a:p>
            <a:pPr lvl="1"/>
            <a:r>
              <a:rPr lang="en-US" dirty="0" smtClean="0"/>
              <a:t>Validation data for non-motorized travel</a:t>
            </a:r>
          </a:p>
          <a:p>
            <a:r>
              <a:rPr lang="en-US" dirty="0" smtClean="0"/>
              <a:t>Model Sensitivity</a:t>
            </a:r>
          </a:p>
          <a:p>
            <a:pPr lvl="1"/>
            <a:r>
              <a:rPr lang="en-US" dirty="0" smtClean="0"/>
              <a:t>Responses to urban design changes</a:t>
            </a:r>
          </a:p>
          <a:p>
            <a:pPr lvl="1"/>
            <a:r>
              <a:rPr lang="en-US" dirty="0" smtClean="0"/>
              <a:t>Representation of non-motorized travel markets</a:t>
            </a:r>
          </a:p>
          <a:p>
            <a:pPr lvl="1"/>
            <a:r>
              <a:rPr lang="en-US" dirty="0" smtClean="0"/>
              <a:t>Evaluation of specific non-motorized facility investments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46B191-A242-4A29-A559-DC0716A0290F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Non-Motorized Travel Modeling </a:t>
            </a:r>
            <a:br>
              <a:rPr lang="en-US" dirty="0" smtClean="0"/>
            </a:br>
            <a:r>
              <a:rPr lang="en-US" sz="2400" dirty="0" smtClean="0"/>
              <a:t>Improvement Options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374775"/>
            <a:ext cx="8229600" cy="4525963"/>
          </a:xfrm>
        </p:spPr>
        <p:txBody>
          <a:bodyPr/>
          <a:lstStyle/>
          <a:p>
            <a:r>
              <a:rPr lang="en-US" dirty="0" smtClean="0"/>
              <a:t>Modeling Approach</a:t>
            </a:r>
          </a:p>
          <a:p>
            <a:pPr lvl="1"/>
            <a:r>
              <a:rPr lang="en-US" dirty="0" smtClean="0"/>
              <a:t>Sensitivity to potential policy and planning evaluations</a:t>
            </a:r>
          </a:p>
          <a:p>
            <a:r>
              <a:rPr lang="en-US" dirty="0" smtClean="0"/>
              <a:t>Refined Geography</a:t>
            </a:r>
          </a:p>
          <a:p>
            <a:pPr lvl="1"/>
            <a:r>
              <a:rPr lang="en-US" dirty="0" smtClean="0"/>
              <a:t>Non-motorized transportation analysis zones (TAZs)</a:t>
            </a:r>
          </a:p>
          <a:p>
            <a:pPr lvl="1"/>
            <a:r>
              <a:rPr lang="en-US" dirty="0" smtClean="0"/>
              <a:t>Parcel-based geography</a:t>
            </a:r>
          </a:p>
          <a:p>
            <a:pPr lvl="1"/>
            <a:r>
              <a:rPr lang="en-US" sz="1800" dirty="0" smtClean="0"/>
              <a:t>Examples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182D5-5031-4DEE-97B3-246D78F649DA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Non-Motorized Travel Modeling </a:t>
            </a:r>
            <a:br>
              <a:rPr lang="en-US" dirty="0" smtClean="0"/>
            </a:br>
            <a:r>
              <a:rPr lang="en-US" sz="2400" dirty="0" smtClean="0"/>
              <a:t>Improvement Options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374775"/>
            <a:ext cx="8229600" cy="4525963"/>
          </a:xfrm>
        </p:spPr>
        <p:txBody>
          <a:bodyPr/>
          <a:lstStyle/>
          <a:p>
            <a:r>
              <a:rPr lang="en-US" dirty="0" smtClean="0"/>
              <a:t>Refined Measurements</a:t>
            </a:r>
          </a:p>
          <a:p>
            <a:pPr lvl="1"/>
            <a:r>
              <a:rPr lang="en-US" dirty="0" smtClean="0"/>
              <a:t>GIS database of non-motorized infrastructure</a:t>
            </a:r>
          </a:p>
          <a:p>
            <a:pPr lvl="1"/>
            <a:r>
              <a:rPr lang="en-US" dirty="0" smtClean="0"/>
              <a:t>GPS-based household surveys with targeted non-motorized travelers </a:t>
            </a:r>
          </a:p>
          <a:p>
            <a:pPr lvl="1"/>
            <a:r>
              <a:rPr lang="en-US" dirty="0" smtClean="0"/>
              <a:t>Selection of variables to minimize correlations</a:t>
            </a:r>
          </a:p>
          <a:p>
            <a:pPr lvl="1"/>
            <a:r>
              <a:rPr lang="en-US" dirty="0" smtClean="0"/>
              <a:t>Measuring variables accurately in a refined geography</a:t>
            </a:r>
          </a:p>
          <a:p>
            <a:pPr lvl="1"/>
            <a:r>
              <a:rPr lang="en-US" dirty="0" smtClean="0"/>
              <a:t>Quantifying and forecasting variables in an objective way </a:t>
            </a:r>
          </a:p>
          <a:p>
            <a:pPr lvl="2"/>
            <a:endParaRPr lang="en-US" sz="18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7182D5-5031-4DEE-97B3-246D78F649DA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826958-8F63-4E23-B0FE-956FB5944DDC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Notes</a:t>
            </a:r>
            <a:br>
              <a:rPr lang="en-US" dirty="0" smtClean="0"/>
            </a:br>
            <a:r>
              <a:rPr lang="en-US" sz="2400" dirty="0" smtClean="0"/>
              <a:t>Contact Information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Feng Liu, Ph.D.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Senior Associate/Project Manager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lvl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Cambridge Systematics, Inc.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4800 Hampden Lane Ste 800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Bethesda, MD 20814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lvl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(301) 347-0100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fliu@camsys.com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www.camsys.com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4C4136-4FB7-4EC8-9397-9D9F3D22FC6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Review of Recent Modeling Practice</a:t>
            </a:r>
          </a:p>
          <a:p>
            <a:r>
              <a:rPr lang="en-US" dirty="0" smtClean="0"/>
              <a:t>Modeling Approaches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End Notes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84082" y="3658394"/>
            <a:ext cx="2197100" cy="32432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3CD9D5-D538-498C-A229-97FA135D18EE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Modeling Non-Motorized Travel (pre-2000)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LUTRAQ 1991-1997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Non-Motorized Travel  Modeling (Rossi 2000)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Guidebook on Methods to Estimate Non-Motorized Travel (FHWA 1999; by Cambridge Systematics)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Notable practices</a:t>
            </a:r>
          </a:p>
          <a:p>
            <a:pPr lvl="2">
              <a:lnSpc>
                <a:spcPct val="95000"/>
              </a:lnSpc>
              <a:spcBef>
                <a:spcPct val="30000"/>
              </a:spcBef>
            </a:pPr>
            <a:r>
              <a:rPr lang="en-US" sz="1800" dirty="0" smtClean="0"/>
              <a:t>Metro, Portland </a:t>
            </a:r>
          </a:p>
          <a:p>
            <a:pPr lvl="2">
              <a:lnSpc>
                <a:spcPct val="95000"/>
              </a:lnSpc>
              <a:spcBef>
                <a:spcPct val="30000"/>
              </a:spcBef>
            </a:pPr>
            <a:r>
              <a:rPr lang="en-US" sz="1800" dirty="0" smtClean="0"/>
              <a:t>DVRPC, Philadelphia</a:t>
            </a:r>
          </a:p>
          <a:p>
            <a:pPr lvl="2">
              <a:lnSpc>
                <a:spcPct val="95000"/>
              </a:lnSpc>
              <a:spcBef>
                <a:spcPct val="30000"/>
              </a:spcBef>
            </a:pPr>
            <a:r>
              <a:rPr lang="en-US" sz="1800" dirty="0" smtClean="0"/>
              <a:t>Montgomery County, Maryland</a:t>
            </a:r>
          </a:p>
          <a:p>
            <a:pPr lvl="2">
              <a:lnSpc>
                <a:spcPct val="95000"/>
              </a:lnSpc>
              <a:spcBef>
                <a:spcPct val="30000"/>
              </a:spcBef>
            </a:pPr>
            <a:r>
              <a:rPr lang="en-US" sz="1800" dirty="0" smtClean="0"/>
              <a:t>MTC, San Francisco</a:t>
            </a:r>
          </a:p>
          <a:p>
            <a:pPr lvl="2">
              <a:lnSpc>
                <a:spcPct val="95000"/>
              </a:lnSpc>
              <a:spcBef>
                <a:spcPct val="30000"/>
              </a:spcBef>
            </a:pPr>
            <a:r>
              <a:rPr lang="en-US" sz="1800" dirty="0" smtClean="0"/>
              <a:t>CATS, Chicago</a:t>
            </a:r>
          </a:p>
          <a:p>
            <a:pPr lvl="2">
              <a:lnSpc>
                <a:spcPct val="95000"/>
              </a:lnSpc>
              <a:spcBef>
                <a:spcPct val="30000"/>
              </a:spcBef>
            </a:pPr>
            <a:r>
              <a:rPr lang="en-US" sz="1800" dirty="0" smtClean="0"/>
              <a:t>Edmonton, Canada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44444" y="3653632"/>
            <a:ext cx="1989137" cy="3054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3CD9D5-D538-498C-A229-97FA135D18EE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Practices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Modeling Non-Motorized Travel (post-2000)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Identified as one of eight deficiencies and one of advanced practices in TRB Special Report 288 “Metropolitan Travel Forecasting” (TRB 2007)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16% of all responses (n=207) modeled non-motorized trips:    54% large MPOs (n=35)</a:t>
            </a:r>
          </a:p>
          <a:p>
            <a:pPr lvl="1">
              <a:lnSpc>
                <a:spcPct val="95000"/>
              </a:lnSpc>
              <a:spcBef>
                <a:spcPct val="30000"/>
              </a:spcBef>
              <a:buNone/>
            </a:pPr>
            <a:r>
              <a:rPr lang="en-US" dirty="0" smtClean="0"/>
              <a:t>    16% medium MPOs (n=69)</a:t>
            </a:r>
          </a:p>
          <a:p>
            <a:pPr lvl="1">
              <a:lnSpc>
                <a:spcPct val="95000"/>
              </a:lnSpc>
              <a:spcBef>
                <a:spcPct val="30000"/>
              </a:spcBef>
              <a:buNone/>
            </a:pPr>
            <a:r>
              <a:rPr lang="en-US" dirty="0" smtClean="0"/>
              <a:t>     3%  small MPOs (n=103)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38% of 34 large MPOs treated walk as a mode and 26% for bike in mode choice (VHB 2007)</a:t>
            </a:r>
          </a:p>
          <a:p>
            <a:pPr lvl="1">
              <a:lnSpc>
                <a:spcPct val="95000"/>
              </a:lnSpc>
              <a:spcBef>
                <a:spcPct val="30000"/>
              </a:spcBef>
              <a:buNone/>
            </a:pPr>
            <a:endParaRPr lang="en-US" dirty="0" smtClean="0"/>
          </a:p>
          <a:p>
            <a:pPr lvl="1">
              <a:lnSpc>
                <a:spcPct val="95000"/>
              </a:lnSpc>
              <a:spcBef>
                <a:spcPct val="30000"/>
              </a:spcBef>
            </a:pPr>
            <a:endParaRPr lang="en-US" dirty="0" smtClean="0"/>
          </a:p>
          <a:p>
            <a:pPr lvl="1">
              <a:lnSpc>
                <a:spcPct val="95000"/>
              </a:lnSpc>
              <a:spcBef>
                <a:spcPct val="30000"/>
              </a:spcBef>
            </a:pPr>
            <a:endParaRPr lang="en-US" dirty="0" smtClean="0"/>
          </a:p>
          <a:p>
            <a:pPr lvl="1">
              <a:lnSpc>
                <a:spcPct val="95000"/>
              </a:lnSpc>
              <a:spcBef>
                <a:spcPct val="30000"/>
              </a:spcBef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3CD9D5-D538-498C-A229-97FA135D18EE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Practices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Modeling Non-Motorized Travel (post-2000)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NCHRP 8-61 review of 22 large MPOs and 7 medium MPOs (2008-2010)</a:t>
            </a:r>
          </a:p>
          <a:p>
            <a:pPr lvl="2">
              <a:lnSpc>
                <a:spcPct val="95000"/>
              </a:lnSpc>
              <a:spcBef>
                <a:spcPct val="30000"/>
              </a:spcBef>
            </a:pPr>
            <a:r>
              <a:rPr lang="en-US" sz="2000" dirty="0" smtClean="0"/>
              <a:t>45% treated walk as a mode for HBW, 41% HBO and NHB</a:t>
            </a:r>
          </a:p>
          <a:p>
            <a:pPr lvl="2">
              <a:lnSpc>
                <a:spcPct val="95000"/>
              </a:lnSpc>
              <a:spcBef>
                <a:spcPct val="30000"/>
              </a:spcBef>
              <a:buNone/>
            </a:pPr>
            <a:endParaRPr lang="en-US" sz="2000" dirty="0" smtClean="0"/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CS’ review of recent practices in 28 large MPOs (2010-2011)</a:t>
            </a:r>
          </a:p>
          <a:p>
            <a:pPr lvl="2">
              <a:lnSpc>
                <a:spcPct val="95000"/>
              </a:lnSpc>
              <a:spcBef>
                <a:spcPct val="30000"/>
              </a:spcBef>
            </a:pPr>
            <a:r>
              <a:rPr lang="en-US" sz="2000" dirty="0" smtClean="0"/>
              <a:t>68% incorporated non-motorized travel</a:t>
            </a:r>
          </a:p>
          <a:p>
            <a:pPr lvl="2">
              <a:lnSpc>
                <a:spcPct val="95000"/>
              </a:lnSpc>
              <a:spcBef>
                <a:spcPct val="30000"/>
              </a:spcBef>
            </a:pPr>
            <a:r>
              <a:rPr lang="en-US" sz="2000" dirty="0" smtClean="0"/>
              <a:t>53% treated non-motorized travel as part of a mode choice model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endParaRPr lang="en-US" dirty="0" smtClean="0"/>
          </a:p>
          <a:p>
            <a:pPr lvl="1">
              <a:lnSpc>
                <a:spcPct val="95000"/>
              </a:lnSpc>
              <a:spcBef>
                <a:spcPct val="30000"/>
              </a:spcBef>
            </a:pPr>
            <a:endParaRPr lang="en-US" dirty="0" smtClean="0"/>
          </a:p>
          <a:p>
            <a:pPr lvl="1">
              <a:lnSpc>
                <a:spcPct val="95000"/>
              </a:lnSpc>
              <a:spcBef>
                <a:spcPct val="30000"/>
              </a:spcBef>
              <a:buNone/>
            </a:pPr>
            <a:endParaRPr lang="en-US" sz="1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822" y="4315202"/>
            <a:ext cx="2679700" cy="21002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3CD9D5-D538-498C-A229-97FA135D18EE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Approaches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Modeling Structure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A: As part of trip generation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B: Between trip generation and distribution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C: Between trip distribution and mode choice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D: As part of mode choice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5" y="3338471"/>
            <a:ext cx="5349875" cy="294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-174396" y="34431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3CD9D5-D538-498C-A229-97FA135D18EE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Approaches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Pros and Cons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 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654050" y="1642872"/>
          <a:ext cx="8156574" cy="4239387"/>
        </p:xfrm>
        <a:graphic>
          <a:graphicData uri="http://schemas.openxmlformats.org/drawingml/2006/table">
            <a:tbl>
              <a:tblPr/>
              <a:tblGrid>
                <a:gridCol w="2228850"/>
                <a:gridCol w="1828800"/>
                <a:gridCol w="2171700"/>
                <a:gridCol w="1927224"/>
              </a:tblGrid>
              <a:tr h="6336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Pre-Trip Distribution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Pre-Mode Choice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Mode Choice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6336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Data requirements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Lower (stratification need)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Higher (richer stratification needed)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6336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Model estimation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More functional forms available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Likely logit structure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Likely nested logit structure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6336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Calibration and validation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Trip ends only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Trip ends and patterns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Modal split and patterns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6336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Policy sensitivity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Variables for trip ends but not for trip patterns  and very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limited trade-off among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Variables for trip ends and patterns and some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trade-off among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Higher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potential for evaluating trade-off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among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modes but actual variables used are limited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3CD9D5-D538-498C-A229-97FA135D18EE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Approaches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Variables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dirty="0" smtClean="0"/>
              <a:t> 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654050" y="1642872"/>
          <a:ext cx="8156575" cy="4181856"/>
        </p:xfrm>
        <a:graphic>
          <a:graphicData uri="http://schemas.openxmlformats.org/drawingml/2006/table">
            <a:tbl>
              <a:tblPr/>
              <a:tblGrid>
                <a:gridCol w="2036762"/>
                <a:gridCol w="6119813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Variable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Descriptions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Urban 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Density, land use mix/diversity, design (street density, connectivity, continuity)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Non-motorized facilities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Sidewalks, bike lanes/paths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Composite measures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Pedestrian and bicycle environment factors, walkability index/indicator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Traveler characteristics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Household income,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vehicle availability,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student 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Accessibility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Proximity to 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Impedance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125000"/>
                        </a:spcBef>
                        <a:spcAft>
                          <a:spcPct val="0"/>
                        </a:spcAft>
                        <a:buClr>
                          <a:srgbClr val="FF9933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Time or distance from origin to destination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66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3550" y="177800"/>
            <a:ext cx="8229600" cy="1089025"/>
          </a:xfrm>
        </p:spPr>
        <p:txBody>
          <a:bodyPr/>
          <a:lstStyle/>
          <a:p>
            <a:r>
              <a:rPr lang="en-US" dirty="0" smtClean="0"/>
              <a:t>Triangle Region Non-Motorized Model Development Project</a:t>
            </a:r>
            <a:br>
              <a:rPr lang="en-US" dirty="0" smtClean="0"/>
            </a:br>
            <a:endParaRPr lang="en-US" sz="2400" dirty="0" smtClean="0"/>
          </a:p>
        </p:txBody>
      </p:sp>
      <p:sp>
        <p:nvSpPr>
          <p:cNvPr id="5123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3705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Project Stakeholders</a:t>
            </a:r>
          </a:p>
          <a:p>
            <a:pPr lvl="1"/>
            <a:r>
              <a:rPr lang="en-US" sz="1800" dirty="0" smtClean="0"/>
              <a:t>Durham-Chapel Hill-Carrboro Metropolitan Planning Organization</a:t>
            </a:r>
          </a:p>
          <a:p>
            <a:pPr lvl="1"/>
            <a:r>
              <a:rPr lang="en-US" sz="1800" dirty="0" smtClean="0"/>
              <a:t>Triangle Regional Model Service Bureau</a:t>
            </a:r>
          </a:p>
          <a:p>
            <a:r>
              <a:rPr lang="en-US" dirty="0" smtClean="0"/>
              <a:t> Triangle Region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7F589D-6B83-40BD-9136-28CC34893EA2}" type="slidenum">
              <a:rPr lang="en-US" smtClean="0"/>
              <a:pPr/>
              <a:t>8</a:t>
            </a:fld>
            <a:endParaRPr lang="en-US" dirty="0" smtClean="0"/>
          </a:p>
        </p:txBody>
      </p:sp>
      <p:pic>
        <p:nvPicPr>
          <p:cNvPr id="5" name="Picture 4" descr="county boundary.jpg"/>
          <p:cNvPicPr>
            <a:picLocks noChangeAspect="1"/>
          </p:cNvPicPr>
          <p:nvPr/>
        </p:nvPicPr>
        <p:blipFill>
          <a:blip r:embed="rId3" cstate="print"/>
          <a:srcRect l="10000" t="11765" r="10000" b="11765"/>
          <a:stretch>
            <a:fillRect/>
          </a:stretch>
        </p:blipFill>
        <p:spPr>
          <a:xfrm>
            <a:off x="3206338" y="2980531"/>
            <a:ext cx="4592230" cy="3391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22E56"/>
      </a:dk2>
      <a:lt2>
        <a:srgbClr val="FFFFFF"/>
      </a:lt2>
      <a:accent1>
        <a:srgbClr val="30A230"/>
      </a:accent1>
      <a:accent2>
        <a:srgbClr val="C20000"/>
      </a:accent2>
      <a:accent3>
        <a:srgbClr val="AAADB4"/>
      </a:accent3>
      <a:accent4>
        <a:srgbClr val="DADADA"/>
      </a:accent4>
      <a:accent5>
        <a:srgbClr val="ADCEAD"/>
      </a:accent5>
      <a:accent6>
        <a:srgbClr val="B00000"/>
      </a:accent6>
      <a:hlink>
        <a:srgbClr val="0099CC"/>
      </a:hlink>
      <a:folHlink>
        <a:srgbClr val="B2962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4CA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4CA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22E56"/>
        </a:dk2>
        <a:lt2>
          <a:srgbClr val="FFFFFF"/>
        </a:lt2>
        <a:accent1>
          <a:srgbClr val="30A230"/>
        </a:accent1>
        <a:accent2>
          <a:srgbClr val="C20000"/>
        </a:accent2>
        <a:accent3>
          <a:srgbClr val="AAADB4"/>
        </a:accent3>
        <a:accent4>
          <a:srgbClr val="DADADA"/>
        </a:accent4>
        <a:accent5>
          <a:srgbClr val="ADCEAD"/>
        </a:accent5>
        <a:accent6>
          <a:srgbClr val="B00000"/>
        </a:accent6>
        <a:hlink>
          <a:srgbClr val="0099CC"/>
        </a:hlink>
        <a:folHlink>
          <a:srgbClr val="B296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0A230"/>
        </a:accent1>
        <a:accent2>
          <a:srgbClr val="C20000"/>
        </a:accent2>
        <a:accent3>
          <a:srgbClr val="FFFFFF"/>
        </a:accent3>
        <a:accent4>
          <a:srgbClr val="000000"/>
        </a:accent4>
        <a:accent5>
          <a:srgbClr val="ADCEAD"/>
        </a:accent5>
        <a:accent6>
          <a:srgbClr val="B00000"/>
        </a:accent6>
        <a:hlink>
          <a:srgbClr val="0099CC"/>
        </a:hlink>
        <a:folHlink>
          <a:srgbClr val="B296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FF00"/>
      </a:dk2>
      <a:lt2>
        <a:srgbClr val="FF0000"/>
      </a:lt2>
      <a:accent1>
        <a:srgbClr val="0000FF"/>
      </a:accent1>
      <a:accent2>
        <a:srgbClr val="00FFFF"/>
      </a:accent2>
      <a:accent3>
        <a:srgbClr val="FFFFFF"/>
      </a:accent3>
      <a:accent4>
        <a:srgbClr val="000000"/>
      </a:accent4>
      <a:accent5>
        <a:srgbClr val="AAAAFF"/>
      </a:accent5>
      <a:accent6>
        <a:srgbClr val="00E7E7"/>
      </a:accent6>
      <a:hlink>
        <a:srgbClr val="FF00FF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FF00"/>
      </a:dk2>
      <a:lt2>
        <a:srgbClr val="FF0000"/>
      </a:lt2>
      <a:accent1>
        <a:srgbClr val="0000FF"/>
      </a:accent1>
      <a:accent2>
        <a:srgbClr val="00FFFF"/>
      </a:accent2>
      <a:accent3>
        <a:srgbClr val="FFFFFF"/>
      </a:accent3>
      <a:accent4>
        <a:srgbClr val="000000"/>
      </a:accent4>
      <a:accent5>
        <a:srgbClr val="AAAAFF"/>
      </a:accent5>
      <a:accent6>
        <a:srgbClr val="00E7E7"/>
      </a:accent6>
      <a:hlink>
        <a:srgbClr val="FF00FF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2329</TotalTime>
  <Pages>2</Pages>
  <Words>751</Words>
  <Application>Microsoft Office PowerPoint</Application>
  <PresentationFormat>On-screen Show (4:3)</PresentationFormat>
  <Paragraphs>205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Recent Practices in Modeling Non-Motorized Travel</vt:lpstr>
      <vt:lpstr>Presentation Outline</vt:lpstr>
      <vt:lpstr>Background</vt:lpstr>
      <vt:lpstr>Recent Practices</vt:lpstr>
      <vt:lpstr>Recent Practices</vt:lpstr>
      <vt:lpstr>Modeling Approaches</vt:lpstr>
      <vt:lpstr>Modeling Approaches</vt:lpstr>
      <vt:lpstr>Modeling Approaches</vt:lpstr>
      <vt:lpstr>Triangle Region Non-Motorized Model Development Project </vt:lpstr>
      <vt:lpstr>Objectives</vt:lpstr>
      <vt:lpstr> Modeling Approach: Potential Variable Categories  </vt:lpstr>
      <vt:lpstr>Enhanced Model Components</vt:lpstr>
      <vt:lpstr>Enhanced Model Components</vt:lpstr>
      <vt:lpstr>Enhanced Model Components</vt:lpstr>
      <vt:lpstr>Enhanced Model Components</vt:lpstr>
      <vt:lpstr>Lessons Learned</vt:lpstr>
      <vt:lpstr>Non-Motorized Travel Modeling  Improvement Options</vt:lpstr>
      <vt:lpstr>Non-Motorized Travel Modeling  Improvement Options</vt:lpstr>
      <vt:lpstr>End Notes Contact Information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Non-Motorized Model Development</dc:title>
  <dc:subject/>
  <dc:creator>Feng Liu, Ph.D.</dc:creator>
  <cp:keywords/>
  <dc:description/>
  <cp:lastModifiedBy>Cambridge Systematics</cp:lastModifiedBy>
  <cp:revision>197</cp:revision>
  <cp:lastPrinted>2002-11-08T16:27:55Z</cp:lastPrinted>
  <dcterms:created xsi:type="dcterms:W3CDTF">2008-04-13T22:03:02Z</dcterms:created>
  <dcterms:modified xsi:type="dcterms:W3CDTF">2011-05-05T20:51:17Z</dcterms:modified>
</cp:coreProperties>
</file>