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sldIdLst>
    <p:sldId id="256" r:id="rId2"/>
    <p:sldId id="351" r:id="rId3"/>
    <p:sldId id="268" r:id="rId4"/>
    <p:sldId id="271" r:id="rId5"/>
    <p:sldId id="275" r:id="rId6"/>
    <p:sldId id="325" r:id="rId7"/>
    <p:sldId id="313" r:id="rId8"/>
    <p:sldId id="277" r:id="rId9"/>
    <p:sldId id="342" r:id="rId10"/>
    <p:sldId id="317" r:id="rId11"/>
    <p:sldId id="343" r:id="rId12"/>
    <p:sldId id="318" r:id="rId13"/>
    <p:sldId id="347" r:id="rId14"/>
    <p:sldId id="319" r:id="rId15"/>
    <p:sldId id="349" r:id="rId16"/>
    <p:sldId id="320" r:id="rId17"/>
    <p:sldId id="339" r:id="rId18"/>
    <p:sldId id="350" r:id="rId19"/>
    <p:sldId id="321" r:id="rId20"/>
    <p:sldId id="345" r:id="rId21"/>
    <p:sldId id="322" r:id="rId22"/>
    <p:sldId id="323" r:id="rId23"/>
    <p:sldId id="355" r:id="rId24"/>
    <p:sldId id="324" r:id="rId25"/>
    <p:sldId id="316" r:id="rId26"/>
    <p:sldId id="311" r:id="rId27"/>
    <p:sldId id="314" r:id="rId28"/>
    <p:sldId id="291" r:id="rId29"/>
    <p:sldId id="297" r:id="rId30"/>
    <p:sldId id="298" r:id="rId31"/>
    <p:sldId id="299" r:id="rId32"/>
    <p:sldId id="300" r:id="rId33"/>
    <p:sldId id="301" r:id="rId34"/>
    <p:sldId id="302" r:id="rId35"/>
    <p:sldId id="303" r:id="rId36"/>
    <p:sldId id="304" r:id="rId37"/>
    <p:sldId id="305" r:id="rId38"/>
    <p:sldId id="352" r:id="rId39"/>
    <p:sldId id="353" r:id="rId40"/>
    <p:sldId id="354" r:id="rId4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33399"/>
    <a:srgbClr val="FFFFF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6" autoAdjust="0"/>
  </p:normalViewPr>
  <p:slideViewPr>
    <p:cSldViewPr>
      <p:cViewPr varScale="1">
        <p:scale>
          <a:sx n="78" d="100"/>
          <a:sy n="78" d="100"/>
        </p:scale>
        <p:origin x="-1602"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1.xml"/><Relationship Id="rId26" Type="http://schemas.openxmlformats.org/officeDocument/2006/relationships/slide" Target="slides/slide30.xml"/><Relationship Id="rId3" Type="http://schemas.openxmlformats.org/officeDocument/2006/relationships/slide" Target="slides/slide4.xml"/><Relationship Id="rId21" Type="http://schemas.openxmlformats.org/officeDocument/2006/relationships/slide" Target="slides/slide25.xml"/><Relationship Id="rId34" Type="http://schemas.openxmlformats.org/officeDocument/2006/relationships/slide" Target="slides/slide38.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20.xml"/><Relationship Id="rId25" Type="http://schemas.openxmlformats.org/officeDocument/2006/relationships/slide" Target="slides/slide29.xml"/><Relationship Id="rId33" Type="http://schemas.openxmlformats.org/officeDocument/2006/relationships/slide" Target="slides/slide37.xml"/><Relationship Id="rId2" Type="http://schemas.openxmlformats.org/officeDocument/2006/relationships/slide" Target="slides/slide3.xml"/><Relationship Id="rId16" Type="http://schemas.openxmlformats.org/officeDocument/2006/relationships/slide" Target="slides/slide19.xml"/><Relationship Id="rId20" Type="http://schemas.openxmlformats.org/officeDocument/2006/relationships/slide" Target="slides/slide24.xml"/><Relationship Id="rId29" Type="http://schemas.openxmlformats.org/officeDocument/2006/relationships/slide" Target="slides/slide33.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24" Type="http://schemas.openxmlformats.org/officeDocument/2006/relationships/slide" Target="slides/slide28.xml"/><Relationship Id="rId32" Type="http://schemas.openxmlformats.org/officeDocument/2006/relationships/slide" Target="slides/slide36.xml"/><Relationship Id="rId5" Type="http://schemas.openxmlformats.org/officeDocument/2006/relationships/slide" Target="slides/slide7.xml"/><Relationship Id="rId15" Type="http://schemas.openxmlformats.org/officeDocument/2006/relationships/slide" Target="slides/slide18.xml"/><Relationship Id="rId23" Type="http://schemas.openxmlformats.org/officeDocument/2006/relationships/slide" Target="slides/slide27.xml"/><Relationship Id="rId28" Type="http://schemas.openxmlformats.org/officeDocument/2006/relationships/slide" Target="slides/slide32.xml"/><Relationship Id="rId36" Type="http://schemas.openxmlformats.org/officeDocument/2006/relationships/slide" Target="slides/slide40.xml"/><Relationship Id="rId10" Type="http://schemas.openxmlformats.org/officeDocument/2006/relationships/slide" Target="slides/slide12.xml"/><Relationship Id="rId19" Type="http://schemas.openxmlformats.org/officeDocument/2006/relationships/slide" Target="slides/slide22.xml"/><Relationship Id="rId31" Type="http://schemas.openxmlformats.org/officeDocument/2006/relationships/slide" Target="slides/slide35.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26.xml"/><Relationship Id="rId27" Type="http://schemas.openxmlformats.org/officeDocument/2006/relationships/slide" Target="slides/slide31.xml"/><Relationship Id="rId30" Type="http://schemas.openxmlformats.org/officeDocument/2006/relationships/slide" Target="slides/slide34.xml"/><Relationship Id="rId35"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dirty="0"/>
          </a:p>
        </p:txBody>
      </p:sp>
      <p:sp>
        <p:nvSpPr>
          <p:cNvPr id="235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dirty="0"/>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dirty="0"/>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E1CEEF3-7055-451D-899E-E67412DCE418}" type="slidenum">
              <a:rPr lang="en-US"/>
              <a:pPr/>
              <a:t>‹#›</a:t>
            </a:fld>
            <a:endParaRPr lang="en-US" dirty="0"/>
          </a:p>
        </p:txBody>
      </p:sp>
    </p:spTree>
    <p:extLst>
      <p:ext uri="{BB962C8B-B14F-4D97-AF65-F5344CB8AC3E}">
        <p14:creationId xmlns="" xmlns:p14="http://schemas.microsoft.com/office/powerpoint/2010/main" val="1524146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D86041-DCA2-48BD-B18F-FE7B49179EC3}" type="slidenum">
              <a:rPr lang="en-US"/>
              <a:pPr/>
              <a:t>1</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C43AA1C7-50F3-4892-B668-5B01247AFFD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BB929193-ECCE-48E5-9A14-D7D11A12E3B8}"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45FDF2A4-9AD2-4418-B72C-FC4244A26454}"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BB9DBB5-3002-423E-988D-107B98B048DC}"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40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CEEF3-7055-451D-899E-E67412DCE41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1CEEF3-7055-451D-899E-E67412DCE41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r>
              <a:rPr lang="en-US" dirty="0" smtClean="0"/>
              <a:t>Click to edit Master title style</a:t>
            </a:r>
            <a:endParaRPr lang="en-US" dirty="0"/>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smtClean="0"/>
              <a:t>Click to edit Master subtitle style</a:t>
            </a:r>
            <a:endParaRPr lang="en-US"/>
          </a:p>
        </p:txBody>
      </p:sp>
      <p:sp>
        <p:nvSpPr>
          <p:cNvPr id="16389" name="Rectangle 5"/>
          <p:cNvSpPr>
            <a:spLocks noGrp="1" noChangeArrowheads="1"/>
          </p:cNvSpPr>
          <p:nvPr>
            <p:ph type="ftr" sz="quarter" idx="3"/>
          </p:nvPr>
        </p:nvSpPr>
        <p:spPr/>
        <p:txBody>
          <a:bodyPr/>
          <a:lstStyle>
            <a:lvl1pPr>
              <a:defRPr/>
            </a:lvl1pPr>
          </a:lstStyle>
          <a:p>
            <a:endParaRPr lang="en-US" dirty="0"/>
          </a:p>
        </p:txBody>
      </p:sp>
      <p:sp>
        <p:nvSpPr>
          <p:cNvPr id="16390" name="Rectangle 6"/>
          <p:cNvSpPr>
            <a:spLocks noGrp="1" noChangeArrowheads="1"/>
          </p:cNvSpPr>
          <p:nvPr>
            <p:ph type="sldNum" sz="quarter" idx="4"/>
          </p:nvPr>
        </p:nvSpPr>
        <p:spPr/>
        <p:txBody>
          <a:bodyPr/>
          <a:lstStyle>
            <a:lvl1pPr>
              <a:defRPr/>
            </a:lvl1pPr>
          </a:lstStyle>
          <a:p>
            <a:fld id="{052E2030-392B-4AA8-AA57-A3F2C696F9CC}" type="slidenum">
              <a:rPr lang="en-US"/>
              <a:pPr/>
              <a:t>‹#›</a:t>
            </a:fld>
            <a:endParaRPr lang="en-US" dirty="0"/>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w="9525">
            <a:noFill/>
            <a:miter lim="800000"/>
            <a:headEnd/>
            <a:tailEnd/>
          </a:ln>
          <a:effectLst/>
        </p:spPr>
        <p:txBody>
          <a:bodyPr wrap="none" anchor="ctr"/>
          <a:lstStyle/>
          <a:p>
            <a:endParaRPr lang="en-US" dirty="0"/>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w="9525">
            <a:noFill/>
            <a:miter lim="800000"/>
            <a:headEnd/>
            <a:tailEnd/>
          </a:ln>
          <a:effectLst/>
        </p:spPr>
        <p:txBody>
          <a:bodyPr wrap="none" anchor="ctr"/>
          <a:lstStyle/>
          <a:p>
            <a:endParaRPr lang="en-US" dirty="0"/>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w="9525">
            <a:noFill/>
            <a:miter lim="800000"/>
            <a:headEnd/>
            <a:tailEnd/>
          </a:ln>
          <a:effectLst/>
        </p:spPr>
        <p:txBody>
          <a:bodyPr wrap="none" anchor="ctr"/>
          <a:lstStyle/>
          <a:p>
            <a:endParaRPr lang="en-US" dirty="0"/>
          </a:p>
        </p:txBody>
      </p:sp>
      <p:pic>
        <p:nvPicPr>
          <p:cNvPr id="10" name="Picture 9" descr="PB logo Blue.tiff"/>
          <p:cNvPicPr>
            <a:picLocks noChangeAspect="1"/>
          </p:cNvPicPr>
          <p:nvPr userDrawn="1"/>
        </p:nvPicPr>
        <p:blipFill>
          <a:blip r:embed="rId2" cstate="print"/>
          <a:srcRect l="932" t="1063"/>
          <a:stretch>
            <a:fillRect/>
          </a:stretch>
        </p:blipFill>
        <p:spPr>
          <a:xfrm>
            <a:off x="249324" y="5724151"/>
            <a:ext cx="972307" cy="851909"/>
          </a:xfrm>
          <a:prstGeom prst="rect">
            <a:avLst/>
          </a:prstGeom>
        </p:spPr>
      </p:pic>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r>
              <a:rPr lang="en-US" dirty="0" smtClean="0"/>
              <a:t>Click icon to add clip art</a:t>
            </a:r>
            <a:endParaRPr lang="en-US" dirty="0"/>
          </a:p>
        </p:txBody>
      </p:sp>
      <p:sp>
        <p:nvSpPr>
          <p:cNvPr id="5" name="Date Placeholder 4"/>
          <p:cNvSpPr>
            <a:spLocks noGrp="1"/>
          </p:cNvSpPr>
          <p:nvPr>
            <p:ph type="dt" sz="half" idx="10"/>
          </p:nvPr>
        </p:nvSpPr>
        <p:spPr>
          <a:xfrm>
            <a:off x="457200" y="6248400"/>
            <a:ext cx="2133600" cy="457200"/>
          </a:xfrm>
        </p:spPr>
        <p:txBody>
          <a:bodyPr/>
          <a:lstStyle>
            <a:lvl1pPr>
              <a:defRPr/>
            </a:lvl1pPr>
          </a:lstStyle>
          <a:p>
            <a:r>
              <a:rPr lang="en-US" smtClean="0"/>
              <a:t>11-October-2010</a:t>
            </a:r>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732E0E5-1283-4DF1-8842-3F23EEEB6B5B}" type="slidenum">
              <a:rPr lang="en-US"/>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11-October-2010</a:t>
            </a:r>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4784335-EDDA-464A-BFEE-028C1E31DEF3}" type="slidenum">
              <a:rPr lang="en-US"/>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11-October-2010</a:t>
            </a:r>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E9AD40E-A225-458F-9943-00DEFF612BC2}" type="slidenum">
              <a:rPr lang="en-US"/>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11-October-2010</a:t>
            </a:r>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4BC5E9C-A931-480E-82B4-CA8BAF509DD1}" type="slidenum">
              <a:rPr lang="en-US"/>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11-October-2010</a:t>
            </a:r>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55526D56-F86C-4CEF-8B99-79C07B9D700E}" type="slidenum">
              <a:rPr lang="en-US"/>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11-October-2010</a:t>
            </a:r>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1753D71-99E2-40CA-B1E2-5FF16AF27053}" type="slidenum">
              <a:rPr lang="en-US"/>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11-October-2010</a:t>
            </a:r>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3ED443A-D4C2-4EFE-86C1-BED05EC455C2}" type="slidenum">
              <a:rPr lang="en-US"/>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11-October-2010</a:t>
            </a:r>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4463FFB-1A3A-42D6-8691-B900512AEBAB}" type="slidenum">
              <a:rPr lang="en-US"/>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r>
              <a:rPr lang="en-US" smtClean="0"/>
              <a:t>11-October-2010</a:t>
            </a:r>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824CB320-3C93-4424-B751-31713A259ECD}" type="slidenum">
              <a:rPr lang="en-US"/>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712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5363" name="Rectangle 3"/>
          <p:cNvSpPr>
            <a:spLocks noGrp="1" noChangeArrowheads="1"/>
          </p:cNvSpPr>
          <p:nvPr>
            <p:ph type="body" idx="1"/>
          </p:nvPr>
        </p:nvSpPr>
        <p:spPr bwMode="auto">
          <a:xfrm>
            <a:off x="457200" y="1143000"/>
            <a:ext cx="82296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457200" y="64008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r>
              <a:rPr lang="en-US" smtClean="0"/>
              <a:t>11-October-2010</a:t>
            </a:r>
            <a:endParaRPr lang="en-US" dirty="0"/>
          </a:p>
        </p:txBody>
      </p:sp>
      <p:sp>
        <p:nvSpPr>
          <p:cNvPr id="15365"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dirty="0"/>
          </a:p>
        </p:txBody>
      </p:sp>
      <p:sp>
        <p:nvSpPr>
          <p:cNvPr id="15366" name="Rectangle 6"/>
          <p:cNvSpPr>
            <a:spLocks noGrp="1" noChangeArrowheads="1"/>
          </p:cNvSpPr>
          <p:nvPr>
            <p:ph type="sldNum" sz="quarter" idx="4"/>
          </p:nvPr>
        </p:nvSpPr>
        <p:spPr bwMode="auto">
          <a:xfrm>
            <a:off x="6553200" y="64008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9FB158E0-3276-4633-A896-3E56B486A212}" type="slidenum">
              <a:rPr lang="en-US"/>
              <a:pPr/>
              <a:t>‹#›</a:t>
            </a:fld>
            <a:endParaRPr lang="en-US" dirty="0"/>
          </a:p>
        </p:txBody>
      </p:sp>
      <p:sp>
        <p:nvSpPr>
          <p:cNvPr id="15367" name="Rectangle 7" descr="Gold bar"/>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dirty="0">
              <a:latin typeface="Times New Roman" pitchFamily="-80" charset="0"/>
            </a:endParaRPr>
          </a:p>
        </p:txBody>
      </p:sp>
      <p:sp>
        <p:nvSpPr>
          <p:cNvPr id="15368" name="Line 8"/>
          <p:cNvSpPr>
            <a:spLocks noChangeShapeType="1"/>
          </p:cNvSpPr>
          <p:nvPr/>
        </p:nvSpPr>
        <p:spPr bwMode="auto">
          <a:xfrm>
            <a:off x="457200" y="990600"/>
            <a:ext cx="8077200" cy="0"/>
          </a:xfrm>
          <a:prstGeom prst="line">
            <a:avLst/>
          </a:prstGeom>
          <a:noFill/>
          <a:ln w="19050">
            <a:solidFill>
              <a:schemeClr val="tx2"/>
            </a:solidFill>
            <a:round/>
            <a:headEnd/>
            <a:tailEnd/>
          </a:ln>
          <a:effectLst/>
        </p:spPr>
        <p:txBody>
          <a:bodyPr/>
          <a:lstStyle/>
          <a:p>
            <a:endParaRPr lang="en-US" dirty="0"/>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dirty="0">
              <a:latin typeface="Times New Roman" pitchFamily="-80"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dirty="0">
              <a:latin typeface="Times New Roman" pitchFamily="-80"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3" r:id="rId5"/>
    <p:sldLayoutId id="2147483664" r:id="rId6"/>
    <p:sldLayoutId id="2147483665" r:id="rId7"/>
    <p:sldLayoutId id="2147483666" r:id="rId8"/>
    <p:sldLayoutId id="2147483669" r:id="rId9"/>
    <p:sldLayoutId id="2147483670" r:id="rId10"/>
  </p:sldLayoutIdLst>
  <p:transition>
    <p:dissolve/>
  </p:transition>
  <p:timing>
    <p:tnLst>
      <p:par>
        <p:cTn id="1" dur="indefinite" restart="never" nodeType="tmRoot"/>
      </p:par>
    </p:tnLst>
  </p:timing>
  <p:hf hdr="0" ftr="0"/>
  <p:txStyles>
    <p:titleStyle>
      <a:lvl1pPr algn="l" rtl="0" eaLnBrk="1" fontAlgn="base" hangingPunct="1">
        <a:spcBef>
          <a:spcPct val="0"/>
        </a:spcBef>
        <a:spcAft>
          <a:spcPct val="0"/>
        </a:spcAft>
        <a:defRPr sz="4000">
          <a:solidFill>
            <a:srgbClr val="333399"/>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80" charset="0"/>
        </a:defRPr>
      </a:lvl2pPr>
      <a:lvl3pPr algn="l" rtl="0" eaLnBrk="1" fontAlgn="base" hangingPunct="1">
        <a:spcBef>
          <a:spcPct val="0"/>
        </a:spcBef>
        <a:spcAft>
          <a:spcPct val="0"/>
        </a:spcAft>
        <a:defRPr sz="4400">
          <a:solidFill>
            <a:schemeClr val="tx2"/>
          </a:solidFill>
          <a:latin typeface="Times New Roman" pitchFamily="-80" charset="0"/>
        </a:defRPr>
      </a:lvl3pPr>
      <a:lvl4pPr algn="l" rtl="0" eaLnBrk="1" fontAlgn="base" hangingPunct="1">
        <a:spcBef>
          <a:spcPct val="0"/>
        </a:spcBef>
        <a:spcAft>
          <a:spcPct val="0"/>
        </a:spcAft>
        <a:defRPr sz="4400">
          <a:solidFill>
            <a:schemeClr val="tx2"/>
          </a:solidFill>
          <a:latin typeface="Times New Roman" pitchFamily="-80" charset="0"/>
        </a:defRPr>
      </a:lvl4pPr>
      <a:lvl5pPr algn="l" rtl="0" eaLnBrk="1" fontAlgn="base" hangingPunct="1">
        <a:spcBef>
          <a:spcPct val="0"/>
        </a:spcBef>
        <a:spcAft>
          <a:spcPct val="0"/>
        </a:spcAft>
        <a:defRPr sz="4400">
          <a:solidFill>
            <a:schemeClr val="tx2"/>
          </a:solidFill>
          <a:latin typeface="Times New Roman" pitchFamily="-80" charset="0"/>
        </a:defRPr>
      </a:lvl5pPr>
      <a:lvl6pPr marL="457200" algn="l" rtl="0" eaLnBrk="1" fontAlgn="base" hangingPunct="1">
        <a:spcBef>
          <a:spcPct val="0"/>
        </a:spcBef>
        <a:spcAft>
          <a:spcPct val="0"/>
        </a:spcAft>
        <a:defRPr sz="4400">
          <a:solidFill>
            <a:schemeClr val="tx2"/>
          </a:solidFill>
          <a:latin typeface="Times New Roman" pitchFamily="-80" charset="0"/>
        </a:defRPr>
      </a:lvl6pPr>
      <a:lvl7pPr marL="914400" algn="l" rtl="0" eaLnBrk="1" fontAlgn="base" hangingPunct="1">
        <a:spcBef>
          <a:spcPct val="0"/>
        </a:spcBef>
        <a:spcAft>
          <a:spcPct val="0"/>
        </a:spcAft>
        <a:defRPr sz="4400">
          <a:solidFill>
            <a:schemeClr val="tx2"/>
          </a:solidFill>
          <a:latin typeface="Times New Roman" pitchFamily="-80" charset="0"/>
        </a:defRPr>
      </a:lvl7pPr>
      <a:lvl8pPr marL="1371600" algn="l" rtl="0" eaLnBrk="1" fontAlgn="base" hangingPunct="1">
        <a:spcBef>
          <a:spcPct val="0"/>
        </a:spcBef>
        <a:spcAft>
          <a:spcPct val="0"/>
        </a:spcAft>
        <a:defRPr sz="4400">
          <a:solidFill>
            <a:schemeClr val="tx2"/>
          </a:solidFill>
          <a:latin typeface="Times New Roman" pitchFamily="-80" charset="0"/>
        </a:defRPr>
      </a:lvl8pPr>
      <a:lvl9pPr marL="1828800" algn="l" rtl="0" eaLnBrk="1" fontAlgn="base" hangingPunct="1">
        <a:spcBef>
          <a:spcPct val="0"/>
        </a:spcBef>
        <a:spcAft>
          <a:spcPct val="0"/>
        </a:spcAft>
        <a:defRPr sz="4400">
          <a:solidFill>
            <a:schemeClr val="tx2"/>
          </a:solidFill>
          <a:latin typeface="Times New Roman" pitchFamily="-80" charset="0"/>
        </a:defRPr>
      </a:lvl9pPr>
    </p:titleStyle>
    <p:bodyStyle>
      <a:lvl1pPr marL="342900" indent="-342900" algn="l" rtl="0" eaLnBrk="1" fontAlgn="base" hangingPunct="1">
        <a:spcBef>
          <a:spcPct val="20000"/>
        </a:spcBef>
        <a:spcAft>
          <a:spcPct val="0"/>
        </a:spcAft>
        <a:buClr>
          <a:schemeClr val="accent2"/>
        </a:buClr>
        <a:buSzPct val="75000"/>
        <a:buFont typeface="Wingdings" pitchFamily="2" charset="2"/>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
            </a:r>
            <a:br>
              <a:rPr lang="en-US" dirty="0" smtClean="0"/>
            </a:br>
            <a:r>
              <a:rPr lang="en-GB" sz="3200" dirty="0" smtClean="0"/>
              <a:t>Impact of Congestion Pricing &amp; Travel Time Reliability on Travel Demand </a:t>
            </a:r>
            <a:endParaRPr lang="en-US" dirty="0"/>
          </a:p>
        </p:txBody>
      </p:sp>
      <p:sp>
        <p:nvSpPr>
          <p:cNvPr id="2051" name="Rectangle 3"/>
          <p:cNvSpPr>
            <a:spLocks noGrp="1" noChangeArrowheads="1"/>
          </p:cNvSpPr>
          <p:nvPr>
            <p:ph type="subTitle" idx="1"/>
          </p:nvPr>
        </p:nvSpPr>
        <p:spPr>
          <a:xfrm>
            <a:off x="457200" y="3270250"/>
            <a:ext cx="8305800" cy="2209800"/>
          </a:xfrm>
        </p:spPr>
        <p:txBody>
          <a:bodyPr>
            <a:normAutofit fontScale="92500" lnSpcReduction="20000"/>
          </a:bodyPr>
          <a:lstStyle/>
          <a:p>
            <a:r>
              <a:rPr lang="en-US" dirty="0" smtClean="0"/>
              <a:t>Peter Vovsha, Bob Donnelly, Parsons Brinckerhoff,</a:t>
            </a:r>
          </a:p>
          <a:p>
            <a:r>
              <a:rPr lang="en-US" dirty="0" smtClean="0"/>
              <a:t>Mark Bradley, Bradley Research &amp; Consulting</a:t>
            </a:r>
          </a:p>
          <a:p>
            <a:endParaRPr lang="en-US" dirty="0" smtClean="0"/>
          </a:p>
          <a:p>
            <a:r>
              <a:rPr lang="en-US" dirty="0" smtClean="0"/>
              <a:t>TRB Planning &amp; Applications, </a:t>
            </a:r>
          </a:p>
          <a:p>
            <a:r>
              <a:rPr lang="en-US" dirty="0" smtClean="0"/>
              <a:t>Reno, NV, May 2011</a:t>
            </a:r>
          </a:p>
        </p:txBody>
      </p:sp>
      <p:sp>
        <p:nvSpPr>
          <p:cNvPr id="4" name="Slide Number Placeholder 3"/>
          <p:cNvSpPr>
            <a:spLocks noGrp="1"/>
          </p:cNvSpPr>
          <p:nvPr>
            <p:ph type="sldNum" sz="quarter" idx="4"/>
          </p:nvPr>
        </p:nvSpPr>
        <p:spPr/>
        <p:txBody>
          <a:bodyPr/>
          <a:lstStyle/>
          <a:p>
            <a:fld id="{052E2030-392B-4AA8-AA57-A3F2C696F9CC}" type="slidenum">
              <a:rPr lang="en-US" smtClean="0"/>
              <a:pPr/>
              <a:t>1</a:t>
            </a:fld>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Non-Linear Distance Effects</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dirty="0" smtClean="0">
                <a:solidFill>
                  <a:srgbClr val="C00000"/>
                </a:solidFill>
              </a:rPr>
              <a:t>b</a:t>
            </a:r>
            <a:r>
              <a:rPr lang="en-US" sz="2800" b="1" i="1" baseline="-25000" dirty="0" smtClean="0">
                <a:solidFill>
                  <a:srgbClr val="C00000"/>
                </a:solidFill>
              </a:rPr>
              <a:t>1</a:t>
            </a:r>
            <a:r>
              <a:rPr lang="en-US" sz="2800" b="1" i="1" dirty="0" smtClean="0"/>
              <a:t>+</a:t>
            </a:r>
            <a:r>
              <a:rPr lang="en-US" sz="2800" b="1" i="1" dirty="0" smtClean="0">
                <a:solidFill>
                  <a:srgbClr val="C00000"/>
                </a:solidFill>
              </a:rPr>
              <a:t>b</a:t>
            </a:r>
            <a:r>
              <a:rPr lang="en-US" sz="2800" b="1" i="1" baseline="-25000" dirty="0" smtClean="0">
                <a:solidFill>
                  <a:srgbClr val="C00000"/>
                </a:solidFill>
              </a:rPr>
              <a:t>2</a:t>
            </a:r>
            <a:r>
              <a:rPr lang="en-US" sz="2800" b="1" i="1" dirty="0" smtClean="0"/>
              <a:t>×Dist+</a:t>
            </a:r>
            <a:r>
              <a:rPr lang="en-US" sz="2800" b="1" i="1" dirty="0" smtClean="0">
                <a:solidFill>
                  <a:srgbClr val="C00000"/>
                </a:solidFill>
              </a:rPr>
              <a:t>b</a:t>
            </a:r>
            <a:r>
              <a:rPr lang="en-US" sz="2800" b="1" i="1" baseline="-25000" dirty="0" smtClean="0">
                <a:solidFill>
                  <a:srgbClr val="C00000"/>
                </a:solidFill>
              </a:rPr>
              <a:t>3</a:t>
            </a:r>
            <a:r>
              <a:rPr lang="en-US" sz="2800" b="1" i="1" dirty="0" smtClean="0"/>
              <a:t>×Dist</a:t>
            </a:r>
            <a:r>
              <a:rPr lang="en-US" sz="2800" b="1" i="1" baseline="30000" dirty="0" smtClean="0"/>
              <a:t>2</a:t>
            </a:r>
            <a:r>
              <a:rPr lang="en-US" sz="2800" b="1" i="1" dirty="0" smtClean="0"/>
              <a:t>+…)×</a:t>
            </a:r>
            <a:r>
              <a:rPr lang="en-US" sz="2800" b="1" i="1" dirty="0" err="1" smtClean="0"/>
              <a:t>Time+</a:t>
            </a:r>
            <a:r>
              <a:rPr lang="en-US" sz="2800" b="1" i="1" dirty="0" err="1" smtClean="0">
                <a:solidFill>
                  <a:srgbClr val="C00000"/>
                </a:solidFill>
              </a:rPr>
              <a:t>c</a:t>
            </a:r>
            <a:r>
              <a:rPr lang="en-US" sz="2800" b="1" i="1" dirty="0" err="1" smtClean="0"/>
              <a:t>×Cost</a:t>
            </a:r>
            <a:endParaRPr lang="en-US" sz="2800"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10</a:t>
            </a:fld>
            <a:endParaRPr lang="en-US" dirty="0"/>
          </a:p>
        </p:txBody>
      </p:sp>
      <p:cxnSp>
        <p:nvCxnSpPr>
          <p:cNvPr id="7" name="Straight Arrow Connector 6"/>
          <p:cNvCxnSpPr/>
          <p:nvPr/>
        </p:nvCxnSpPr>
        <p:spPr bwMode="auto">
          <a:xfrm>
            <a:off x="2057400" y="5486400"/>
            <a:ext cx="3581400"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5400000" flipH="1" flipV="1">
            <a:off x="875506" y="4305300"/>
            <a:ext cx="2362994" cy="794"/>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14" name="TextBox 13"/>
          <p:cNvSpPr txBox="1"/>
          <p:nvPr/>
        </p:nvSpPr>
        <p:spPr>
          <a:xfrm>
            <a:off x="5699452" y="5334000"/>
            <a:ext cx="1082348" cy="369332"/>
          </a:xfrm>
          <a:prstGeom prst="rect">
            <a:avLst/>
          </a:prstGeom>
          <a:noFill/>
        </p:spPr>
        <p:txBody>
          <a:bodyPr wrap="none" rtlCol="0">
            <a:spAutoFit/>
          </a:bodyPr>
          <a:lstStyle/>
          <a:p>
            <a:r>
              <a:rPr lang="en-US" dirty="0" smtClean="0"/>
              <a:t>Distance</a:t>
            </a:r>
            <a:endParaRPr lang="en-US" dirty="0"/>
          </a:p>
        </p:txBody>
      </p:sp>
      <p:sp>
        <p:nvSpPr>
          <p:cNvPr id="15" name="TextBox 14"/>
          <p:cNvSpPr txBox="1"/>
          <p:nvPr/>
        </p:nvSpPr>
        <p:spPr>
          <a:xfrm>
            <a:off x="2133600" y="2895600"/>
            <a:ext cx="659155" cy="369332"/>
          </a:xfrm>
          <a:prstGeom prst="rect">
            <a:avLst/>
          </a:prstGeom>
          <a:noFill/>
        </p:spPr>
        <p:txBody>
          <a:bodyPr wrap="none" rtlCol="0">
            <a:spAutoFit/>
          </a:bodyPr>
          <a:lstStyle/>
          <a:p>
            <a:r>
              <a:rPr lang="en-US" dirty="0" smtClean="0"/>
              <a:t>VOT</a:t>
            </a:r>
            <a:endParaRPr lang="en-US" dirty="0"/>
          </a:p>
        </p:txBody>
      </p:sp>
      <p:sp>
        <p:nvSpPr>
          <p:cNvPr id="16" name="Arc 15"/>
          <p:cNvSpPr/>
          <p:nvPr/>
        </p:nvSpPr>
        <p:spPr bwMode="auto">
          <a:xfrm>
            <a:off x="2057400" y="3581400"/>
            <a:ext cx="3352800" cy="762000"/>
          </a:xfrm>
          <a:prstGeom prst="arc">
            <a:avLst>
              <a:gd name="adj1" fmla="val 16200000"/>
              <a:gd name="adj2" fmla="val 21419863"/>
            </a:avLst>
          </a:prstGeom>
          <a:solidFill>
            <a:schemeClr val="bg1"/>
          </a:solid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Arc 16"/>
          <p:cNvSpPr/>
          <p:nvPr/>
        </p:nvSpPr>
        <p:spPr bwMode="auto">
          <a:xfrm flipH="1">
            <a:off x="2057400" y="3581400"/>
            <a:ext cx="3352800" cy="1676400"/>
          </a:xfrm>
          <a:prstGeom prst="arc">
            <a:avLst>
              <a:gd name="adj1" fmla="val 16200000"/>
              <a:gd name="adj2" fmla="val 65402"/>
            </a:avLst>
          </a:prstGeom>
          <a:solidFill>
            <a:schemeClr val="bg1"/>
          </a:solid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9" name="Straight Connector 18"/>
          <p:cNvCxnSpPr>
            <a:stCxn id="17" idx="0"/>
          </p:cNvCxnSpPr>
          <p:nvPr/>
        </p:nvCxnSpPr>
        <p:spPr bwMode="auto">
          <a:xfrm>
            <a:off x="3733799" y="3581400"/>
            <a:ext cx="1" cy="1905000"/>
          </a:xfrm>
          <a:prstGeom prst="line">
            <a:avLst/>
          </a:prstGeom>
          <a:solidFill>
            <a:schemeClr val="accent1"/>
          </a:solidFill>
          <a:ln w="25400" cap="flat" cmpd="sng" algn="ctr">
            <a:solidFill>
              <a:schemeClr val="tx1"/>
            </a:solidFill>
            <a:prstDash val="dash"/>
            <a:round/>
            <a:headEnd type="none" w="med" len="med"/>
            <a:tailEnd type="none" w="med" len="med"/>
          </a:ln>
          <a:effectLst/>
        </p:spPr>
      </p:cxnSp>
      <p:cxnSp>
        <p:nvCxnSpPr>
          <p:cNvPr id="24" name="Straight Connector 23"/>
          <p:cNvCxnSpPr>
            <a:stCxn id="17" idx="0"/>
          </p:cNvCxnSpPr>
          <p:nvPr/>
        </p:nvCxnSpPr>
        <p:spPr bwMode="auto">
          <a:xfrm flipH="1">
            <a:off x="2057400" y="3581400"/>
            <a:ext cx="1676399" cy="1588"/>
          </a:xfrm>
          <a:prstGeom prst="line">
            <a:avLst/>
          </a:prstGeom>
          <a:solidFill>
            <a:schemeClr val="accent1"/>
          </a:solidFill>
          <a:ln w="25400" cap="flat" cmpd="sng" algn="ctr">
            <a:solidFill>
              <a:schemeClr val="tx1"/>
            </a:solidFill>
            <a:prstDash val="dash"/>
            <a:round/>
            <a:headEnd type="none" w="med" len="med"/>
            <a:tailEnd type="none" w="med" len="med"/>
          </a:ln>
          <a:effectLst/>
        </p:spPr>
      </p:cxnSp>
      <p:sp>
        <p:nvSpPr>
          <p:cNvPr id="37" name="TextBox 36"/>
          <p:cNvSpPr txBox="1"/>
          <p:nvPr/>
        </p:nvSpPr>
        <p:spPr>
          <a:xfrm>
            <a:off x="3200400" y="5574268"/>
            <a:ext cx="1043876" cy="369332"/>
          </a:xfrm>
          <a:prstGeom prst="rect">
            <a:avLst/>
          </a:prstGeom>
          <a:noFill/>
        </p:spPr>
        <p:txBody>
          <a:bodyPr wrap="none" rtlCol="0">
            <a:spAutoFit/>
          </a:bodyPr>
          <a:lstStyle/>
          <a:p>
            <a:r>
              <a:rPr lang="en-US" dirty="0" smtClean="0"/>
              <a:t>30 miles</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t>VOT Drop for Long-Distance Commuters </a:t>
            </a:r>
            <a:endParaRPr lang="en-US" dirty="0"/>
          </a:p>
        </p:txBody>
      </p:sp>
      <p:sp>
        <p:nvSpPr>
          <p:cNvPr id="3" name="Content Placeholder 2"/>
          <p:cNvSpPr>
            <a:spLocks noGrp="1"/>
          </p:cNvSpPr>
          <p:nvPr>
            <p:ph idx="1"/>
          </p:nvPr>
        </p:nvSpPr>
        <p:spPr/>
        <p:txBody>
          <a:bodyPr/>
          <a:lstStyle/>
          <a:p>
            <a:r>
              <a:rPr lang="en-US" dirty="0" smtClean="0"/>
              <a:t>Self-selection of low-VOT commuters by residential choice</a:t>
            </a:r>
          </a:p>
          <a:p>
            <a:r>
              <a:rPr lang="en-US" dirty="0" smtClean="0"/>
              <a:t>Long commuting time used productively (laptops, cell phones) </a:t>
            </a:r>
          </a:p>
          <a:p>
            <a:r>
              <a:rPr lang="en-US" dirty="0" smtClean="0"/>
              <a:t>Restructured (simplified) daily activity pattern:</a:t>
            </a:r>
          </a:p>
          <a:p>
            <a:pPr lvl="1"/>
            <a:r>
              <a:rPr lang="en-US" dirty="0" smtClean="0"/>
              <a:t>Compressed work week with no other out-of-home activities on regular workday</a:t>
            </a:r>
          </a:p>
          <a:p>
            <a:pPr lvl="1"/>
            <a:r>
              <a:rPr lang="en-US" dirty="0" smtClean="0"/>
              <a:t>Compressed shopping and discretionary activities on (extended) weekends   </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11</a:t>
            </a:fld>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Perceived Time by Congestion Levels</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dirty="0" smtClean="0">
                <a:solidFill>
                  <a:srgbClr val="C00000"/>
                </a:solidFill>
              </a:rPr>
              <a:t>b</a:t>
            </a:r>
            <a:r>
              <a:rPr lang="en-US" sz="2800" b="1" i="1" baseline="-25000" dirty="0" smtClean="0">
                <a:solidFill>
                  <a:srgbClr val="C00000"/>
                </a:solidFill>
              </a:rPr>
              <a:t>1</a:t>
            </a:r>
            <a:r>
              <a:rPr lang="en-US" sz="2800" b="1" i="1" dirty="0" smtClean="0"/>
              <a:t>×FFTime</a:t>
            </a:r>
            <a:r>
              <a:rPr lang="en-US" sz="2800" b="1" i="1" dirty="0" smtClean="0">
                <a:solidFill>
                  <a:srgbClr val="C00000"/>
                </a:solidFill>
              </a:rPr>
              <a:t>+b</a:t>
            </a:r>
            <a:r>
              <a:rPr lang="en-US" sz="2800" b="1" i="1" baseline="-25000" dirty="0" smtClean="0">
                <a:solidFill>
                  <a:srgbClr val="C00000"/>
                </a:solidFill>
              </a:rPr>
              <a:t>2</a:t>
            </a:r>
            <a:r>
              <a:rPr lang="en-US" sz="2800" b="1" i="1" dirty="0" smtClean="0"/>
              <a:t>×Delay+</a:t>
            </a:r>
            <a:r>
              <a:rPr lang="en-US" sz="2800" b="1" i="1" dirty="0" smtClean="0">
                <a:solidFill>
                  <a:srgbClr val="C00000"/>
                </a:solidFill>
              </a:rPr>
              <a:t>c</a:t>
            </a:r>
            <a:r>
              <a:rPr lang="en-US" sz="2800" b="1" i="1" dirty="0" smtClean="0"/>
              <a:t>×Cost</a:t>
            </a:r>
          </a:p>
          <a:p>
            <a:pPr marL="342900" lvl="1" indent="-342900">
              <a:buClr>
                <a:schemeClr val="accent2"/>
              </a:buClr>
              <a:buFont typeface="Wingdings" pitchFamily="2" charset="2"/>
              <a:buChar char=""/>
            </a:pPr>
            <a:r>
              <a:rPr lang="en-US" sz="2800" b="1" i="1" dirty="0" smtClean="0">
                <a:solidFill>
                  <a:srgbClr val="C00000"/>
                </a:solidFill>
              </a:rPr>
              <a:t>b</a:t>
            </a:r>
            <a:r>
              <a:rPr lang="en-US" sz="2800" b="1" i="1" baseline="-25000" dirty="0" smtClean="0">
                <a:solidFill>
                  <a:srgbClr val="C00000"/>
                </a:solidFill>
              </a:rPr>
              <a:t>2 </a:t>
            </a:r>
            <a:r>
              <a:rPr lang="en-US" sz="2800" b="1" i="1" dirty="0" smtClean="0"/>
              <a:t>/</a:t>
            </a:r>
            <a:r>
              <a:rPr lang="en-US" sz="2800" b="1" i="1" dirty="0" smtClean="0">
                <a:solidFill>
                  <a:srgbClr val="C00000"/>
                </a:solidFill>
              </a:rPr>
              <a:t> b</a:t>
            </a:r>
            <a:r>
              <a:rPr lang="en-US" sz="2800" b="1" i="1" baseline="-25000" dirty="0" smtClean="0">
                <a:solidFill>
                  <a:srgbClr val="C00000"/>
                </a:solidFill>
              </a:rPr>
              <a:t>1 </a:t>
            </a:r>
            <a:r>
              <a:rPr lang="en-US" sz="2800" b="1" i="1" dirty="0" smtClean="0"/>
              <a:t>≈ 1.5-2.0</a:t>
            </a:r>
          </a:p>
          <a:p>
            <a:pPr marL="342900" lvl="1" indent="-342900">
              <a:buClr>
                <a:schemeClr val="accent2"/>
              </a:buClr>
              <a:buFont typeface="Wingdings" pitchFamily="2" charset="2"/>
              <a:buChar char=""/>
            </a:pPr>
            <a:r>
              <a:rPr lang="en-US" sz="2800" dirty="0" smtClean="0"/>
              <a:t>Every minute spend in congestion conditions is perceived as 1.5-2.0 min of free driving!</a:t>
            </a:r>
          </a:p>
          <a:p>
            <a:pPr marL="342900" lvl="1" indent="-342900">
              <a:buClr>
                <a:schemeClr val="accent2"/>
              </a:buClr>
              <a:buFont typeface="Wingdings" pitchFamily="2" charset="2"/>
              <a:buChar char=""/>
            </a:pPr>
            <a:r>
              <a:rPr lang="en-US" sz="2800" dirty="0" smtClean="0"/>
              <a:t>Proxy for travel time reliability: </a:t>
            </a:r>
          </a:p>
          <a:p>
            <a:pPr marL="742950" lvl="2" indent="-342900">
              <a:buClr>
                <a:schemeClr val="accent2"/>
              </a:buClr>
              <a:buFont typeface="Wingdings" pitchFamily="2" charset="2"/>
              <a:buChar char=""/>
            </a:pPr>
            <a:r>
              <a:rPr lang="en-US" dirty="0" smtClean="0"/>
              <a:t>Loses significance if reliability is incorporated directly</a:t>
            </a:r>
          </a:p>
          <a:p>
            <a:pPr marL="742950" lvl="2" indent="-342900">
              <a:buClr>
                <a:schemeClr val="accent2"/>
              </a:buClr>
              <a:buFont typeface="Wingdings" pitchFamily="2" charset="2"/>
              <a:buChar char=""/>
            </a:pPr>
            <a:r>
              <a:rPr lang="en-US" dirty="0" smtClean="0"/>
              <a:t>Useful for simple models that cannot incorporate reliability directly  </a:t>
            </a:r>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12</a:t>
            </a:fld>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Household Income Effects (NY)</a:t>
            </a:r>
            <a:endParaRPr lang="en-US" dirty="0"/>
          </a:p>
        </p:txBody>
      </p:sp>
      <p:sp>
        <p:nvSpPr>
          <p:cNvPr id="6" name="Content Placeholder 5"/>
          <p:cNvSpPr>
            <a:spLocks noGrp="1"/>
          </p:cNvSpPr>
          <p:nvPr>
            <p:ph idx="1"/>
          </p:nvPr>
        </p:nvSpPr>
        <p:spPr/>
        <p:txBody>
          <a:bodyPr>
            <a:normAutofit/>
          </a:bodyPr>
          <a:lstStyle/>
          <a:p>
            <a:pPr>
              <a:defRPr/>
            </a:pPr>
            <a:r>
              <a:rPr lang="en-US" dirty="0" smtClean="0"/>
              <a:t>Tested specifications:</a:t>
            </a:r>
          </a:p>
          <a:p>
            <a:pPr lvl="1">
              <a:defRPr/>
            </a:pPr>
            <a:r>
              <a:rPr lang="en-US" dirty="0" smtClean="0"/>
              <a:t>Segmentation by income group: </a:t>
            </a:r>
          </a:p>
          <a:p>
            <a:pPr lvl="2">
              <a:defRPr/>
            </a:pPr>
            <a:r>
              <a:rPr lang="en-US" dirty="0" smtClean="0"/>
              <a:t>Constants </a:t>
            </a:r>
            <a:r>
              <a:rPr lang="en-US" b="1" dirty="0" smtClean="0">
                <a:solidFill>
                  <a:schemeClr val="accent1">
                    <a:lumMod val="50000"/>
                  </a:schemeClr>
                </a:solidFill>
              </a:rPr>
              <a:t>!!</a:t>
            </a:r>
          </a:p>
          <a:p>
            <a:pPr lvl="2">
              <a:defRPr/>
            </a:pPr>
            <a:r>
              <a:rPr lang="en-US" dirty="0" smtClean="0"/>
              <a:t>Cost coefficient </a:t>
            </a:r>
            <a:r>
              <a:rPr lang="en-US" b="1" dirty="0" smtClean="0">
                <a:solidFill>
                  <a:schemeClr val="accent1">
                    <a:lumMod val="50000"/>
                  </a:schemeClr>
                </a:solidFill>
              </a:rPr>
              <a:t>!</a:t>
            </a:r>
            <a:endParaRPr lang="en-US" dirty="0" smtClean="0"/>
          </a:p>
          <a:p>
            <a:pPr lvl="2">
              <a:defRPr/>
            </a:pPr>
            <a:r>
              <a:rPr lang="en-US" dirty="0" smtClean="0"/>
              <a:t>Time coefficient </a:t>
            </a:r>
            <a:r>
              <a:rPr lang="en-US" b="1" dirty="0" smtClean="0">
                <a:solidFill>
                  <a:srgbClr val="C00000"/>
                </a:solidFill>
              </a:rPr>
              <a:t>?</a:t>
            </a:r>
          </a:p>
          <a:p>
            <a:pPr lvl="2">
              <a:defRPr/>
            </a:pPr>
            <a:r>
              <a:rPr lang="en-US" dirty="0" smtClean="0"/>
              <a:t>Reliability coefficient </a:t>
            </a:r>
            <a:r>
              <a:rPr lang="en-US" b="1" dirty="0" smtClean="0">
                <a:solidFill>
                  <a:srgbClr val="C00000"/>
                </a:solidFill>
              </a:rPr>
              <a:t>?</a:t>
            </a:r>
          </a:p>
          <a:p>
            <a:pPr lvl="1">
              <a:defRPr/>
            </a:pPr>
            <a:r>
              <a:rPr lang="en-US" dirty="0" smtClean="0"/>
              <a:t>Scaling by income:</a:t>
            </a:r>
          </a:p>
          <a:p>
            <a:pPr lvl="2">
              <a:defRPr/>
            </a:pPr>
            <a:r>
              <a:rPr lang="en-US" dirty="0" smtClean="0"/>
              <a:t>Time coefficient </a:t>
            </a:r>
            <a:r>
              <a:rPr lang="en-US" b="1" dirty="0" smtClean="0">
                <a:solidFill>
                  <a:srgbClr val="C00000"/>
                </a:solidFill>
              </a:rPr>
              <a:t>?</a:t>
            </a:r>
            <a:endParaRPr lang="en-US" dirty="0" smtClean="0"/>
          </a:p>
          <a:p>
            <a:pPr lvl="2">
              <a:defRPr/>
            </a:pPr>
            <a:r>
              <a:rPr lang="en-US" dirty="0" smtClean="0"/>
              <a:t>Cost coefficient </a:t>
            </a:r>
            <a:r>
              <a:rPr lang="en-US" b="1" dirty="0" smtClean="0">
                <a:solidFill>
                  <a:schemeClr val="accent1">
                    <a:lumMod val="50000"/>
                  </a:schemeClr>
                </a:solidFill>
              </a:rPr>
              <a:t>!!</a:t>
            </a:r>
          </a:p>
          <a:p>
            <a:pPr>
              <a:buNone/>
              <a:defRPr/>
            </a:pPr>
            <a:endParaRPr lang="en-US" dirty="0" smtClean="0">
              <a:solidFill>
                <a:srgbClr val="FF0000"/>
              </a:solidFill>
            </a:endParaRPr>
          </a:p>
          <a:p>
            <a:pPr lvl="1">
              <a:defRPr/>
            </a:pPr>
            <a:endParaRPr lang="en-US" dirty="0"/>
          </a:p>
        </p:txBody>
      </p:sp>
      <p:sp>
        <p:nvSpPr>
          <p:cNvPr id="41989" name="Slide Number Placeholder 4"/>
          <p:cNvSpPr>
            <a:spLocks noGrp="1"/>
          </p:cNvSpPr>
          <p:nvPr>
            <p:ph type="sldNum" sz="quarter" idx="12"/>
          </p:nvPr>
        </p:nvSpPr>
        <p:spPr>
          <a:noFill/>
        </p:spPr>
        <p:txBody>
          <a:bodyPr/>
          <a:lstStyle/>
          <a:p>
            <a:fld id="{869B69AA-5577-454D-87C0-4249FD0C7240}" type="slidenum">
              <a:rPr lang="en-US" smtClean="0"/>
              <a:pPr/>
              <a:t>13</a:t>
            </a:fld>
            <a:endParaRPr lang="en-US" smtClean="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Impact of Income on Sensitivity to Cost</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dirty="0" err="1" smtClean="0">
                <a:solidFill>
                  <a:srgbClr val="C00000"/>
                </a:solidFill>
              </a:rPr>
              <a:t>b</a:t>
            </a:r>
            <a:r>
              <a:rPr lang="en-US" sz="2800" b="1" i="1" dirty="0" err="1" smtClean="0"/>
              <a:t>×Time+</a:t>
            </a:r>
            <a:r>
              <a:rPr lang="en-US" sz="2800" b="1" i="1" dirty="0" err="1" smtClean="0">
                <a:solidFill>
                  <a:srgbClr val="C00000"/>
                </a:solidFill>
              </a:rPr>
              <a:t>c</a:t>
            </a:r>
            <a:r>
              <a:rPr lang="en-US" sz="2800" b="1" i="1" dirty="0" smtClean="0"/>
              <a:t>×(Cost / </a:t>
            </a:r>
            <a:r>
              <a:rPr lang="en-US" sz="2800" b="1" i="1" dirty="0" err="1" smtClean="0"/>
              <a:t>Inc</a:t>
            </a:r>
            <a:r>
              <a:rPr lang="en-US" sz="2800" b="1" i="1" baseline="30000" dirty="0" err="1" smtClean="0">
                <a:solidFill>
                  <a:srgbClr val="C00000"/>
                </a:solidFill>
              </a:rPr>
              <a:t>e</a:t>
            </a:r>
            <a:r>
              <a:rPr lang="en-US" sz="2800" b="1" i="1" dirty="0" smtClean="0"/>
              <a:t>)</a:t>
            </a:r>
          </a:p>
          <a:p>
            <a:pPr marL="342900" lvl="1" indent="-342900">
              <a:buClr>
                <a:schemeClr val="accent2"/>
              </a:buClr>
              <a:buFont typeface="Wingdings" pitchFamily="2" charset="2"/>
              <a:buChar char=""/>
            </a:pPr>
            <a:r>
              <a:rPr lang="en-US" sz="2800" b="1" i="1" dirty="0" smtClean="0">
                <a:solidFill>
                  <a:srgbClr val="C00000"/>
                </a:solidFill>
              </a:rPr>
              <a:t>e</a:t>
            </a:r>
            <a:r>
              <a:rPr lang="en-US" sz="2800" b="1" i="1" baseline="-25000" dirty="0" smtClean="0">
                <a:solidFill>
                  <a:srgbClr val="C00000"/>
                </a:solidFill>
              </a:rPr>
              <a:t> </a:t>
            </a:r>
            <a:r>
              <a:rPr lang="en-US" sz="2800" b="1" i="1" dirty="0" smtClean="0"/>
              <a:t>≈ 0.5-0.7</a:t>
            </a:r>
          </a:p>
          <a:p>
            <a:pPr marL="342900" lvl="1" indent="-342900">
              <a:buClr>
                <a:schemeClr val="accent2"/>
              </a:buClr>
              <a:buFont typeface="Wingdings" pitchFamily="2" charset="2"/>
              <a:buChar char=""/>
            </a:pPr>
            <a:r>
              <a:rPr lang="en-US" sz="2800" dirty="0" smtClean="0"/>
              <a:t>VOT grows with income (constant elasticity)</a:t>
            </a:r>
          </a:p>
          <a:p>
            <a:pPr marL="342900" lvl="1" indent="-342900">
              <a:buClr>
                <a:schemeClr val="accent2"/>
              </a:buClr>
              <a:buFont typeface="Wingdings" pitchFamily="2" charset="2"/>
              <a:buChar char=""/>
            </a:pPr>
            <a:r>
              <a:rPr lang="en-US" sz="2800" dirty="0" smtClean="0"/>
              <a:t>Commuting VOT range:</a:t>
            </a:r>
          </a:p>
          <a:p>
            <a:pPr marL="742950" lvl="2" indent="-342900">
              <a:buClr>
                <a:schemeClr val="accent2"/>
              </a:buClr>
              <a:buNone/>
            </a:pPr>
            <a:endParaRPr lang="en-US"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14</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2286000" y="4133850"/>
            <a:ext cx="4648200" cy="2718912"/>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Car Occupancy Effects (NY)</a:t>
            </a:r>
            <a:endParaRPr lang="en-US" dirty="0"/>
          </a:p>
        </p:txBody>
      </p:sp>
      <p:sp>
        <p:nvSpPr>
          <p:cNvPr id="3" name="Content Placeholder 2"/>
          <p:cNvSpPr>
            <a:spLocks noGrp="1"/>
          </p:cNvSpPr>
          <p:nvPr>
            <p:ph idx="1"/>
          </p:nvPr>
        </p:nvSpPr>
        <p:spPr/>
        <p:txBody>
          <a:bodyPr>
            <a:normAutofit/>
          </a:bodyPr>
          <a:lstStyle/>
          <a:p>
            <a:pPr>
              <a:defRPr/>
            </a:pPr>
            <a:r>
              <a:rPr lang="en-US" dirty="0" smtClean="0"/>
              <a:t>Tested specifications:</a:t>
            </a:r>
          </a:p>
          <a:p>
            <a:pPr lvl="1">
              <a:defRPr/>
            </a:pPr>
            <a:r>
              <a:rPr lang="en-US" dirty="0" smtClean="0"/>
              <a:t>Segmentation by car occupancy: </a:t>
            </a:r>
          </a:p>
          <a:p>
            <a:pPr lvl="2">
              <a:defRPr/>
            </a:pPr>
            <a:r>
              <a:rPr lang="en-US" dirty="0" smtClean="0"/>
              <a:t>Constants </a:t>
            </a:r>
            <a:r>
              <a:rPr lang="en-US" b="1" dirty="0" smtClean="0">
                <a:solidFill>
                  <a:srgbClr val="C00000"/>
                </a:solidFill>
              </a:rPr>
              <a:t>?</a:t>
            </a:r>
            <a:endParaRPr lang="en-US" b="1" dirty="0" smtClean="0">
              <a:solidFill>
                <a:schemeClr val="accent1">
                  <a:lumMod val="50000"/>
                </a:schemeClr>
              </a:solidFill>
            </a:endParaRPr>
          </a:p>
          <a:p>
            <a:pPr lvl="2">
              <a:defRPr/>
            </a:pPr>
            <a:r>
              <a:rPr lang="en-US" dirty="0" smtClean="0"/>
              <a:t>Cost coefficient </a:t>
            </a:r>
            <a:r>
              <a:rPr lang="en-US" b="1" dirty="0" smtClean="0">
                <a:solidFill>
                  <a:schemeClr val="accent1">
                    <a:lumMod val="50000"/>
                  </a:schemeClr>
                </a:solidFill>
              </a:rPr>
              <a:t>!</a:t>
            </a:r>
            <a:endParaRPr lang="en-US" dirty="0" smtClean="0"/>
          </a:p>
          <a:p>
            <a:pPr lvl="2">
              <a:defRPr/>
            </a:pPr>
            <a:r>
              <a:rPr lang="en-US" dirty="0" smtClean="0"/>
              <a:t>Time coefficient </a:t>
            </a:r>
            <a:r>
              <a:rPr lang="en-US" b="1" dirty="0" smtClean="0">
                <a:solidFill>
                  <a:schemeClr val="accent1">
                    <a:lumMod val="50000"/>
                  </a:schemeClr>
                </a:solidFill>
              </a:rPr>
              <a:t>!</a:t>
            </a:r>
            <a:endParaRPr lang="en-US" b="1" dirty="0" smtClean="0">
              <a:solidFill>
                <a:srgbClr val="C00000"/>
              </a:solidFill>
            </a:endParaRPr>
          </a:p>
          <a:p>
            <a:pPr lvl="2">
              <a:defRPr/>
            </a:pPr>
            <a:r>
              <a:rPr lang="en-US" dirty="0" smtClean="0"/>
              <a:t>Reliability coefficient </a:t>
            </a:r>
            <a:r>
              <a:rPr lang="en-US" b="1" dirty="0" smtClean="0">
                <a:solidFill>
                  <a:srgbClr val="C00000"/>
                </a:solidFill>
              </a:rPr>
              <a:t>?</a:t>
            </a:r>
          </a:p>
          <a:p>
            <a:pPr lvl="1">
              <a:defRPr/>
            </a:pPr>
            <a:r>
              <a:rPr lang="en-US" dirty="0" smtClean="0"/>
              <a:t>Scaling by occupancy:</a:t>
            </a:r>
          </a:p>
          <a:p>
            <a:pPr lvl="2">
              <a:defRPr/>
            </a:pPr>
            <a:r>
              <a:rPr lang="en-US" dirty="0" smtClean="0"/>
              <a:t>Time coefficient </a:t>
            </a:r>
            <a:r>
              <a:rPr lang="en-US" b="1" dirty="0" smtClean="0">
                <a:solidFill>
                  <a:srgbClr val="C00000"/>
                </a:solidFill>
              </a:rPr>
              <a:t>?</a:t>
            </a:r>
            <a:endParaRPr lang="en-US" dirty="0" smtClean="0"/>
          </a:p>
          <a:p>
            <a:pPr lvl="2">
              <a:defRPr/>
            </a:pPr>
            <a:r>
              <a:rPr lang="en-US" dirty="0" smtClean="0"/>
              <a:t>Cost coefficient </a:t>
            </a:r>
            <a:r>
              <a:rPr lang="en-US" b="1" dirty="0" smtClean="0">
                <a:solidFill>
                  <a:schemeClr val="accent1">
                    <a:lumMod val="50000"/>
                  </a:schemeClr>
                </a:solidFill>
              </a:rPr>
              <a:t>!!</a:t>
            </a:r>
          </a:p>
        </p:txBody>
      </p:sp>
      <p:sp>
        <p:nvSpPr>
          <p:cNvPr id="44037" name="Slide Number Placeholder 4"/>
          <p:cNvSpPr>
            <a:spLocks noGrp="1"/>
          </p:cNvSpPr>
          <p:nvPr>
            <p:ph type="sldNum" sz="quarter" idx="12"/>
          </p:nvPr>
        </p:nvSpPr>
        <p:spPr>
          <a:noFill/>
        </p:spPr>
        <p:txBody>
          <a:bodyPr/>
          <a:lstStyle/>
          <a:p>
            <a:fld id="{E1054BF6-F3C8-4169-9F01-7F8FD8B87E91}" type="slidenum">
              <a:rPr lang="en-US" smtClean="0"/>
              <a:pPr/>
              <a:t>15</a:t>
            </a:fld>
            <a:endParaRPr lang="en-US" smtClean="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Impact of Car Occupancy</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dirty="0" err="1" smtClean="0">
                <a:solidFill>
                  <a:srgbClr val="C00000"/>
                </a:solidFill>
              </a:rPr>
              <a:t>b</a:t>
            </a:r>
            <a:r>
              <a:rPr lang="en-US" sz="2800" b="1" i="1" dirty="0" err="1" smtClean="0"/>
              <a:t>×Time+</a:t>
            </a:r>
            <a:r>
              <a:rPr lang="en-US" sz="2800" b="1" i="1" dirty="0" err="1" smtClean="0">
                <a:solidFill>
                  <a:srgbClr val="C00000"/>
                </a:solidFill>
              </a:rPr>
              <a:t>c</a:t>
            </a:r>
            <a:r>
              <a:rPr lang="en-US" sz="2800" b="1" i="1" dirty="0" smtClean="0"/>
              <a:t>×(Cost / </a:t>
            </a:r>
            <a:r>
              <a:rPr lang="en-US" sz="2800" b="1" i="1" dirty="0" err="1" smtClean="0"/>
              <a:t>Occ</a:t>
            </a:r>
            <a:r>
              <a:rPr lang="en-US" sz="2800" b="1" i="1" baseline="30000" dirty="0" err="1" smtClean="0">
                <a:solidFill>
                  <a:srgbClr val="C00000"/>
                </a:solidFill>
              </a:rPr>
              <a:t>f</a:t>
            </a:r>
            <a:r>
              <a:rPr lang="en-US" sz="2800" b="1" i="1" dirty="0" smtClean="0"/>
              <a:t>)</a:t>
            </a:r>
          </a:p>
          <a:p>
            <a:pPr marL="742950" lvl="2" indent="-342900">
              <a:buClr>
                <a:schemeClr val="accent2"/>
              </a:buClr>
              <a:buFont typeface="Wingdings" pitchFamily="2" charset="2"/>
              <a:buChar char=""/>
            </a:pPr>
            <a:r>
              <a:rPr lang="en-US" b="1" i="1" dirty="0" smtClean="0">
                <a:solidFill>
                  <a:srgbClr val="C00000"/>
                </a:solidFill>
              </a:rPr>
              <a:t>f</a:t>
            </a:r>
            <a:r>
              <a:rPr lang="en-US" b="1" i="1" baseline="-25000" dirty="0" smtClean="0">
                <a:solidFill>
                  <a:srgbClr val="C00000"/>
                </a:solidFill>
              </a:rPr>
              <a:t> </a:t>
            </a:r>
            <a:r>
              <a:rPr lang="en-US" b="1" i="1" dirty="0" smtClean="0"/>
              <a:t>≈ 0.6-0.8</a:t>
            </a:r>
          </a:p>
          <a:p>
            <a:pPr marL="342900" lvl="1" indent="-342900">
              <a:buClr>
                <a:schemeClr val="accent2"/>
              </a:buClr>
              <a:buFont typeface="Wingdings" pitchFamily="2" charset="2"/>
              <a:buChar char=""/>
            </a:pPr>
            <a:r>
              <a:rPr lang="en-US" sz="2800" dirty="0" smtClean="0"/>
              <a:t>VOT grows with occupancy but not linearly:</a:t>
            </a:r>
          </a:p>
          <a:p>
            <a:pPr marL="742950" lvl="2" indent="-342900">
              <a:buClr>
                <a:schemeClr val="accent2"/>
              </a:buClr>
              <a:buFont typeface="Wingdings" pitchFamily="2" charset="2"/>
              <a:buChar char=""/>
            </a:pPr>
            <a:r>
              <a:rPr lang="en-US" dirty="0" smtClean="0"/>
              <a:t>Less cost sharing for intra-household carpools</a:t>
            </a:r>
          </a:p>
          <a:p>
            <a:pPr marL="742950" lvl="2" indent="-342900">
              <a:buClr>
                <a:schemeClr val="accent2"/>
              </a:buClr>
              <a:buFont typeface="Wingdings" pitchFamily="2" charset="2"/>
              <a:buChar char=""/>
            </a:pPr>
            <a:r>
              <a:rPr lang="en-US" dirty="0" smtClean="0"/>
              <a:t>Almost proportional cost sharing for inter-household carpools </a:t>
            </a:r>
          </a:p>
          <a:p>
            <a:pPr marL="342900" lvl="1" indent="-342900">
              <a:buClr>
                <a:schemeClr val="accent2"/>
              </a:buClr>
              <a:buFont typeface="Wingdings" pitchFamily="2" charset="2"/>
              <a:buChar char=""/>
            </a:pPr>
            <a:r>
              <a:rPr lang="en-US" sz="2800" dirty="0" smtClean="0"/>
              <a:t> Typical cost sharing:</a:t>
            </a:r>
          </a:p>
          <a:p>
            <a:pPr marL="742950" lvl="2" indent="-342900">
              <a:buClr>
                <a:schemeClr val="accent2"/>
              </a:buClr>
              <a:buFont typeface="Wingdings" pitchFamily="2" charset="2"/>
              <a:buChar char=""/>
            </a:pPr>
            <a:r>
              <a:rPr lang="en-US" dirty="0" smtClean="0"/>
              <a:t>SOV=1.00</a:t>
            </a:r>
          </a:p>
          <a:p>
            <a:pPr marL="742950" lvl="2" indent="-342900">
              <a:buClr>
                <a:schemeClr val="accent2"/>
              </a:buClr>
              <a:buFont typeface="Wingdings" pitchFamily="2" charset="2"/>
              <a:buChar char=""/>
            </a:pPr>
            <a:r>
              <a:rPr lang="en-US" dirty="0" smtClean="0"/>
              <a:t>HOV2=0.57</a:t>
            </a:r>
          </a:p>
          <a:p>
            <a:pPr marL="742950" lvl="2" indent="-342900">
              <a:buClr>
                <a:schemeClr val="accent2"/>
              </a:buClr>
              <a:buFont typeface="Wingdings" pitchFamily="2" charset="2"/>
              <a:buChar char=""/>
            </a:pPr>
            <a:r>
              <a:rPr lang="en-US" dirty="0" smtClean="0"/>
              <a:t>HOV3=0.41</a:t>
            </a:r>
          </a:p>
          <a:p>
            <a:pPr marL="742950" lvl="2" indent="-342900">
              <a:buClr>
                <a:schemeClr val="accent2"/>
              </a:buClr>
              <a:buNone/>
            </a:pPr>
            <a:endParaRPr lang="en-US"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16</a:t>
            </a:fld>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Sharing Parameter for HOV </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17</a:t>
            </a:fld>
            <a:endParaRPr lang="en-US" dirty="0"/>
          </a:p>
        </p:txBody>
      </p:sp>
      <p:cxnSp>
        <p:nvCxnSpPr>
          <p:cNvPr id="7" name="Straight Arrow Connector 6"/>
          <p:cNvCxnSpPr/>
          <p:nvPr/>
        </p:nvCxnSpPr>
        <p:spPr bwMode="auto">
          <a:xfrm>
            <a:off x="1676400" y="5791200"/>
            <a:ext cx="51816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rot="5400000" flipH="1" flipV="1">
            <a:off x="-228600" y="3886200"/>
            <a:ext cx="38100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1676400" y="5943600"/>
            <a:ext cx="1905000" cy="369332"/>
          </a:xfrm>
          <a:prstGeom prst="rect">
            <a:avLst/>
          </a:prstGeom>
          <a:noFill/>
        </p:spPr>
        <p:txBody>
          <a:bodyPr wrap="square" rtlCol="0">
            <a:spAutoFit/>
          </a:bodyPr>
          <a:lstStyle/>
          <a:p>
            <a:r>
              <a:rPr lang="en-US" dirty="0" smtClean="0"/>
              <a:t>Intra-household</a:t>
            </a:r>
            <a:endParaRPr lang="en-US" dirty="0"/>
          </a:p>
        </p:txBody>
      </p:sp>
      <p:sp>
        <p:nvSpPr>
          <p:cNvPr id="13" name="TextBox 12"/>
          <p:cNvSpPr txBox="1"/>
          <p:nvPr/>
        </p:nvSpPr>
        <p:spPr>
          <a:xfrm>
            <a:off x="4876800" y="5943600"/>
            <a:ext cx="1905000" cy="369332"/>
          </a:xfrm>
          <a:prstGeom prst="rect">
            <a:avLst/>
          </a:prstGeom>
          <a:noFill/>
        </p:spPr>
        <p:txBody>
          <a:bodyPr wrap="square" rtlCol="0">
            <a:spAutoFit/>
          </a:bodyPr>
          <a:lstStyle/>
          <a:p>
            <a:r>
              <a:rPr lang="en-US" dirty="0" smtClean="0"/>
              <a:t>Inter-household</a:t>
            </a:r>
            <a:endParaRPr lang="en-US" dirty="0"/>
          </a:p>
        </p:txBody>
      </p:sp>
      <p:sp>
        <p:nvSpPr>
          <p:cNvPr id="14" name="TextBox 13"/>
          <p:cNvSpPr txBox="1"/>
          <p:nvPr/>
        </p:nvSpPr>
        <p:spPr>
          <a:xfrm rot="16200000">
            <a:off x="375166" y="4648200"/>
            <a:ext cx="1905000" cy="369332"/>
          </a:xfrm>
          <a:prstGeom prst="rect">
            <a:avLst/>
          </a:prstGeom>
          <a:noFill/>
        </p:spPr>
        <p:txBody>
          <a:bodyPr wrap="square" rtlCol="0">
            <a:spAutoFit/>
          </a:bodyPr>
          <a:lstStyle/>
          <a:p>
            <a:r>
              <a:rPr lang="en-US" dirty="0" smtClean="0"/>
              <a:t>With children</a:t>
            </a:r>
            <a:endParaRPr lang="en-US" dirty="0"/>
          </a:p>
        </p:txBody>
      </p:sp>
      <p:sp>
        <p:nvSpPr>
          <p:cNvPr id="15" name="TextBox 14"/>
          <p:cNvSpPr txBox="1"/>
          <p:nvPr/>
        </p:nvSpPr>
        <p:spPr>
          <a:xfrm rot="16200000">
            <a:off x="565666" y="2329934"/>
            <a:ext cx="1524000" cy="369332"/>
          </a:xfrm>
          <a:prstGeom prst="rect">
            <a:avLst/>
          </a:prstGeom>
          <a:noFill/>
        </p:spPr>
        <p:txBody>
          <a:bodyPr wrap="square" rtlCol="0">
            <a:spAutoFit/>
          </a:bodyPr>
          <a:lstStyle/>
          <a:p>
            <a:r>
              <a:rPr lang="en-US" dirty="0" smtClean="0"/>
              <a:t>Adults only</a:t>
            </a:r>
            <a:endParaRPr lang="en-US" dirty="0"/>
          </a:p>
        </p:txBody>
      </p:sp>
      <p:sp>
        <p:nvSpPr>
          <p:cNvPr id="16" name="Oval 15"/>
          <p:cNvSpPr/>
          <p:nvPr/>
        </p:nvSpPr>
        <p:spPr bwMode="auto">
          <a:xfrm>
            <a:off x="5334000" y="2286000"/>
            <a:ext cx="762000" cy="609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a:t>
            </a:r>
          </a:p>
        </p:txBody>
      </p:sp>
      <p:sp>
        <p:nvSpPr>
          <p:cNvPr id="17" name="Oval 16"/>
          <p:cNvSpPr/>
          <p:nvPr/>
        </p:nvSpPr>
        <p:spPr bwMode="auto">
          <a:xfrm>
            <a:off x="2133600" y="4800600"/>
            <a:ext cx="762000" cy="609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0.0</a:t>
            </a:r>
          </a:p>
        </p:txBody>
      </p:sp>
      <p:sp>
        <p:nvSpPr>
          <p:cNvPr id="23" name="Freeform 22"/>
          <p:cNvSpPr/>
          <p:nvPr/>
        </p:nvSpPr>
        <p:spPr bwMode="auto">
          <a:xfrm>
            <a:off x="2518756" y="2536768"/>
            <a:ext cx="2826328" cy="2267988"/>
          </a:xfrm>
          <a:custGeom>
            <a:avLst/>
            <a:gdLst>
              <a:gd name="connsiteX0" fmla="*/ 0 w 2826328"/>
              <a:gd name="connsiteY0" fmla="*/ 2267988 h 2267988"/>
              <a:gd name="connsiteX1" fmla="*/ 349135 w 2826328"/>
              <a:gd name="connsiteY1" fmla="*/ 1262148 h 2267988"/>
              <a:gd name="connsiteX2" fmla="*/ 872837 w 2826328"/>
              <a:gd name="connsiteY2" fmla="*/ 780010 h 2267988"/>
              <a:gd name="connsiteX3" fmla="*/ 1828800 w 2826328"/>
              <a:gd name="connsiteY3" fmla="*/ 123305 h 2267988"/>
              <a:gd name="connsiteX4" fmla="*/ 2261062 w 2826328"/>
              <a:gd name="connsiteY4" fmla="*/ 40177 h 2267988"/>
              <a:gd name="connsiteX5" fmla="*/ 2826328 w 2826328"/>
              <a:gd name="connsiteY5" fmla="*/ 40177 h 2267988"/>
              <a:gd name="connsiteX6" fmla="*/ 2826328 w 2826328"/>
              <a:gd name="connsiteY6" fmla="*/ 40177 h 2267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6328" h="2267988">
                <a:moveTo>
                  <a:pt x="0" y="2267988"/>
                </a:moveTo>
                <a:cubicBezTo>
                  <a:pt x="101831" y="1889066"/>
                  <a:pt x="203662" y="1510144"/>
                  <a:pt x="349135" y="1262148"/>
                </a:cubicBezTo>
                <a:cubicBezTo>
                  <a:pt x="494608" y="1014152"/>
                  <a:pt x="626226" y="969817"/>
                  <a:pt x="872837" y="780010"/>
                </a:cubicBezTo>
                <a:cubicBezTo>
                  <a:pt x="1119448" y="590203"/>
                  <a:pt x="1597429" y="246610"/>
                  <a:pt x="1828800" y="123305"/>
                </a:cubicBezTo>
                <a:cubicBezTo>
                  <a:pt x="2060171" y="0"/>
                  <a:pt x="2094807" y="54032"/>
                  <a:pt x="2261062" y="40177"/>
                </a:cubicBezTo>
                <a:cubicBezTo>
                  <a:pt x="2427317" y="26322"/>
                  <a:pt x="2826328" y="40177"/>
                  <a:pt x="2826328" y="40177"/>
                </a:cubicBezTo>
                <a:lnTo>
                  <a:pt x="2826328" y="40177"/>
                </a:lnTo>
              </a:path>
            </a:pathLst>
          </a:custGeom>
          <a:solidFill>
            <a:srgbClr val="FFCCCC"/>
          </a:solidFill>
          <a:ln w="222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Freeform 27"/>
          <p:cNvSpPr/>
          <p:nvPr/>
        </p:nvSpPr>
        <p:spPr bwMode="auto">
          <a:xfrm rot="17212668" flipV="1">
            <a:off x="2875170" y="2923145"/>
            <a:ext cx="2860257" cy="2078507"/>
          </a:xfrm>
          <a:custGeom>
            <a:avLst/>
            <a:gdLst>
              <a:gd name="connsiteX0" fmla="*/ 0 w 2826328"/>
              <a:gd name="connsiteY0" fmla="*/ 2267988 h 2267988"/>
              <a:gd name="connsiteX1" fmla="*/ 349135 w 2826328"/>
              <a:gd name="connsiteY1" fmla="*/ 1262148 h 2267988"/>
              <a:gd name="connsiteX2" fmla="*/ 872837 w 2826328"/>
              <a:gd name="connsiteY2" fmla="*/ 780010 h 2267988"/>
              <a:gd name="connsiteX3" fmla="*/ 1828800 w 2826328"/>
              <a:gd name="connsiteY3" fmla="*/ 123305 h 2267988"/>
              <a:gd name="connsiteX4" fmla="*/ 2261062 w 2826328"/>
              <a:gd name="connsiteY4" fmla="*/ 40177 h 2267988"/>
              <a:gd name="connsiteX5" fmla="*/ 2826328 w 2826328"/>
              <a:gd name="connsiteY5" fmla="*/ 40177 h 2267988"/>
              <a:gd name="connsiteX6" fmla="*/ 2826328 w 2826328"/>
              <a:gd name="connsiteY6" fmla="*/ 40177 h 2267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6328" h="2267988">
                <a:moveTo>
                  <a:pt x="0" y="2267988"/>
                </a:moveTo>
                <a:cubicBezTo>
                  <a:pt x="101831" y="1889066"/>
                  <a:pt x="203662" y="1510144"/>
                  <a:pt x="349135" y="1262148"/>
                </a:cubicBezTo>
                <a:cubicBezTo>
                  <a:pt x="494608" y="1014152"/>
                  <a:pt x="626226" y="969817"/>
                  <a:pt x="872837" y="780010"/>
                </a:cubicBezTo>
                <a:cubicBezTo>
                  <a:pt x="1119448" y="590203"/>
                  <a:pt x="1597429" y="246610"/>
                  <a:pt x="1828800" y="123305"/>
                </a:cubicBezTo>
                <a:cubicBezTo>
                  <a:pt x="2060171" y="0"/>
                  <a:pt x="2094807" y="54032"/>
                  <a:pt x="2261062" y="40177"/>
                </a:cubicBezTo>
                <a:cubicBezTo>
                  <a:pt x="2427317" y="26322"/>
                  <a:pt x="2826328" y="40177"/>
                  <a:pt x="2826328" y="40177"/>
                </a:cubicBezTo>
                <a:lnTo>
                  <a:pt x="2826328" y="40177"/>
                </a:lnTo>
              </a:path>
            </a:pathLst>
          </a:custGeom>
          <a:solidFill>
            <a:srgbClr val="FFCCCC"/>
          </a:solidFill>
          <a:ln w="222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Income-Occupancy Effects</a:t>
            </a:r>
            <a:endParaRPr lang="en-US" dirty="0"/>
          </a:p>
        </p:txBody>
      </p:sp>
      <p:sp>
        <p:nvSpPr>
          <p:cNvPr id="3" name="Content Placeholder 2"/>
          <p:cNvSpPr>
            <a:spLocks noGrp="1"/>
          </p:cNvSpPr>
          <p:nvPr>
            <p:ph idx="1"/>
          </p:nvPr>
        </p:nvSpPr>
        <p:spPr/>
        <p:txBody>
          <a:bodyPr>
            <a:normAutofit lnSpcReduction="10000"/>
          </a:bodyPr>
          <a:lstStyle/>
          <a:p>
            <a:r>
              <a:rPr lang="en-US" dirty="0" smtClean="0"/>
              <a:t>Captured by:</a:t>
            </a:r>
          </a:p>
          <a:p>
            <a:pPr lvl="1"/>
            <a:r>
              <a:rPr lang="en-US" dirty="0" smtClean="0"/>
              <a:t>Constants in mode choice framework</a:t>
            </a:r>
          </a:p>
          <a:p>
            <a:pPr lvl="1"/>
            <a:r>
              <a:rPr lang="en-US" dirty="0" smtClean="0"/>
              <a:t>Explicit modeling of joint travel in advanced ABMs</a:t>
            </a:r>
          </a:p>
          <a:p>
            <a:r>
              <a:rPr lang="en-US" dirty="0" smtClean="0"/>
              <a:t>Low-income workers have more opportunities to form inter-household carpools:</a:t>
            </a:r>
          </a:p>
          <a:p>
            <a:pPr lvl="1"/>
            <a:r>
              <a:rPr lang="en-US" dirty="0" smtClean="0"/>
              <a:t>Fixed schedules</a:t>
            </a:r>
          </a:p>
          <a:p>
            <a:pPr lvl="1"/>
            <a:r>
              <a:rPr lang="en-US" dirty="0" smtClean="0"/>
              <a:t>Residential clusters</a:t>
            </a:r>
          </a:p>
          <a:p>
            <a:pPr lvl="1"/>
            <a:r>
              <a:rPr lang="en-US" dirty="0" smtClean="0"/>
              <a:t>Job clusters</a:t>
            </a:r>
          </a:p>
          <a:p>
            <a:r>
              <a:rPr lang="en-US" dirty="0" smtClean="0"/>
              <a:t>Mitigates equity concerns regarding pricing:</a:t>
            </a:r>
          </a:p>
          <a:p>
            <a:pPr lvl="1"/>
            <a:r>
              <a:rPr lang="en-US" dirty="0" smtClean="0"/>
              <a:t>Cost is shared</a:t>
            </a:r>
          </a:p>
          <a:p>
            <a:pPr lvl="1"/>
            <a:r>
              <a:rPr lang="en-US" dirty="0" smtClean="0"/>
              <a:t>Low-income workers can switch from HOV or transit</a:t>
            </a:r>
          </a:p>
          <a:p>
            <a:pPr lvl="1"/>
            <a:r>
              <a:rPr lang="en-US" dirty="0" smtClean="0"/>
              <a:t>High-income workers can only switch to transit</a:t>
            </a:r>
          </a:p>
          <a:p>
            <a:pPr lvl="1"/>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18</a:t>
            </a:fld>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Impact of Travel Purpose, Gender, Age, and Other Person Characteristics</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baseline="-25000" dirty="0" smtClean="0"/>
              <a:t>s</a:t>
            </a:r>
            <a:r>
              <a:rPr lang="en-US" sz="2800" b="1" i="1" dirty="0" smtClean="0"/>
              <a:t>=</a:t>
            </a:r>
            <a:r>
              <a:rPr lang="en-US" sz="2800" b="1" i="1" dirty="0" err="1" smtClean="0">
                <a:solidFill>
                  <a:srgbClr val="C00000"/>
                </a:solidFill>
              </a:rPr>
              <a:t>b</a:t>
            </a:r>
            <a:r>
              <a:rPr lang="en-US" sz="2800" b="1" i="1" baseline="-25000" dirty="0" err="1" smtClean="0">
                <a:solidFill>
                  <a:srgbClr val="C00000"/>
                </a:solidFill>
              </a:rPr>
              <a:t>s</a:t>
            </a:r>
            <a:r>
              <a:rPr lang="en-US" sz="2800" b="1" i="1" dirty="0" err="1" smtClean="0"/>
              <a:t>×Time+</a:t>
            </a:r>
            <a:r>
              <a:rPr lang="en-US" sz="2800" b="1" i="1" dirty="0" err="1" smtClean="0">
                <a:solidFill>
                  <a:srgbClr val="C00000"/>
                </a:solidFill>
              </a:rPr>
              <a:t>c</a:t>
            </a:r>
            <a:r>
              <a:rPr lang="en-US" sz="2800" b="1" i="1" baseline="-25000" dirty="0" err="1" smtClean="0">
                <a:solidFill>
                  <a:srgbClr val="C00000"/>
                </a:solidFill>
              </a:rPr>
              <a:t>s</a:t>
            </a:r>
            <a:r>
              <a:rPr lang="en-US" sz="2800" b="1" i="1" dirty="0" err="1" smtClean="0"/>
              <a:t>×Cost</a:t>
            </a:r>
            <a:r>
              <a:rPr lang="en-US" sz="2800" b="1" i="1" dirty="0" smtClean="0"/>
              <a:t> </a:t>
            </a:r>
          </a:p>
          <a:p>
            <a:pPr marL="742950" lvl="2" indent="-342900">
              <a:buClr>
                <a:schemeClr val="accent2"/>
              </a:buClr>
              <a:buFont typeface="Wingdings" pitchFamily="2" charset="2"/>
              <a:buChar char=""/>
            </a:pPr>
            <a:r>
              <a:rPr lang="en-US" b="1" i="1" dirty="0" smtClean="0">
                <a:solidFill>
                  <a:srgbClr val="C00000"/>
                </a:solidFill>
              </a:rPr>
              <a:t>s</a:t>
            </a:r>
            <a:r>
              <a:rPr lang="en-US" b="1" i="1" baseline="-25000" dirty="0" smtClean="0">
                <a:solidFill>
                  <a:srgbClr val="C00000"/>
                </a:solidFill>
              </a:rPr>
              <a:t> </a:t>
            </a:r>
            <a:r>
              <a:rPr lang="en-US" dirty="0" smtClean="0"/>
              <a:t>= population segments</a:t>
            </a:r>
          </a:p>
          <a:p>
            <a:pPr marL="342900" lvl="1" indent="-342900">
              <a:buClr>
                <a:schemeClr val="accent2"/>
              </a:buClr>
              <a:buFont typeface="Wingdings" pitchFamily="2" charset="2"/>
              <a:buChar char=""/>
            </a:pPr>
            <a:r>
              <a:rPr lang="en-US" sz="2800" dirty="0" smtClean="0"/>
              <a:t>Segmentation by travel purpose is significant:</a:t>
            </a:r>
          </a:p>
          <a:p>
            <a:pPr marL="742950" lvl="2" indent="-342900">
              <a:buClr>
                <a:schemeClr val="accent2"/>
              </a:buClr>
              <a:buFont typeface="Wingdings" pitchFamily="2" charset="2"/>
              <a:buChar char=""/>
            </a:pPr>
            <a:r>
              <a:rPr lang="en-US" dirty="0" smtClean="0"/>
              <a:t>Difference between work and non-work travel </a:t>
            </a:r>
          </a:p>
          <a:p>
            <a:pPr marL="342900" lvl="1" indent="-342900">
              <a:buClr>
                <a:schemeClr val="accent2"/>
              </a:buClr>
              <a:buFont typeface="Wingdings" pitchFamily="2" charset="2"/>
              <a:buChar char=""/>
            </a:pPr>
            <a:r>
              <a:rPr lang="en-US" sz="2800" dirty="0" smtClean="0"/>
              <a:t>Segmentation by gender, age, and other person characteristics is not extremely significant:</a:t>
            </a:r>
            <a:endParaRPr lang="en-US" dirty="0" smtClean="0"/>
          </a:p>
          <a:p>
            <a:pPr marL="742950" lvl="2" indent="-342900">
              <a:buClr>
                <a:schemeClr val="accent2"/>
              </a:buClr>
              <a:buFont typeface="Wingdings" pitchFamily="2" charset="2"/>
              <a:buChar char=""/>
            </a:pPr>
            <a:r>
              <a:rPr lang="en-US" dirty="0" smtClean="0"/>
              <a:t>Rather lower VOT for females except females with small children</a:t>
            </a:r>
          </a:p>
          <a:p>
            <a:pPr marL="742950" lvl="2" indent="-342900">
              <a:buClr>
                <a:schemeClr val="accent2"/>
              </a:buClr>
              <a:buNone/>
            </a:pPr>
            <a:endParaRPr lang="en-US"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19</a:t>
            </a:fld>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r>
              <a:rPr lang="en-US" dirty="0" smtClean="0"/>
              <a:t>SHRP 2  </a:t>
            </a:r>
            <a:r>
              <a:rPr lang="en-US" dirty="0" smtClean="0"/>
              <a:t>C04 - Steve </a:t>
            </a:r>
            <a:r>
              <a:rPr lang="en-US" dirty="0" smtClean="0"/>
              <a:t>Andrle and project panel members</a:t>
            </a:r>
          </a:p>
          <a:p>
            <a:r>
              <a:rPr lang="en-US" dirty="0" smtClean="0"/>
              <a:t>Hani </a:t>
            </a:r>
            <a:r>
              <a:rPr lang="en-US" dirty="0" smtClean="0"/>
              <a:t>Mahmassani, Northwestern University </a:t>
            </a:r>
          </a:p>
          <a:p>
            <a:r>
              <a:rPr lang="en-US" dirty="0" smtClean="0"/>
              <a:t>Tom Adler, Resource System Group, USA </a:t>
            </a:r>
            <a:endParaRPr lang="en-US" dirty="0" smtClean="0"/>
          </a:p>
          <a:p>
            <a:r>
              <a:rPr lang="en-US" dirty="0" err="1" smtClean="0"/>
              <a:t>Surabhi</a:t>
            </a:r>
            <a:r>
              <a:rPr lang="en-US" dirty="0" smtClean="0"/>
              <a:t> Gupta, PB</a:t>
            </a:r>
          </a:p>
          <a:p>
            <a:r>
              <a:rPr lang="en-US" dirty="0" smtClean="0"/>
              <a:t>Frank </a:t>
            </a:r>
            <a:r>
              <a:rPr lang="en-US" dirty="0" err="1" smtClean="0"/>
              <a:t>Koppelman</a:t>
            </a:r>
            <a:r>
              <a:rPr lang="en-US" dirty="0" smtClean="0"/>
              <a:t>, Northwestern U.</a:t>
            </a:r>
          </a:p>
          <a:p>
            <a:r>
              <a:rPr lang="en-US" dirty="0" smtClean="0"/>
              <a:t>David Brownstone &amp; Ken Small, UC Irvine</a:t>
            </a:r>
          </a:p>
          <a:p>
            <a:r>
              <a:rPr lang="en-US" dirty="0" smtClean="0"/>
              <a:t>Kara Kockelman, </a:t>
            </a:r>
            <a:r>
              <a:rPr lang="en-US" dirty="0" err="1" smtClean="0"/>
              <a:t>Utexas</a:t>
            </a:r>
            <a:endParaRPr lang="en-US" dirty="0" smtClean="0"/>
          </a:p>
          <a:p>
            <a:endParaRPr lang="en-US" dirty="0" smtClean="0"/>
          </a:p>
          <a:p>
            <a:r>
              <a:rPr lang="en-US" dirty="0" smtClean="0"/>
              <a:t>Full </a:t>
            </a:r>
            <a:r>
              <a:rPr lang="en-US" dirty="0" smtClean="0"/>
              <a:t>project report available soon</a:t>
            </a:r>
            <a:endParaRPr lang="en-US" dirty="0"/>
          </a:p>
        </p:txBody>
      </p:sp>
      <p:sp>
        <p:nvSpPr>
          <p:cNvPr id="4" name="Date Placeholder 3"/>
          <p:cNvSpPr>
            <a:spLocks noGrp="1"/>
          </p:cNvSpPr>
          <p:nvPr>
            <p:ph type="dt" sz="half" idx="10"/>
          </p:nvPr>
        </p:nvSpPr>
        <p:spPr>
          <a:xfrm>
            <a:off x="457200" y="6400800"/>
            <a:ext cx="3124200" cy="304800"/>
          </a:xfrm>
        </p:spPr>
        <p:txBody>
          <a:bodyPr/>
          <a:lstStyle/>
          <a:p>
            <a:endParaRPr lang="en-US" dirty="0" smtClean="0"/>
          </a:p>
          <a:p>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2</a:t>
            </a:fld>
            <a:endParaRPr lang="en-US"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Reliability Measures</a:t>
            </a:r>
            <a:endParaRPr lang="en-US" dirty="0"/>
          </a:p>
        </p:txBody>
      </p:sp>
      <p:sp>
        <p:nvSpPr>
          <p:cNvPr id="3" name="Content Placeholder 2"/>
          <p:cNvSpPr>
            <a:spLocks noGrp="1"/>
          </p:cNvSpPr>
          <p:nvPr>
            <p:ph idx="1"/>
          </p:nvPr>
        </p:nvSpPr>
        <p:spPr/>
        <p:txBody>
          <a:bodyPr>
            <a:normAutofit/>
          </a:bodyPr>
          <a:lstStyle/>
          <a:p>
            <a:pPr>
              <a:defRPr/>
            </a:pPr>
            <a:r>
              <a:rPr lang="en-US" dirty="0" smtClean="0"/>
              <a:t>Tested Specifications:</a:t>
            </a:r>
          </a:p>
          <a:p>
            <a:pPr lvl="1">
              <a:defRPr/>
            </a:pPr>
            <a:r>
              <a:rPr lang="en-US" dirty="0" smtClean="0"/>
              <a:t>(RP) STD</a:t>
            </a:r>
          </a:p>
          <a:p>
            <a:pPr lvl="2">
              <a:defRPr/>
            </a:pPr>
            <a:r>
              <a:rPr lang="en-US" dirty="0" smtClean="0"/>
              <a:t>Generic </a:t>
            </a:r>
            <a:r>
              <a:rPr lang="en-US" b="1" dirty="0" smtClean="0">
                <a:solidFill>
                  <a:srgbClr val="FF0000"/>
                </a:solidFill>
              </a:rPr>
              <a:t>?</a:t>
            </a:r>
            <a:endParaRPr lang="en-US" dirty="0" smtClean="0"/>
          </a:p>
          <a:p>
            <a:pPr lvl="2">
              <a:defRPr/>
            </a:pPr>
            <a:r>
              <a:rPr lang="en-US" dirty="0" smtClean="0"/>
              <a:t>Segmented by facility type </a:t>
            </a:r>
            <a:r>
              <a:rPr lang="en-US" b="1" dirty="0" smtClean="0">
                <a:solidFill>
                  <a:srgbClr val="FF0000"/>
                </a:solidFill>
              </a:rPr>
              <a:t>?</a:t>
            </a:r>
          </a:p>
          <a:p>
            <a:pPr lvl="1">
              <a:defRPr/>
            </a:pPr>
            <a:r>
              <a:rPr lang="en-US" dirty="0" smtClean="0"/>
              <a:t>(RP) 90</a:t>
            </a:r>
            <a:r>
              <a:rPr lang="en-US" baseline="30000" dirty="0" smtClean="0"/>
              <a:t>th</a:t>
            </a:r>
            <a:r>
              <a:rPr lang="en-US" dirty="0" smtClean="0"/>
              <a:t>-50</a:t>
            </a:r>
            <a:r>
              <a:rPr lang="en-US" baseline="30000" dirty="0" smtClean="0"/>
              <a:t>th</a:t>
            </a:r>
            <a:r>
              <a:rPr lang="en-US" dirty="0" smtClean="0"/>
              <a:t>, 80</a:t>
            </a:r>
            <a:r>
              <a:rPr lang="en-US" baseline="30000" dirty="0" smtClean="0"/>
              <a:t>th</a:t>
            </a:r>
            <a:r>
              <a:rPr lang="en-US" dirty="0" smtClean="0"/>
              <a:t>-50</a:t>
            </a:r>
            <a:r>
              <a:rPr lang="en-US" baseline="30000" dirty="0" smtClean="0"/>
              <a:t>th</a:t>
            </a:r>
            <a:r>
              <a:rPr lang="en-US" dirty="0" smtClean="0"/>
              <a:t> </a:t>
            </a:r>
            <a:r>
              <a:rPr lang="en-US" b="1" dirty="0" smtClean="0">
                <a:solidFill>
                  <a:srgbClr val="FF0000"/>
                </a:solidFill>
              </a:rPr>
              <a:t>?</a:t>
            </a:r>
          </a:p>
          <a:p>
            <a:pPr lvl="1">
              <a:defRPr/>
            </a:pPr>
            <a:r>
              <a:rPr lang="en-US" dirty="0" smtClean="0"/>
              <a:t>(RP) STD/Distance </a:t>
            </a:r>
            <a:r>
              <a:rPr lang="en-US" b="1" dirty="0" smtClean="0">
                <a:solidFill>
                  <a:schemeClr val="accent1">
                    <a:lumMod val="75000"/>
                  </a:schemeClr>
                </a:solidFill>
              </a:rPr>
              <a:t>!!</a:t>
            </a:r>
          </a:p>
          <a:p>
            <a:pPr lvl="1">
              <a:defRPr/>
            </a:pPr>
            <a:r>
              <a:rPr lang="en-US" dirty="0" smtClean="0"/>
              <a:t>(SP) Frequency of certain delay </a:t>
            </a:r>
            <a:r>
              <a:rPr lang="en-US" b="1" dirty="0" smtClean="0">
                <a:solidFill>
                  <a:schemeClr val="accent1">
                    <a:lumMod val="75000"/>
                  </a:schemeClr>
                </a:solidFill>
              </a:rPr>
              <a:t>!</a:t>
            </a:r>
          </a:p>
          <a:p>
            <a:pPr lvl="1">
              <a:defRPr/>
            </a:pPr>
            <a:r>
              <a:rPr lang="en-US" dirty="0" smtClean="0"/>
              <a:t>(SP) Delay of certain frequency </a:t>
            </a:r>
            <a:r>
              <a:rPr lang="en-US" b="1" dirty="0" smtClean="0">
                <a:solidFill>
                  <a:schemeClr val="accent1">
                    <a:lumMod val="75000"/>
                  </a:schemeClr>
                </a:solidFill>
              </a:rPr>
              <a:t>!</a:t>
            </a:r>
            <a:endParaRPr lang="en-US" dirty="0" smtClean="0"/>
          </a:p>
          <a:p>
            <a:pPr lvl="1">
              <a:defRPr/>
            </a:pPr>
            <a:endParaRPr lang="en-US" b="1" dirty="0" smtClean="0">
              <a:solidFill>
                <a:schemeClr val="accent1">
                  <a:lumMod val="75000"/>
                </a:schemeClr>
              </a:solidFill>
            </a:endParaRPr>
          </a:p>
          <a:p>
            <a:pPr>
              <a:defRPr/>
            </a:pPr>
            <a:endParaRPr lang="en-US" b="1" dirty="0" smtClean="0">
              <a:solidFill>
                <a:schemeClr val="accent1">
                  <a:lumMod val="75000"/>
                </a:schemeClr>
              </a:solidFill>
            </a:endParaRPr>
          </a:p>
          <a:p>
            <a:pPr lvl="1">
              <a:defRPr/>
            </a:pPr>
            <a:endParaRPr lang="en-US" b="1" dirty="0" smtClean="0">
              <a:solidFill>
                <a:srgbClr val="FF0000"/>
              </a:solidFill>
            </a:endParaRPr>
          </a:p>
          <a:p>
            <a:pPr lvl="2">
              <a:defRPr/>
            </a:pPr>
            <a:endParaRPr lang="en-US" dirty="0"/>
          </a:p>
        </p:txBody>
      </p:sp>
      <p:sp>
        <p:nvSpPr>
          <p:cNvPr id="46085" name="Slide Number Placeholder 4"/>
          <p:cNvSpPr>
            <a:spLocks noGrp="1"/>
          </p:cNvSpPr>
          <p:nvPr>
            <p:ph type="sldNum" sz="quarter" idx="12"/>
          </p:nvPr>
        </p:nvSpPr>
        <p:spPr>
          <a:noFill/>
        </p:spPr>
        <p:txBody>
          <a:bodyPr/>
          <a:lstStyle/>
          <a:p>
            <a:fld id="{C2B234CE-9330-4BB9-84D8-6380338F3B2C}" type="slidenum">
              <a:rPr lang="en-US" smtClean="0"/>
              <a:pPr/>
              <a:t>20</a:t>
            </a:fld>
            <a:endParaRPr lang="en-US" smtClean="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Incorporation of Reliability</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dirty="0" err="1" smtClean="0">
                <a:solidFill>
                  <a:srgbClr val="C00000"/>
                </a:solidFill>
              </a:rPr>
              <a:t>b</a:t>
            </a:r>
            <a:r>
              <a:rPr lang="en-US" sz="2800" b="1" i="1" dirty="0" err="1" smtClean="0"/>
              <a:t>×Time+</a:t>
            </a:r>
            <a:r>
              <a:rPr lang="en-US" sz="2800" b="1" i="1" dirty="0" err="1" smtClean="0">
                <a:solidFill>
                  <a:srgbClr val="C00000"/>
                </a:solidFill>
              </a:rPr>
              <a:t>c</a:t>
            </a:r>
            <a:r>
              <a:rPr lang="en-US" sz="2800" b="1" i="1" dirty="0" err="1" smtClean="0"/>
              <a:t>×Cost+</a:t>
            </a:r>
            <a:r>
              <a:rPr lang="en-US" sz="2800" b="1" i="1" dirty="0" err="1" smtClean="0">
                <a:solidFill>
                  <a:srgbClr val="C00000"/>
                </a:solidFill>
              </a:rPr>
              <a:t>d</a:t>
            </a:r>
            <a:r>
              <a:rPr lang="en-US" sz="2800" b="1" i="1" dirty="0" err="1" smtClean="0"/>
              <a:t>×STD</a:t>
            </a:r>
            <a:r>
              <a:rPr lang="en-US" sz="2800" b="1" i="1" dirty="0" smtClean="0"/>
              <a:t>/Dist </a:t>
            </a:r>
          </a:p>
          <a:p>
            <a:pPr marL="742950" lvl="2" indent="-342900">
              <a:buClr>
                <a:schemeClr val="accent2"/>
              </a:buClr>
              <a:buFont typeface="Wingdings" pitchFamily="2" charset="2"/>
              <a:buChar char=""/>
            </a:pPr>
            <a:r>
              <a:rPr lang="en-US" b="1" i="1" dirty="0" smtClean="0">
                <a:solidFill>
                  <a:srgbClr val="C00000"/>
                </a:solidFill>
              </a:rPr>
              <a:t>d</a:t>
            </a:r>
            <a:r>
              <a:rPr lang="en-US" b="1" i="1" baseline="-25000" dirty="0" smtClean="0">
                <a:solidFill>
                  <a:srgbClr val="C00000"/>
                </a:solidFill>
              </a:rPr>
              <a:t> </a:t>
            </a:r>
            <a:r>
              <a:rPr lang="en-US" dirty="0" smtClean="0"/>
              <a:t>= coefficient for reliability measure</a:t>
            </a:r>
          </a:p>
          <a:p>
            <a:pPr marL="742950" lvl="2" indent="-342900">
              <a:buClr>
                <a:schemeClr val="accent2"/>
              </a:buClr>
              <a:buFont typeface="Wingdings" pitchFamily="2" charset="2"/>
              <a:buChar char=""/>
            </a:pPr>
            <a:r>
              <a:rPr lang="en-US" dirty="0" smtClean="0"/>
              <a:t>VOR </a:t>
            </a:r>
            <a:r>
              <a:rPr lang="en-US" b="1" dirty="0" smtClean="0"/>
              <a:t>= (</a:t>
            </a:r>
            <a:r>
              <a:rPr lang="en-US" b="1" i="1" dirty="0" smtClean="0">
                <a:solidFill>
                  <a:srgbClr val="C00000"/>
                </a:solidFill>
              </a:rPr>
              <a:t>d</a:t>
            </a:r>
            <a:r>
              <a:rPr lang="en-US" b="1" i="1" dirty="0" smtClean="0"/>
              <a:t>/</a:t>
            </a:r>
            <a:r>
              <a:rPr lang="en-US" b="1" i="1" dirty="0" smtClean="0">
                <a:solidFill>
                  <a:srgbClr val="C00000"/>
                </a:solidFill>
              </a:rPr>
              <a:t>c</a:t>
            </a:r>
            <a:r>
              <a:rPr lang="en-US" b="1" i="1" dirty="0" smtClean="0"/>
              <a:t>)/Dist</a:t>
            </a:r>
            <a:r>
              <a:rPr lang="en-US" b="1" dirty="0" smtClean="0"/>
              <a:t> </a:t>
            </a:r>
          </a:p>
          <a:p>
            <a:pPr marL="742950" lvl="2" indent="-342900">
              <a:buClr>
                <a:schemeClr val="accent2"/>
              </a:buClr>
              <a:buFont typeface="Wingdings" pitchFamily="2" charset="2"/>
              <a:buChar char=""/>
            </a:pPr>
            <a:r>
              <a:rPr lang="en-US" dirty="0" smtClean="0"/>
              <a:t>VOR/VOT=</a:t>
            </a:r>
            <a:r>
              <a:rPr lang="en-US" b="1" dirty="0" smtClean="0"/>
              <a:t> (</a:t>
            </a:r>
            <a:r>
              <a:rPr lang="en-US" b="1" i="1" dirty="0" smtClean="0">
                <a:solidFill>
                  <a:srgbClr val="C00000"/>
                </a:solidFill>
              </a:rPr>
              <a:t>d</a:t>
            </a:r>
            <a:r>
              <a:rPr lang="en-US" b="1" i="1" dirty="0" smtClean="0"/>
              <a:t>/</a:t>
            </a:r>
            <a:r>
              <a:rPr lang="en-US" b="1" i="1" dirty="0" smtClean="0">
                <a:solidFill>
                  <a:srgbClr val="C00000"/>
                </a:solidFill>
              </a:rPr>
              <a:t>b</a:t>
            </a:r>
            <a:r>
              <a:rPr lang="en-US" b="1" i="1" dirty="0" smtClean="0"/>
              <a:t>)/Dist</a:t>
            </a:r>
            <a:r>
              <a:rPr lang="en-US" b="1" dirty="0" smtClean="0"/>
              <a:t> </a:t>
            </a:r>
            <a:r>
              <a:rPr lang="en-US" dirty="0" smtClean="0"/>
              <a:t>(Reliability Ratio ≈ 0.5-1.5)</a:t>
            </a:r>
          </a:p>
          <a:p>
            <a:pPr marL="742950" lvl="2" indent="-342900">
              <a:buClr>
                <a:schemeClr val="accent2"/>
              </a:buClr>
              <a:buFont typeface="Wingdings" pitchFamily="2" charset="2"/>
              <a:buChar char=""/>
            </a:pPr>
            <a:r>
              <a:rPr lang="en-US" dirty="0" smtClean="0"/>
              <a:t>VOR range:</a:t>
            </a:r>
          </a:p>
          <a:p>
            <a:pPr marL="742950" lvl="2" indent="-342900">
              <a:buClr>
                <a:schemeClr val="accent2"/>
              </a:buClr>
              <a:buNone/>
            </a:pPr>
            <a:endParaRPr lang="en-US"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21</a:t>
            </a:fld>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1447800" y="4102819"/>
            <a:ext cx="4852987" cy="2374181"/>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Toll-Averse Bias</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err="1" smtClean="0"/>
              <a:t>U</a:t>
            </a:r>
            <a:r>
              <a:rPr lang="en-US" sz="2800" b="1" i="1" baseline="-25000" dirty="0" err="1" smtClean="0"/>
              <a:t>t</a:t>
            </a:r>
            <a:r>
              <a:rPr lang="en-US" sz="2800" b="1" i="1" dirty="0" smtClean="0"/>
              <a:t>=</a:t>
            </a:r>
            <a:r>
              <a:rPr lang="en-US" sz="2800" b="1" i="1" dirty="0" err="1" smtClean="0">
                <a:solidFill>
                  <a:srgbClr val="C00000"/>
                </a:solidFill>
              </a:rPr>
              <a:t>a</a:t>
            </a:r>
            <a:r>
              <a:rPr lang="en-US" sz="2800" b="1" i="1" dirty="0" err="1" smtClean="0"/>
              <a:t>+</a:t>
            </a:r>
            <a:r>
              <a:rPr lang="en-US" sz="2800" b="1" i="1" dirty="0" err="1" smtClean="0">
                <a:solidFill>
                  <a:srgbClr val="C00000"/>
                </a:solidFill>
              </a:rPr>
              <a:t>b</a:t>
            </a:r>
            <a:r>
              <a:rPr lang="en-US" sz="2800" b="1" i="1" dirty="0" err="1" smtClean="0"/>
              <a:t>×Time</a:t>
            </a:r>
            <a:r>
              <a:rPr lang="en-US" sz="2800" b="1" i="1" baseline="-25000" dirty="0" err="1" smtClean="0"/>
              <a:t>t</a:t>
            </a:r>
            <a:r>
              <a:rPr lang="en-US" sz="2800" b="1" i="1" dirty="0" err="1" smtClean="0"/>
              <a:t>+</a:t>
            </a:r>
            <a:r>
              <a:rPr lang="en-US" sz="2800" b="1" i="1" dirty="0" err="1" smtClean="0">
                <a:solidFill>
                  <a:srgbClr val="C00000"/>
                </a:solidFill>
              </a:rPr>
              <a:t>c</a:t>
            </a:r>
            <a:r>
              <a:rPr lang="en-US" sz="2800" b="1" i="1" dirty="0" err="1" smtClean="0"/>
              <a:t>×Cost</a:t>
            </a:r>
            <a:r>
              <a:rPr lang="en-US" sz="2800" b="1" i="1" baseline="-25000" dirty="0" err="1" smtClean="0"/>
              <a:t>t</a:t>
            </a:r>
            <a:r>
              <a:rPr lang="en-US" sz="2800" b="1" i="1" dirty="0" smtClean="0"/>
              <a:t> </a:t>
            </a:r>
            <a:r>
              <a:rPr lang="en-US" sz="2800" dirty="0" smtClean="0"/>
              <a:t>(for toll routes)</a:t>
            </a:r>
          </a:p>
          <a:p>
            <a:pPr marL="342900" lvl="1" indent="-342900">
              <a:buClr>
                <a:schemeClr val="accent2"/>
              </a:buClr>
              <a:buFont typeface="Wingdings" pitchFamily="2" charset="2"/>
              <a:buChar char=""/>
            </a:pPr>
            <a:r>
              <a:rPr lang="en-US" sz="2800" b="1" i="1" dirty="0" err="1" smtClean="0"/>
              <a:t>U</a:t>
            </a:r>
            <a:r>
              <a:rPr lang="en-US" sz="2800" b="1" i="1" baseline="-25000" dirty="0" err="1" smtClean="0"/>
              <a:t>nt</a:t>
            </a:r>
            <a:r>
              <a:rPr lang="en-US" sz="2800" b="1" i="1" dirty="0" smtClean="0"/>
              <a:t>=</a:t>
            </a:r>
            <a:r>
              <a:rPr lang="en-US" sz="2800" b="1" i="1" dirty="0" err="1" smtClean="0">
                <a:solidFill>
                  <a:srgbClr val="C00000"/>
                </a:solidFill>
              </a:rPr>
              <a:t>b</a:t>
            </a:r>
            <a:r>
              <a:rPr lang="en-US" sz="2800" b="1" i="1" dirty="0" err="1" smtClean="0"/>
              <a:t>×Time</a:t>
            </a:r>
            <a:r>
              <a:rPr lang="en-US" sz="2800" b="1" i="1" baseline="-25000" dirty="0" err="1" smtClean="0"/>
              <a:t>nt</a:t>
            </a:r>
            <a:r>
              <a:rPr lang="en-US" sz="2800" b="1" i="1" dirty="0" err="1" smtClean="0"/>
              <a:t>+</a:t>
            </a:r>
            <a:r>
              <a:rPr lang="en-US" sz="2800" b="1" i="1" dirty="0" err="1" smtClean="0">
                <a:solidFill>
                  <a:srgbClr val="C00000"/>
                </a:solidFill>
              </a:rPr>
              <a:t>c</a:t>
            </a:r>
            <a:r>
              <a:rPr lang="en-US" sz="2800" b="1" i="1" dirty="0" err="1" smtClean="0"/>
              <a:t>×Cost</a:t>
            </a:r>
            <a:r>
              <a:rPr lang="en-US" sz="2800" b="1" i="1" baseline="-25000" dirty="0" err="1" smtClean="0"/>
              <a:t>nt</a:t>
            </a:r>
            <a:r>
              <a:rPr lang="en-US" sz="2800" b="1" i="1" dirty="0" smtClean="0"/>
              <a:t> </a:t>
            </a:r>
            <a:r>
              <a:rPr lang="en-US" sz="2800" dirty="0" smtClean="0"/>
              <a:t>(for non-toll routes)</a:t>
            </a:r>
          </a:p>
          <a:p>
            <a:pPr marL="742950" lvl="2" indent="-342900">
              <a:buClr>
                <a:schemeClr val="accent2"/>
              </a:buClr>
              <a:buFont typeface="Wingdings" pitchFamily="2" charset="2"/>
              <a:buChar char=""/>
            </a:pPr>
            <a:r>
              <a:rPr lang="en-US" b="1" i="1" dirty="0" smtClean="0">
                <a:solidFill>
                  <a:srgbClr val="C00000"/>
                </a:solidFill>
              </a:rPr>
              <a:t>a</a:t>
            </a:r>
            <a:r>
              <a:rPr lang="en-US" b="1" i="1" baseline="-25000" dirty="0" smtClean="0">
                <a:solidFill>
                  <a:srgbClr val="C00000"/>
                </a:solidFill>
              </a:rPr>
              <a:t> </a:t>
            </a:r>
            <a:r>
              <a:rPr lang="en-US" dirty="0" smtClean="0"/>
              <a:t>= toll bias (toll-averse bias if negative)</a:t>
            </a:r>
          </a:p>
          <a:p>
            <a:pPr marL="342900" lvl="1" indent="-342900">
              <a:buClr>
                <a:schemeClr val="accent2"/>
              </a:buClr>
              <a:buFont typeface="Wingdings" pitchFamily="2" charset="2"/>
              <a:buChar char=""/>
            </a:pPr>
            <a:r>
              <a:rPr lang="en-US" dirty="0" smtClean="0"/>
              <a:t>Toll bias represents psychological perception beyond time-cost tradeoffs:</a:t>
            </a:r>
          </a:p>
          <a:p>
            <a:pPr marL="742950" lvl="2" indent="-342900">
              <a:buClr>
                <a:schemeClr val="accent2"/>
              </a:buClr>
              <a:buFont typeface="Wingdings" pitchFamily="2" charset="2"/>
              <a:buChar char=""/>
            </a:pPr>
            <a:r>
              <a:rPr lang="en-US" dirty="0" smtClean="0"/>
              <a:t>Significant toll-averse bias equivalent of 15-20 min even in NY where tolling has long history</a:t>
            </a:r>
          </a:p>
          <a:p>
            <a:pPr marL="742950" lvl="2" indent="-342900">
              <a:buClr>
                <a:schemeClr val="accent2"/>
              </a:buClr>
              <a:buFont typeface="Wingdings" pitchFamily="2" charset="2"/>
              <a:buChar char=""/>
            </a:pPr>
            <a:r>
              <a:rPr lang="en-US" dirty="0" smtClean="0"/>
              <a:t>Toll-averse bias is intertwined with very high VOT   </a:t>
            </a:r>
          </a:p>
          <a:p>
            <a:pPr marL="742950" lvl="2" indent="-342900">
              <a:buClr>
                <a:schemeClr val="accent2"/>
              </a:buClr>
              <a:buNone/>
            </a:pPr>
            <a:endParaRPr lang="en-US"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22</a:t>
            </a:fld>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Toll Bias (SHRP C04)</a:t>
            </a:r>
            <a:endParaRPr lang="en-US" dirty="0"/>
          </a:p>
        </p:txBody>
      </p:sp>
      <p:sp>
        <p:nvSpPr>
          <p:cNvPr id="5" name="Slide Number Placeholder 4"/>
          <p:cNvSpPr>
            <a:spLocks noGrp="1"/>
          </p:cNvSpPr>
          <p:nvPr>
            <p:ph type="sldNum" sz="quarter" idx="12"/>
          </p:nvPr>
        </p:nvSpPr>
        <p:spPr/>
        <p:txBody>
          <a:bodyPr/>
          <a:lstStyle/>
          <a:p>
            <a:pPr>
              <a:defRPr/>
            </a:pPr>
            <a:fld id="{120C6608-957B-4755-AD4B-63BC0F9E5BDD}" type="slidenum">
              <a:rPr lang="en-US" smtClean="0"/>
              <a:pPr>
                <a:defRPr/>
              </a:pPr>
              <a:t>23</a:t>
            </a:fld>
            <a:endParaRPr lang="en-US"/>
          </a:p>
        </p:txBody>
      </p:sp>
      <p:pic>
        <p:nvPicPr>
          <p:cNvPr id="6" name="Picture 5"/>
          <p:cNvPicPr/>
          <p:nvPr/>
        </p:nvPicPr>
        <p:blipFill>
          <a:blip r:embed="rId3" cstate="print"/>
          <a:srcRect/>
          <a:stretch>
            <a:fillRect/>
          </a:stretch>
        </p:blipFill>
        <p:spPr bwMode="auto">
          <a:xfrm>
            <a:off x="1371600" y="1295400"/>
            <a:ext cx="6934200" cy="5122007"/>
          </a:xfrm>
          <a:prstGeom prst="rect">
            <a:avLst/>
          </a:prstGeom>
          <a:solidFill>
            <a:srgbClr val="FFFFFF"/>
          </a:solid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Situational / Unobserved Heterogeneity</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b="1" i="1" dirty="0" smtClean="0"/>
              <a:t>U=∫(</a:t>
            </a:r>
            <a:r>
              <a:rPr lang="en-US" sz="2800" b="1" i="1" dirty="0" err="1" smtClean="0">
                <a:solidFill>
                  <a:srgbClr val="C00000"/>
                </a:solidFill>
              </a:rPr>
              <a:t>b</a:t>
            </a:r>
            <a:r>
              <a:rPr lang="en-US" sz="2800" b="1" i="1" dirty="0" err="1" smtClean="0"/>
              <a:t>×Time+</a:t>
            </a:r>
            <a:r>
              <a:rPr lang="en-US" sz="2800" b="1" i="1" dirty="0" err="1" smtClean="0">
                <a:solidFill>
                  <a:srgbClr val="C00000"/>
                </a:solidFill>
              </a:rPr>
              <a:t>c</a:t>
            </a:r>
            <a:r>
              <a:rPr lang="en-US" sz="2800" b="1" i="1" dirty="0" err="1" smtClean="0"/>
              <a:t>×Cost</a:t>
            </a:r>
            <a:r>
              <a:rPr lang="en-US" sz="2800" b="1" i="1" dirty="0" smtClean="0"/>
              <a:t>)×g</a:t>
            </a:r>
            <a:r>
              <a:rPr lang="en-US" sz="2800" i="1" dirty="0" smtClean="0"/>
              <a:t>(</a:t>
            </a:r>
            <a:r>
              <a:rPr lang="en-US" sz="2800" b="1" i="1" dirty="0" smtClean="0">
                <a:solidFill>
                  <a:srgbClr val="C00000"/>
                </a:solidFill>
              </a:rPr>
              <a:t>b</a:t>
            </a:r>
            <a:r>
              <a:rPr lang="en-US" sz="2800" i="1" dirty="0" smtClean="0"/>
              <a:t>)</a:t>
            </a:r>
            <a:r>
              <a:rPr lang="en-US" sz="2800" b="1" i="1" dirty="0" smtClean="0"/>
              <a:t>d</a:t>
            </a:r>
            <a:r>
              <a:rPr lang="en-US" sz="2800" b="1" i="1" dirty="0" smtClean="0">
                <a:solidFill>
                  <a:srgbClr val="C00000"/>
                </a:solidFill>
              </a:rPr>
              <a:t>b</a:t>
            </a:r>
            <a:r>
              <a:rPr lang="en-US" sz="2800" b="1" i="1" dirty="0" smtClean="0"/>
              <a:t>  </a:t>
            </a:r>
            <a:endParaRPr lang="en-US" sz="2800" dirty="0" smtClean="0"/>
          </a:p>
          <a:p>
            <a:pPr marL="742950" lvl="2" indent="-342900">
              <a:buClr>
                <a:schemeClr val="accent2"/>
              </a:buClr>
              <a:buFont typeface="Wingdings" pitchFamily="2" charset="2"/>
              <a:buChar char=""/>
            </a:pPr>
            <a:r>
              <a:rPr lang="en-US" b="1" i="1" dirty="0" smtClean="0">
                <a:solidFill>
                  <a:srgbClr val="C00000"/>
                </a:solidFill>
              </a:rPr>
              <a:t>b</a:t>
            </a:r>
            <a:r>
              <a:rPr lang="en-US" b="1" i="1" baseline="-25000" dirty="0" smtClean="0">
                <a:solidFill>
                  <a:srgbClr val="C00000"/>
                </a:solidFill>
              </a:rPr>
              <a:t> </a:t>
            </a:r>
            <a:r>
              <a:rPr lang="en-US" dirty="0" smtClean="0"/>
              <a:t>= randomly distributed with density </a:t>
            </a:r>
            <a:r>
              <a:rPr lang="en-US" b="1" i="1" dirty="0" smtClean="0"/>
              <a:t>g</a:t>
            </a:r>
            <a:r>
              <a:rPr lang="en-US" i="1" dirty="0" smtClean="0"/>
              <a:t>(</a:t>
            </a:r>
            <a:r>
              <a:rPr lang="en-US" b="1" i="1" dirty="0" smtClean="0">
                <a:solidFill>
                  <a:srgbClr val="C00000"/>
                </a:solidFill>
              </a:rPr>
              <a:t>b</a:t>
            </a:r>
            <a:r>
              <a:rPr lang="en-US" i="1" dirty="0" smtClean="0"/>
              <a:t>)</a:t>
            </a:r>
            <a:r>
              <a:rPr lang="en-US" dirty="0" smtClean="0"/>
              <a:t> </a:t>
            </a:r>
          </a:p>
          <a:p>
            <a:pPr marL="742950" lvl="2" indent="-342900">
              <a:buClr>
                <a:schemeClr val="accent2"/>
              </a:buClr>
              <a:buFont typeface="Wingdings" pitchFamily="2" charset="2"/>
              <a:buChar char=""/>
            </a:pPr>
            <a:r>
              <a:rPr lang="en-US" dirty="0" smtClean="0"/>
              <a:t>VOT=</a:t>
            </a:r>
            <a:r>
              <a:rPr lang="en-US" b="1" i="1" dirty="0" smtClean="0">
                <a:solidFill>
                  <a:srgbClr val="C00000"/>
                </a:solidFill>
              </a:rPr>
              <a:t> b</a:t>
            </a:r>
            <a:r>
              <a:rPr lang="en-US" b="1" i="1" dirty="0" smtClean="0"/>
              <a:t>/</a:t>
            </a:r>
            <a:r>
              <a:rPr lang="en-US" b="1" i="1" dirty="0" smtClean="0">
                <a:solidFill>
                  <a:srgbClr val="C00000"/>
                </a:solidFill>
              </a:rPr>
              <a:t>c </a:t>
            </a:r>
            <a:r>
              <a:rPr lang="en-US" dirty="0" smtClean="0"/>
              <a:t>(becomes randomly distributed)</a:t>
            </a:r>
          </a:p>
          <a:p>
            <a:pPr marL="342900" lvl="1" indent="-342900">
              <a:buClr>
                <a:schemeClr val="accent2"/>
              </a:buClr>
              <a:buFont typeface="Wingdings" pitchFamily="2" charset="2"/>
              <a:buChar char=""/>
            </a:pPr>
            <a:r>
              <a:rPr lang="en-US" dirty="0" smtClean="0"/>
              <a:t>Unobserved heterogeneity is significant:</a:t>
            </a:r>
          </a:p>
          <a:p>
            <a:pPr marL="742950" lvl="2" indent="-342900">
              <a:buClr>
                <a:schemeClr val="accent2"/>
              </a:buClr>
              <a:buFont typeface="Wingdings" pitchFamily="2" charset="2"/>
              <a:buChar char=""/>
            </a:pPr>
            <a:r>
              <a:rPr lang="en-US" dirty="0" smtClean="0"/>
              <a:t>VOT is subject to many additional unknown parameters (for example, person taste and psychological type)</a:t>
            </a:r>
          </a:p>
          <a:p>
            <a:pPr marL="742950" lvl="2" indent="-342900">
              <a:buClr>
                <a:schemeClr val="accent2"/>
              </a:buClr>
              <a:buFont typeface="Wingdings" pitchFamily="2" charset="2"/>
              <a:buChar char=""/>
            </a:pPr>
            <a:r>
              <a:rPr lang="en-US" dirty="0" smtClean="0"/>
              <a:t>VOT is subject to situational variability for the same person and trip (trip to important meeting vs. routine trip to work)</a:t>
            </a:r>
          </a:p>
          <a:p>
            <a:pPr marL="742950" lvl="2" indent="-342900">
              <a:buClr>
                <a:schemeClr val="accent2"/>
              </a:buClr>
              <a:buFont typeface="Wingdings" pitchFamily="2" charset="2"/>
              <a:buChar char=""/>
            </a:pPr>
            <a:r>
              <a:rPr lang="en-US" dirty="0" smtClean="0"/>
              <a:t>VOR variance was difficult to explore; the result are inconclusive, better data on travel time variation is needed</a:t>
            </a:r>
          </a:p>
          <a:p>
            <a:pPr marL="742950" lvl="2" indent="-342900">
              <a:buClr>
                <a:schemeClr val="accent2"/>
              </a:buClr>
              <a:buNone/>
            </a:pPr>
            <a:endParaRPr lang="en-US" dirty="0" smtClean="0"/>
          </a:p>
          <a:p>
            <a:pPr marL="342900" lvl="1" indent="-342900">
              <a:buClr>
                <a:schemeClr val="accent2"/>
              </a:buClr>
              <a:buNone/>
            </a:pPr>
            <a:endParaRPr lang="en-US" sz="2800" dirty="0" smtClean="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4784335-EDDA-464A-BFEE-028C1E31DEF3}" type="slidenum">
              <a:rPr lang="en-US" smtClean="0"/>
              <a:pPr/>
              <a:t>24</a:t>
            </a:fld>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Improved Final Generalized Cost Function </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solidFill>
                  <a:schemeClr val="accent3">
                    <a:lumMod val="75000"/>
                  </a:schemeClr>
                </a:solidFill>
              </a:rPr>
              <a:t>U=</a:t>
            </a:r>
            <a:r>
              <a:rPr lang="en-US" sz="2800" b="1" i="1" dirty="0" err="1" smtClean="0">
                <a:solidFill>
                  <a:schemeClr val="accent5">
                    <a:lumMod val="90000"/>
                  </a:schemeClr>
                </a:solidFill>
              </a:rPr>
              <a:t>b</a:t>
            </a:r>
            <a:r>
              <a:rPr lang="en-US" sz="2800" b="1" i="1" dirty="0" err="1" smtClean="0">
                <a:solidFill>
                  <a:schemeClr val="accent3">
                    <a:lumMod val="75000"/>
                  </a:schemeClr>
                </a:solidFill>
              </a:rPr>
              <a:t>×Time+</a:t>
            </a:r>
            <a:r>
              <a:rPr lang="en-US" sz="2800" b="1" i="1" dirty="0" err="1" smtClean="0">
                <a:solidFill>
                  <a:schemeClr val="accent5">
                    <a:lumMod val="90000"/>
                  </a:schemeClr>
                </a:solidFill>
              </a:rPr>
              <a:t>c</a:t>
            </a:r>
            <a:r>
              <a:rPr lang="en-US" sz="2800" b="1" i="1" dirty="0" err="1" smtClean="0">
                <a:solidFill>
                  <a:schemeClr val="accent3">
                    <a:lumMod val="75000"/>
                  </a:schemeClr>
                </a:solidFill>
              </a:rPr>
              <a:t>×Cost</a:t>
            </a:r>
            <a:endParaRPr lang="en-US" sz="2800" b="1" i="1" dirty="0" smtClean="0">
              <a:solidFill>
                <a:schemeClr val="accent3">
                  <a:lumMod val="75000"/>
                </a:schemeClr>
              </a:solidFill>
            </a:endParaRPr>
          </a:p>
          <a:p>
            <a:pPr marL="342900" lvl="1" indent="-342900">
              <a:buClr>
                <a:schemeClr val="accent2"/>
              </a:buClr>
              <a:buFont typeface="Wingdings" pitchFamily="2" charset="2"/>
              <a:buChar char=""/>
            </a:pPr>
            <a:r>
              <a:rPr lang="en-US" sz="2800" dirty="0" smtClean="0"/>
              <a:t>Deterministic version:</a:t>
            </a:r>
          </a:p>
          <a:p>
            <a:pPr marL="742950" lvl="2" indent="-342900">
              <a:buClr>
                <a:schemeClr val="accent2"/>
              </a:buClr>
              <a:buFont typeface="Wingdings" pitchFamily="2" charset="2"/>
              <a:buChar char=""/>
            </a:pPr>
            <a:r>
              <a:rPr lang="en-US" b="1" i="1" dirty="0" smtClean="0"/>
              <a:t>U</a:t>
            </a:r>
            <a:r>
              <a:rPr lang="en-US" b="1" i="1" baseline="-25000" dirty="0" smtClean="0"/>
              <a:t>s</a:t>
            </a:r>
            <a:r>
              <a:rPr lang="en-US" b="1" i="1" dirty="0" smtClean="0"/>
              <a:t>=</a:t>
            </a:r>
            <a:r>
              <a:rPr lang="en-US" b="1" i="1" dirty="0" smtClean="0">
                <a:solidFill>
                  <a:srgbClr val="C00000"/>
                </a:solidFill>
              </a:rPr>
              <a:t>a</a:t>
            </a:r>
            <a:r>
              <a:rPr lang="en-US" b="1" i="1" baseline="-25000" dirty="0" smtClean="0">
                <a:solidFill>
                  <a:srgbClr val="C00000"/>
                </a:solidFill>
              </a:rPr>
              <a:t>s</a:t>
            </a:r>
            <a:r>
              <a:rPr lang="en-US" b="1" i="1" dirty="0" smtClean="0"/>
              <a:t>+(</a:t>
            </a:r>
            <a:r>
              <a:rPr lang="en-US" b="1" i="1" dirty="0" smtClean="0">
                <a:solidFill>
                  <a:srgbClr val="C00000"/>
                </a:solidFill>
              </a:rPr>
              <a:t>b</a:t>
            </a:r>
            <a:r>
              <a:rPr lang="en-US" b="1" i="1" baseline="-25000" dirty="0" smtClean="0">
                <a:solidFill>
                  <a:srgbClr val="C00000"/>
                </a:solidFill>
              </a:rPr>
              <a:t>1s</a:t>
            </a:r>
            <a:r>
              <a:rPr lang="en-US" b="1" i="1" dirty="0" smtClean="0"/>
              <a:t>+</a:t>
            </a:r>
            <a:r>
              <a:rPr lang="en-US" b="1" i="1" dirty="0" smtClean="0">
                <a:solidFill>
                  <a:srgbClr val="C00000"/>
                </a:solidFill>
              </a:rPr>
              <a:t>b</a:t>
            </a:r>
            <a:r>
              <a:rPr lang="en-US" b="1" i="1" baseline="-25000" dirty="0" smtClean="0">
                <a:solidFill>
                  <a:srgbClr val="C00000"/>
                </a:solidFill>
              </a:rPr>
              <a:t>2s</a:t>
            </a:r>
            <a:r>
              <a:rPr lang="en-US" b="1" i="1" dirty="0" smtClean="0"/>
              <a:t>×Dist+</a:t>
            </a:r>
            <a:r>
              <a:rPr lang="en-US" b="1" i="1" dirty="0" smtClean="0">
                <a:solidFill>
                  <a:srgbClr val="C00000"/>
                </a:solidFill>
              </a:rPr>
              <a:t>b</a:t>
            </a:r>
            <a:r>
              <a:rPr lang="en-US" b="1" i="1" baseline="-25000" dirty="0" smtClean="0">
                <a:solidFill>
                  <a:srgbClr val="C00000"/>
                </a:solidFill>
              </a:rPr>
              <a:t>3s</a:t>
            </a:r>
            <a:r>
              <a:rPr lang="en-US" b="1" i="1" dirty="0" smtClean="0"/>
              <a:t>×Dist</a:t>
            </a:r>
            <a:r>
              <a:rPr lang="en-US" b="1" i="1" baseline="30000" dirty="0" smtClean="0"/>
              <a:t>2</a:t>
            </a:r>
            <a:r>
              <a:rPr lang="en-US" b="1" i="1" dirty="0" smtClean="0"/>
              <a:t>)×</a:t>
            </a:r>
            <a:r>
              <a:rPr lang="en-US" b="1" i="1" dirty="0" err="1" smtClean="0"/>
              <a:t>Time+</a:t>
            </a:r>
            <a:r>
              <a:rPr lang="en-US" b="1" i="1" dirty="0" err="1" smtClean="0">
                <a:solidFill>
                  <a:srgbClr val="C00000"/>
                </a:solidFill>
              </a:rPr>
              <a:t>c</a:t>
            </a:r>
            <a:r>
              <a:rPr lang="en-US" b="1" i="1" baseline="-25000" dirty="0" err="1" smtClean="0">
                <a:solidFill>
                  <a:srgbClr val="C00000"/>
                </a:solidFill>
              </a:rPr>
              <a:t>s</a:t>
            </a:r>
            <a:r>
              <a:rPr lang="en-US" b="1" i="1" dirty="0" err="1" smtClean="0"/>
              <a:t>×Cost</a:t>
            </a:r>
            <a:r>
              <a:rPr lang="en-US" b="1" i="1" dirty="0" smtClean="0"/>
              <a:t>/(</a:t>
            </a:r>
            <a:r>
              <a:rPr lang="en-US" b="1" i="1" dirty="0" err="1" smtClean="0"/>
              <a:t>Inc</a:t>
            </a:r>
            <a:r>
              <a:rPr lang="en-US" b="1" i="1" baseline="30000" dirty="0" err="1" smtClean="0">
                <a:solidFill>
                  <a:srgbClr val="C00000"/>
                </a:solidFill>
              </a:rPr>
              <a:t>e</a:t>
            </a:r>
            <a:r>
              <a:rPr lang="en-US" sz="1200" b="1" i="1" baseline="30000" dirty="0" err="1" smtClean="0">
                <a:solidFill>
                  <a:srgbClr val="C00000"/>
                </a:solidFill>
              </a:rPr>
              <a:t>s</a:t>
            </a:r>
            <a:r>
              <a:rPr lang="en-US" b="1" i="1" baseline="30000" dirty="0" smtClean="0"/>
              <a:t> </a:t>
            </a:r>
            <a:r>
              <a:rPr lang="en-US" b="1" i="1" dirty="0" smtClean="0"/>
              <a:t>×</a:t>
            </a:r>
            <a:r>
              <a:rPr lang="en-US" b="1" i="1" dirty="0" err="1" smtClean="0"/>
              <a:t>Occ</a:t>
            </a:r>
            <a:r>
              <a:rPr lang="en-US" b="1" i="1" baseline="30000" dirty="0" err="1" smtClean="0">
                <a:solidFill>
                  <a:srgbClr val="C00000"/>
                </a:solidFill>
              </a:rPr>
              <a:t>f</a:t>
            </a:r>
            <a:r>
              <a:rPr lang="en-US" sz="1200" b="1" i="1" baseline="30000" dirty="0" err="1" smtClean="0">
                <a:solidFill>
                  <a:srgbClr val="C00000"/>
                </a:solidFill>
              </a:rPr>
              <a:t>s</a:t>
            </a:r>
            <a:r>
              <a:rPr lang="en-US" b="1" i="1" dirty="0" smtClean="0"/>
              <a:t>) +</a:t>
            </a:r>
            <a:r>
              <a:rPr lang="en-US" b="1" i="1" dirty="0" err="1" smtClean="0">
                <a:solidFill>
                  <a:srgbClr val="C00000"/>
                </a:solidFill>
              </a:rPr>
              <a:t>d</a:t>
            </a:r>
            <a:r>
              <a:rPr lang="en-US" b="1" i="1" baseline="-25000" dirty="0" err="1" smtClean="0">
                <a:solidFill>
                  <a:srgbClr val="C00000"/>
                </a:solidFill>
              </a:rPr>
              <a:t>s</a:t>
            </a:r>
            <a:r>
              <a:rPr lang="en-US" b="1" i="1" dirty="0" err="1" smtClean="0"/>
              <a:t>×STD</a:t>
            </a:r>
            <a:r>
              <a:rPr lang="en-US" b="1" i="1" dirty="0" smtClean="0"/>
              <a:t>/Dist</a:t>
            </a:r>
          </a:p>
          <a:p>
            <a:pPr marL="742950" lvl="2" indent="-342900">
              <a:buClr>
                <a:schemeClr val="accent2"/>
              </a:buClr>
              <a:buFont typeface="Wingdings" pitchFamily="2" charset="2"/>
              <a:buChar char=""/>
            </a:pPr>
            <a:r>
              <a:rPr lang="en-US" dirty="0" smtClean="0"/>
              <a:t>Applicable with any model that generates STD reliability measure</a:t>
            </a:r>
          </a:p>
          <a:p>
            <a:pPr marL="742950" lvl="2" indent="-342900">
              <a:buClr>
                <a:schemeClr val="accent2"/>
              </a:buClr>
              <a:buFont typeface="Wingdings" pitchFamily="2" charset="2"/>
              <a:buChar char=""/>
            </a:pPr>
            <a:r>
              <a:rPr lang="en-US" dirty="0" smtClean="0"/>
              <a:t>If STD reliability measure cannot be produced perceived highway time can be used as a proxy</a:t>
            </a:r>
          </a:p>
          <a:p>
            <a:pPr marL="342900" lvl="1" indent="-342900">
              <a:lnSpc>
                <a:spcPct val="90000"/>
              </a:lnSpc>
              <a:buClr>
                <a:schemeClr val="accent2"/>
              </a:buClr>
              <a:buFont typeface="Wingdings" pitchFamily="2" charset="2"/>
              <a:buChar char=""/>
            </a:pPr>
            <a:r>
              <a:rPr lang="en-US" sz="2800" dirty="0" smtClean="0"/>
              <a:t>Probabilistic version:</a:t>
            </a:r>
          </a:p>
          <a:p>
            <a:pPr marL="742950" lvl="2" indent="-342900">
              <a:lnSpc>
                <a:spcPct val="90000"/>
              </a:lnSpc>
              <a:buClr>
                <a:schemeClr val="accent2"/>
              </a:buClr>
              <a:buFont typeface="Wingdings" pitchFamily="2" charset="2"/>
              <a:buChar char=""/>
            </a:pPr>
            <a:r>
              <a:rPr lang="en-US" b="1" i="1" dirty="0" smtClean="0"/>
              <a:t>U</a:t>
            </a:r>
            <a:r>
              <a:rPr lang="en-US" b="1" i="1" baseline="-25000" dirty="0" smtClean="0"/>
              <a:t>s</a:t>
            </a:r>
            <a:r>
              <a:rPr lang="en-US" b="1" i="1" dirty="0" smtClean="0"/>
              <a:t>= ∫ [</a:t>
            </a:r>
            <a:r>
              <a:rPr lang="en-US" b="1" i="1" dirty="0" smtClean="0">
                <a:solidFill>
                  <a:srgbClr val="C00000"/>
                </a:solidFill>
              </a:rPr>
              <a:t>a</a:t>
            </a:r>
            <a:r>
              <a:rPr lang="en-US" b="1" i="1" baseline="-25000" dirty="0" smtClean="0">
                <a:solidFill>
                  <a:srgbClr val="C00000"/>
                </a:solidFill>
              </a:rPr>
              <a:t>s</a:t>
            </a:r>
            <a:r>
              <a:rPr lang="en-US" b="1" i="1" dirty="0" smtClean="0"/>
              <a:t>+(</a:t>
            </a:r>
            <a:r>
              <a:rPr lang="en-US" b="1" i="1" dirty="0" smtClean="0">
                <a:solidFill>
                  <a:srgbClr val="C00000"/>
                </a:solidFill>
              </a:rPr>
              <a:t>b</a:t>
            </a:r>
            <a:r>
              <a:rPr lang="en-US" b="1" i="1" baseline="-25000" dirty="0" smtClean="0">
                <a:solidFill>
                  <a:srgbClr val="C00000"/>
                </a:solidFill>
              </a:rPr>
              <a:t>1s</a:t>
            </a:r>
            <a:r>
              <a:rPr lang="en-US" b="1" i="1" dirty="0" smtClean="0"/>
              <a:t>+</a:t>
            </a:r>
            <a:r>
              <a:rPr lang="en-US" b="1" i="1" dirty="0" smtClean="0">
                <a:solidFill>
                  <a:srgbClr val="C00000"/>
                </a:solidFill>
              </a:rPr>
              <a:t>b</a:t>
            </a:r>
            <a:r>
              <a:rPr lang="en-US" b="1" i="1" baseline="-25000" dirty="0" smtClean="0">
                <a:solidFill>
                  <a:srgbClr val="C00000"/>
                </a:solidFill>
              </a:rPr>
              <a:t>2s</a:t>
            </a:r>
            <a:r>
              <a:rPr lang="en-US" b="1" i="1" dirty="0" smtClean="0"/>
              <a:t>×Dist+</a:t>
            </a:r>
            <a:r>
              <a:rPr lang="en-US" b="1" i="1" dirty="0" smtClean="0">
                <a:solidFill>
                  <a:srgbClr val="C00000"/>
                </a:solidFill>
              </a:rPr>
              <a:t>b</a:t>
            </a:r>
            <a:r>
              <a:rPr lang="en-US" b="1" i="1" baseline="-25000" dirty="0" smtClean="0">
                <a:solidFill>
                  <a:srgbClr val="C00000"/>
                </a:solidFill>
              </a:rPr>
              <a:t>3s</a:t>
            </a:r>
            <a:r>
              <a:rPr lang="en-US" b="1" i="1" dirty="0" smtClean="0"/>
              <a:t>×Dist</a:t>
            </a:r>
            <a:r>
              <a:rPr lang="en-US" b="1" i="1" baseline="30000" dirty="0" smtClean="0"/>
              <a:t>2</a:t>
            </a:r>
            <a:r>
              <a:rPr lang="en-US" b="1" i="1" dirty="0" smtClean="0"/>
              <a:t>)×</a:t>
            </a:r>
            <a:r>
              <a:rPr lang="en-US" b="1" i="1" dirty="0" err="1" smtClean="0"/>
              <a:t>Time+</a:t>
            </a:r>
            <a:r>
              <a:rPr lang="en-US" b="1" i="1" dirty="0" err="1" smtClean="0">
                <a:solidFill>
                  <a:srgbClr val="C00000"/>
                </a:solidFill>
              </a:rPr>
              <a:t>c</a:t>
            </a:r>
            <a:r>
              <a:rPr lang="en-US" b="1" i="1" baseline="-25000" dirty="0" err="1" smtClean="0">
                <a:solidFill>
                  <a:srgbClr val="C00000"/>
                </a:solidFill>
              </a:rPr>
              <a:t>s</a:t>
            </a:r>
            <a:r>
              <a:rPr lang="en-US" b="1" i="1" dirty="0" err="1" smtClean="0"/>
              <a:t>×Cost</a:t>
            </a:r>
            <a:r>
              <a:rPr lang="en-US" b="1" i="1" dirty="0" smtClean="0"/>
              <a:t>/(</a:t>
            </a:r>
            <a:r>
              <a:rPr lang="en-US" b="1" i="1" dirty="0" err="1" smtClean="0"/>
              <a:t>Inc</a:t>
            </a:r>
            <a:r>
              <a:rPr lang="en-US" b="1" i="1" baseline="30000" dirty="0" err="1" smtClean="0">
                <a:solidFill>
                  <a:srgbClr val="C00000"/>
                </a:solidFill>
              </a:rPr>
              <a:t>e</a:t>
            </a:r>
            <a:r>
              <a:rPr lang="en-US" sz="1200" b="1" i="1" baseline="30000" dirty="0" err="1" smtClean="0">
                <a:solidFill>
                  <a:srgbClr val="C00000"/>
                </a:solidFill>
              </a:rPr>
              <a:t>s</a:t>
            </a:r>
            <a:r>
              <a:rPr lang="en-US" b="1" i="1" baseline="30000" dirty="0" smtClean="0"/>
              <a:t> </a:t>
            </a:r>
            <a:r>
              <a:rPr lang="en-US" b="1" i="1" dirty="0" smtClean="0"/>
              <a:t>×</a:t>
            </a:r>
            <a:r>
              <a:rPr lang="en-US" b="1" i="1" dirty="0" err="1" smtClean="0"/>
              <a:t>Occ</a:t>
            </a:r>
            <a:r>
              <a:rPr lang="en-US" b="1" i="1" baseline="30000" dirty="0" err="1" smtClean="0">
                <a:solidFill>
                  <a:srgbClr val="C00000"/>
                </a:solidFill>
              </a:rPr>
              <a:t>f</a:t>
            </a:r>
            <a:r>
              <a:rPr lang="en-US" sz="1200" b="1" i="1" baseline="30000" dirty="0" err="1" smtClean="0">
                <a:solidFill>
                  <a:srgbClr val="C00000"/>
                </a:solidFill>
              </a:rPr>
              <a:t>s</a:t>
            </a:r>
            <a:r>
              <a:rPr lang="en-US" b="1" i="1" dirty="0" smtClean="0"/>
              <a:t>) +</a:t>
            </a:r>
            <a:r>
              <a:rPr lang="en-US" b="1" i="1" dirty="0" err="1" smtClean="0">
                <a:solidFill>
                  <a:srgbClr val="C00000"/>
                </a:solidFill>
              </a:rPr>
              <a:t>d</a:t>
            </a:r>
            <a:r>
              <a:rPr lang="en-US" b="1" i="1" baseline="-25000" dirty="0" err="1" smtClean="0">
                <a:solidFill>
                  <a:srgbClr val="C00000"/>
                </a:solidFill>
              </a:rPr>
              <a:t>s</a:t>
            </a:r>
            <a:r>
              <a:rPr lang="en-US" b="1" i="1" dirty="0" err="1" smtClean="0"/>
              <a:t>×STD</a:t>
            </a:r>
            <a:r>
              <a:rPr lang="en-US" b="1" i="1" dirty="0" smtClean="0"/>
              <a:t>/Dist] ×g</a:t>
            </a:r>
            <a:r>
              <a:rPr lang="en-US" i="1" dirty="0" smtClean="0"/>
              <a:t>(</a:t>
            </a:r>
            <a:r>
              <a:rPr lang="en-US" b="1" i="1" dirty="0" smtClean="0">
                <a:solidFill>
                  <a:srgbClr val="C00000"/>
                </a:solidFill>
              </a:rPr>
              <a:t>b</a:t>
            </a:r>
            <a:r>
              <a:rPr lang="en-US" b="1" i="1" baseline="-25000" dirty="0" smtClean="0">
                <a:solidFill>
                  <a:srgbClr val="C00000"/>
                </a:solidFill>
              </a:rPr>
              <a:t>1s</a:t>
            </a:r>
            <a:r>
              <a:rPr lang="en-US" i="1" dirty="0" smtClean="0"/>
              <a:t>)</a:t>
            </a:r>
            <a:r>
              <a:rPr lang="en-US" b="1" i="1" dirty="0" smtClean="0"/>
              <a:t>d</a:t>
            </a:r>
            <a:r>
              <a:rPr lang="en-US" b="1" i="1" dirty="0" smtClean="0">
                <a:solidFill>
                  <a:srgbClr val="C00000"/>
                </a:solidFill>
              </a:rPr>
              <a:t>b</a:t>
            </a:r>
            <a:r>
              <a:rPr lang="en-US" b="1" i="1" baseline="-25000" dirty="0" smtClean="0">
                <a:solidFill>
                  <a:srgbClr val="C00000"/>
                </a:solidFill>
              </a:rPr>
              <a:t>1s</a:t>
            </a:r>
            <a:endParaRPr lang="en-US" dirty="0" smtClean="0"/>
          </a:p>
          <a:p>
            <a:pPr marL="742950" lvl="2" indent="-342900">
              <a:lnSpc>
                <a:spcPct val="90000"/>
              </a:lnSpc>
              <a:buClr>
                <a:schemeClr val="accent2"/>
              </a:buClr>
              <a:buFont typeface="Wingdings" pitchFamily="2" charset="2"/>
              <a:buChar char=""/>
            </a:pPr>
            <a:r>
              <a:rPr lang="en-US" dirty="0" smtClean="0"/>
              <a:t> Applicable only with advanced </a:t>
            </a:r>
            <a:r>
              <a:rPr lang="en-US" dirty="0" err="1" smtClean="0"/>
              <a:t>microsimulation</a:t>
            </a:r>
            <a:r>
              <a:rPr lang="en-US" dirty="0" smtClean="0"/>
              <a:t> model</a:t>
            </a:r>
          </a:p>
        </p:txBody>
      </p:sp>
      <p:sp>
        <p:nvSpPr>
          <p:cNvPr id="5" name="Slide Number Placeholder 4"/>
          <p:cNvSpPr>
            <a:spLocks noGrp="1"/>
          </p:cNvSpPr>
          <p:nvPr>
            <p:ph type="sldNum" sz="quarter" idx="12"/>
          </p:nvPr>
        </p:nvSpPr>
        <p:spPr/>
        <p:txBody>
          <a:bodyPr/>
          <a:lstStyle/>
          <a:p>
            <a:fld id="{E4784335-EDDA-464A-BFEE-028C1E31DEF3}" type="slidenum">
              <a:rPr lang="en-US" smtClean="0"/>
              <a:pPr/>
              <a:t>25</a:t>
            </a:fld>
            <a:endParaRPr lang="en-US"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Conclusions for Modeling</a:t>
            </a:r>
            <a:endParaRPr lang="en-US" dirty="0"/>
          </a:p>
        </p:txBody>
      </p:sp>
      <p:sp>
        <p:nvSpPr>
          <p:cNvPr id="3" name="Content Placeholder 2"/>
          <p:cNvSpPr>
            <a:spLocks noGrp="1"/>
          </p:cNvSpPr>
          <p:nvPr>
            <p:ph idx="1"/>
          </p:nvPr>
        </p:nvSpPr>
        <p:spPr/>
        <p:txBody>
          <a:bodyPr/>
          <a:lstStyle/>
          <a:p>
            <a:pPr>
              <a:defRPr/>
            </a:pPr>
            <a:r>
              <a:rPr lang="en-US" sz="2400" dirty="0" smtClean="0"/>
              <a:t>Universal fully transferable model:</a:t>
            </a:r>
          </a:p>
          <a:p>
            <a:pPr lvl="1">
              <a:defRPr/>
            </a:pPr>
            <a:r>
              <a:rPr lang="en-US" sz="2000" dirty="0" smtClean="0"/>
              <a:t>Impossible</a:t>
            </a:r>
          </a:p>
          <a:p>
            <a:pPr lvl="1">
              <a:defRPr/>
            </a:pPr>
            <a:r>
              <a:rPr lang="en-US" sz="2000" dirty="0" smtClean="0"/>
              <a:t>Regional specifics, data / model limitations</a:t>
            </a:r>
          </a:p>
          <a:p>
            <a:pPr lvl="1">
              <a:defRPr/>
            </a:pPr>
            <a:r>
              <a:rPr lang="en-US" sz="2000" dirty="0" smtClean="0"/>
              <a:t>Seed conceptual structures become clear </a:t>
            </a:r>
          </a:p>
          <a:p>
            <a:pPr>
              <a:defRPr/>
            </a:pPr>
            <a:r>
              <a:rPr lang="en-US" sz="2400" dirty="0" smtClean="0"/>
              <a:t>Complete operational models incorporating reliability:</a:t>
            </a:r>
          </a:p>
          <a:p>
            <a:pPr lvl="1">
              <a:defRPr/>
            </a:pPr>
            <a:r>
              <a:rPr lang="en-US" sz="2000" dirty="0" smtClean="0"/>
              <a:t>Definitely yes!</a:t>
            </a:r>
          </a:p>
          <a:p>
            <a:pPr lvl="1">
              <a:defRPr/>
            </a:pPr>
            <a:r>
              <a:rPr lang="en-US" sz="2000" dirty="0" smtClean="0"/>
              <a:t>Reliability is extremely important and statistically significant</a:t>
            </a:r>
          </a:p>
          <a:p>
            <a:pPr lvl="1">
              <a:defRPr/>
            </a:pPr>
            <a:r>
              <a:rPr lang="en-US" sz="2000" dirty="0" smtClean="0"/>
              <a:t>Integrated ABM+DTA framework is the best</a:t>
            </a:r>
          </a:p>
          <a:p>
            <a:pPr>
              <a:defRPr/>
            </a:pPr>
            <a:r>
              <a:rPr lang="en-US" sz="2400" dirty="0" smtClean="0"/>
              <a:t>Policy implications might be quite significant for:</a:t>
            </a:r>
          </a:p>
          <a:p>
            <a:pPr lvl="1">
              <a:defRPr/>
            </a:pPr>
            <a:r>
              <a:rPr lang="en-US" sz="2000" dirty="0" smtClean="0"/>
              <a:t>Toll roads and managed lanes with guaranteed reliability</a:t>
            </a:r>
          </a:p>
          <a:p>
            <a:pPr lvl="1">
              <a:defRPr/>
            </a:pPr>
            <a:r>
              <a:rPr lang="en-US" sz="2000" dirty="0" smtClean="0"/>
              <a:t>Other transportation projects featuring reliability</a:t>
            </a:r>
          </a:p>
          <a:p>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26</a:t>
            </a:fld>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Questions/Discussion</a:t>
            </a:r>
          </a:p>
          <a:p>
            <a:endParaRPr lang="en-US" dirty="0"/>
          </a:p>
        </p:txBody>
      </p:sp>
      <p:sp>
        <p:nvSpPr>
          <p:cNvPr id="4" name="Slide Number Placeholder 3"/>
          <p:cNvSpPr>
            <a:spLocks noGrp="1"/>
          </p:cNvSpPr>
          <p:nvPr>
            <p:ph type="sldNum" sz="quarter" idx="4"/>
          </p:nvPr>
        </p:nvSpPr>
        <p:spPr/>
        <p:txBody>
          <a:bodyPr/>
          <a:lstStyle/>
          <a:p>
            <a:fld id="{052E2030-392B-4AA8-AA57-A3F2C696F9CC}" type="slidenum">
              <a:rPr lang="en-US" smtClean="0"/>
              <a:pPr/>
              <a:t>27</a:t>
            </a:fld>
            <a:endParaRPr lang="en-US"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VOT and Willingness to Pay have a wide range from $5/hour through $50/hour across income groups and major travel purposes. There is a significant situational variation (unobserved heterogeneity) on the top of it with the “tail” of the distribution going beyond $100/hour.      </a:t>
            </a:r>
            <a:endParaRPr lang="en-US" sz="2400" dirty="0"/>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28</a:t>
            </a:fld>
            <a:endParaRPr lang="en-US" dirty="0"/>
          </a:p>
        </p:txBody>
      </p:sp>
      <p:sp>
        <p:nvSpPr>
          <p:cNvPr id="6" name="TextBox 5"/>
          <p:cNvSpPr txBox="1"/>
          <p:nvPr/>
        </p:nvSpPr>
        <p:spPr>
          <a:xfrm>
            <a:off x="1447800" y="3733800"/>
            <a:ext cx="6477000" cy="1631216"/>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Prices have to be at significant levels to influence congestion.   </a:t>
            </a:r>
          </a:p>
          <a:p>
            <a:r>
              <a:rPr lang="en-US" dirty="0" smtClean="0"/>
              <a:t>Variability by time of day, vehicle occupancy, and frequency of travel allows prices to have more effect. </a:t>
            </a:r>
          </a:p>
          <a:p>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sz="2400" dirty="0" smtClean="0"/>
              <a:t>In parallel with relatively high VOT (Willingness to Pay for Travel Time Savings) there is a significant negative toll bias (“threshold” effect equivalent to 15-20 min).  This is generally found in both Revealed Preference and Stated Preference data, and supported by research in behavioral economics.     </a:t>
            </a:r>
            <a:endParaRPr lang="en-US" sz="2400" dirty="0"/>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29</a:t>
            </a:fld>
            <a:endParaRPr lang="en-US" dirty="0"/>
          </a:p>
        </p:txBody>
      </p:sp>
      <p:sp>
        <p:nvSpPr>
          <p:cNvPr id="6" name="TextBox 5"/>
          <p:cNvSpPr txBox="1"/>
          <p:nvPr/>
        </p:nvSpPr>
        <p:spPr>
          <a:xfrm>
            <a:off x="1371600" y="3810000"/>
            <a:ext cx="6934200" cy="1631216"/>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 </a:t>
            </a:r>
          </a:p>
          <a:p>
            <a:r>
              <a:rPr lang="en-US" dirty="0" smtClean="0"/>
              <a:t>Pricing makes sense if it is associated with significant travel time savings and reliability improvements to overcome psychological toll bias.</a:t>
            </a:r>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Objectives and Focus</a:t>
            </a:r>
            <a:endParaRPr lang="en-US" dirty="0"/>
          </a:p>
        </p:txBody>
      </p:sp>
      <p:sp>
        <p:nvSpPr>
          <p:cNvPr id="3" name="Content Placeholder 2"/>
          <p:cNvSpPr>
            <a:spLocks noGrp="1"/>
          </p:cNvSpPr>
          <p:nvPr>
            <p:ph idx="1"/>
          </p:nvPr>
        </p:nvSpPr>
        <p:spPr/>
        <p:txBody>
          <a:bodyPr>
            <a:normAutofit/>
          </a:bodyPr>
          <a:lstStyle/>
          <a:p>
            <a:pPr>
              <a:lnSpc>
                <a:spcPct val="80000"/>
              </a:lnSpc>
              <a:spcBef>
                <a:spcPts val="1200"/>
              </a:spcBef>
            </a:pPr>
            <a:r>
              <a:rPr lang="en-US" sz="2000" dirty="0" smtClean="0"/>
              <a:t>Select and analyze travel behavior data in order to formulate approaches to better model impacts of congestion and pricing on travelers and transportation systems</a:t>
            </a:r>
          </a:p>
          <a:p>
            <a:pPr>
              <a:lnSpc>
                <a:spcPct val="80000"/>
              </a:lnSpc>
              <a:spcBef>
                <a:spcPts val="1200"/>
              </a:spcBef>
            </a:pPr>
            <a:r>
              <a:rPr lang="en-US" sz="2000" dirty="0" smtClean="0"/>
              <a:t>Focus on key challenging issues:</a:t>
            </a:r>
          </a:p>
          <a:p>
            <a:pPr lvl="1">
              <a:lnSpc>
                <a:spcPct val="80000"/>
              </a:lnSpc>
              <a:spcBef>
                <a:spcPts val="600"/>
              </a:spcBef>
            </a:pPr>
            <a:r>
              <a:rPr lang="en-US" sz="1800" dirty="0" smtClean="0"/>
              <a:t>Generalized cost formulation – assessment of delays /time in congestion</a:t>
            </a:r>
          </a:p>
          <a:p>
            <a:pPr lvl="1">
              <a:lnSpc>
                <a:spcPct val="80000"/>
              </a:lnSpc>
              <a:spcBef>
                <a:spcPts val="600"/>
              </a:spcBef>
            </a:pPr>
            <a:r>
              <a:rPr lang="en-US" sz="1800" dirty="0" smtClean="0"/>
              <a:t>Traveler heterogeneity (w/r time, cost, VOT) </a:t>
            </a:r>
          </a:p>
          <a:p>
            <a:pPr lvl="1">
              <a:lnSpc>
                <a:spcPct val="80000"/>
              </a:lnSpc>
              <a:spcBef>
                <a:spcPts val="600"/>
              </a:spcBef>
            </a:pPr>
            <a:r>
              <a:rPr lang="en-US" sz="1800" dirty="0" smtClean="0"/>
              <a:t>Reliability of travel </a:t>
            </a:r>
            <a:r>
              <a:rPr lang="en-US" sz="1800" dirty="0" smtClean="0"/>
              <a:t>times</a:t>
            </a:r>
            <a:endParaRPr lang="en-US" sz="1800" dirty="0" smtClean="0"/>
          </a:p>
          <a:p>
            <a:pPr marL="342900" lvl="1" indent="-342900">
              <a:lnSpc>
                <a:spcPct val="80000"/>
              </a:lnSpc>
              <a:spcBef>
                <a:spcPts val="1200"/>
              </a:spcBef>
              <a:buClr>
                <a:schemeClr val="accent2"/>
              </a:buClr>
              <a:buFont typeface="Wingdings" pitchFamily="2" charset="2"/>
              <a:buChar char=""/>
            </a:pPr>
            <a:r>
              <a:rPr lang="en-US" sz="2000" dirty="0" smtClean="0">
                <a:ea typeface="+mn-ea"/>
                <a:cs typeface="+mn-cs"/>
              </a:rPr>
              <a:t>Site specific testing - estimation of new relationships with validation of findings and testing for cross sites / transferability</a:t>
            </a:r>
            <a:endParaRPr lang="en-US" sz="2200" dirty="0" smtClean="0"/>
          </a:p>
          <a:p>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a:t>
            </a:fld>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a:xfrm>
            <a:off x="457200" y="1143000"/>
            <a:ext cx="8382000" cy="5105400"/>
          </a:xfrm>
        </p:spPr>
        <p:txBody>
          <a:bodyPr/>
          <a:lstStyle/>
          <a:p>
            <a:pPr marL="514350" indent="-514350">
              <a:buFont typeface="+mj-lt"/>
              <a:buAutoNum type="arabicPeriod" startAt="3"/>
            </a:pPr>
            <a:r>
              <a:rPr lang="en-US" sz="2400" dirty="0" smtClean="0"/>
              <a:t>Traveler’s responses to congestion and pricing are dependent on the range of available options.  They generally follow the sequence:</a:t>
            </a:r>
          </a:p>
          <a:p>
            <a:pPr marL="914400" lvl="1" indent="-514350"/>
            <a:r>
              <a:rPr lang="en-US" sz="2000" dirty="0" smtClean="0"/>
              <a:t>Primary: route/lane type change, small shifts in departure time (up to ±60 min), </a:t>
            </a:r>
          </a:p>
          <a:p>
            <a:pPr marL="914400" lvl="1" indent="-514350"/>
            <a:r>
              <a:rPr lang="en-US" sz="2000" dirty="0" smtClean="0"/>
              <a:t>Secondary: switch to transit (in transit-rich areas), carpooling</a:t>
            </a:r>
          </a:p>
          <a:p>
            <a:pPr marL="914400" lvl="1" indent="-514350"/>
            <a:r>
              <a:rPr lang="en-US" sz="2000" dirty="0" smtClean="0"/>
              <a:t>Tertiary: principal rescheduling of trips &amp; activities by time-of-day periods</a:t>
            </a:r>
          </a:p>
          <a:p>
            <a:pPr marL="914400" lvl="1" indent="-514350"/>
            <a:r>
              <a:rPr lang="en-US" sz="2000" dirty="0" smtClean="0"/>
              <a:t> Longer term changes in home, work, other locations.           </a:t>
            </a:r>
            <a:endParaRPr lang="en-US" sz="2000" dirty="0"/>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30</a:t>
            </a:fld>
            <a:endParaRPr lang="en-US" dirty="0"/>
          </a:p>
        </p:txBody>
      </p:sp>
      <p:sp>
        <p:nvSpPr>
          <p:cNvPr id="6" name="TextBox 5"/>
          <p:cNvSpPr txBox="1"/>
          <p:nvPr/>
        </p:nvSpPr>
        <p:spPr>
          <a:xfrm>
            <a:off x="1524000" y="4572000"/>
            <a:ext cx="6400800" cy="1631216"/>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Impact of peak period pricing on congestion level may be minor if the peak period is already spread for 2-3 hours and transit service is limited. (Could increase in the longer term.)</a:t>
            </a:r>
          </a:p>
          <a:p>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sz="2400" dirty="0" smtClean="0"/>
              <a:t>Improvements in travel time </a:t>
            </a:r>
            <a:r>
              <a:rPr lang="en-US" sz="2400" u="sng" dirty="0" smtClean="0"/>
              <a:t>reliability</a:t>
            </a:r>
            <a:r>
              <a:rPr lang="en-US" sz="2400" dirty="0" smtClean="0"/>
              <a:t> are as important as improvements in average travel time.  Reliability Ratio (cost of 1 minute of standard deviation versus cost of 1 minute of average time) is in the range of 0.5-1.5 </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31</a:t>
            </a:fld>
            <a:endParaRPr lang="en-US" dirty="0"/>
          </a:p>
        </p:txBody>
      </p:sp>
      <p:sp>
        <p:nvSpPr>
          <p:cNvPr id="6" name="TextBox 5"/>
          <p:cNvSpPr txBox="1"/>
          <p:nvPr/>
        </p:nvSpPr>
        <p:spPr>
          <a:xfrm>
            <a:off x="1371600" y="3429000"/>
            <a:ext cx="6934200" cy="1631216"/>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Dynamic pricing, traffic accident management and other strategies that specifically guarantee stable travel times (and avoid non-recurrent congestion) are highly valued by  travelers. </a:t>
            </a:r>
          </a:p>
          <a:p>
            <a:endParaRPr lang="en-US"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5"/>
            </a:pPr>
            <a:r>
              <a:rPr lang="en-US" sz="2400" dirty="0" smtClean="0"/>
              <a:t>Savings in average travel time are more highly valued for longer trips, but for the value of reliability, there is a relative dampening effect for longer trips (STD per mile variable is applied in route, mode, and TOD choice)</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32</a:t>
            </a:fld>
            <a:endParaRPr lang="en-US" dirty="0"/>
          </a:p>
        </p:txBody>
      </p:sp>
      <p:sp>
        <p:nvSpPr>
          <p:cNvPr id="6" name="TextBox 5"/>
          <p:cNvSpPr txBox="1"/>
          <p:nvPr/>
        </p:nvSpPr>
        <p:spPr>
          <a:xfrm>
            <a:off x="1219200" y="3200400"/>
            <a:ext cx="6781800" cy="2185214"/>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Users value a network of toll facilities that provide more substantial time savings for longer trips. Dynamic pricing to ensure reliability can be used selectively for critical facilities while the rest of the network can be subject to predetermined toll schedules.  </a:t>
            </a:r>
          </a:p>
          <a:p>
            <a:endParaRPr lang="en-US"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6"/>
            </a:pPr>
            <a:endParaRPr lang="en-US" sz="2400" dirty="0" smtClean="0"/>
          </a:p>
          <a:p>
            <a:pPr marL="514350" indent="-514350">
              <a:buFont typeface="+mj-lt"/>
              <a:buAutoNum type="arabicPeriod" startAt="6"/>
            </a:pPr>
            <a:r>
              <a:rPr lang="en-US" sz="2400" dirty="0" smtClean="0"/>
              <a:t>Income has a strong although not linear effect on VOT and Willingness to Pay. To account for income effect Cost/Toll variables in travel models should be scaled by Income powered by 0.6-0.8. </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33</a:t>
            </a:fld>
            <a:endParaRPr lang="en-US" dirty="0"/>
          </a:p>
        </p:txBody>
      </p:sp>
      <p:sp>
        <p:nvSpPr>
          <p:cNvPr id="6" name="TextBox 5"/>
          <p:cNvSpPr txBox="1"/>
          <p:nvPr/>
        </p:nvSpPr>
        <p:spPr>
          <a:xfrm>
            <a:off x="1371600" y="3429000"/>
            <a:ext cx="6858000" cy="1908215"/>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 </a:t>
            </a:r>
          </a:p>
          <a:p>
            <a:r>
              <a:rPr lang="en-US" dirty="0" smtClean="0"/>
              <a:t>Pricing studies need to explicitly consider  income distributions and future income growth in each region, corridor, and area. In the absence of locally calibrated models, model parameters from he other region have to be scaled by income differences. </a:t>
            </a:r>
          </a:p>
          <a:p>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endParaRPr lang="en-US" sz="2400" dirty="0" smtClean="0"/>
          </a:p>
          <a:p>
            <a:pPr marL="514350" indent="-514350">
              <a:buFont typeface="+mj-lt"/>
              <a:buAutoNum type="arabicPeriod" startAt="7"/>
            </a:pPr>
            <a:r>
              <a:rPr lang="en-US" sz="2400" dirty="0" smtClean="0"/>
              <a:t>Auto occupancy has a strong (although non-linear) effect on VOT and Willingness to Pay. To account for occupancy effect Cost/Toll variables in travel models should be scaled by occupancy powered by 0.7-0.8. </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34</a:t>
            </a:fld>
            <a:endParaRPr lang="en-US" dirty="0"/>
          </a:p>
        </p:txBody>
      </p:sp>
      <p:sp>
        <p:nvSpPr>
          <p:cNvPr id="6" name="TextBox 5"/>
          <p:cNvSpPr txBox="1"/>
          <p:nvPr/>
        </p:nvSpPr>
        <p:spPr>
          <a:xfrm>
            <a:off x="1143000" y="3429000"/>
            <a:ext cx="7010400" cy="1908215"/>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HOT lane strategies for different user groups (HOT3, HOT4) should be considered;  Social equity considerations for low-income commuters should take into account opportunities to carpool to reduce costs.   </a:t>
            </a:r>
          </a:p>
          <a:p>
            <a:endParaRPr lang="en-US"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8"/>
            </a:pPr>
            <a:endParaRPr lang="en-US" sz="2400" dirty="0" smtClean="0"/>
          </a:p>
          <a:p>
            <a:pPr marL="514350" indent="-514350">
              <a:buFont typeface="+mj-lt"/>
              <a:buAutoNum type="arabicPeriod" startAt="8"/>
            </a:pPr>
            <a:r>
              <a:rPr lang="en-US" sz="2400" dirty="0" smtClean="0"/>
              <a:t>While carpools are characterized by a higher Willingness to pay they are also most inflexible to shift commuting departure time from the peak period and hour. </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35</a:t>
            </a:fld>
            <a:endParaRPr lang="en-US" dirty="0"/>
          </a:p>
        </p:txBody>
      </p:sp>
      <p:sp>
        <p:nvSpPr>
          <p:cNvPr id="6" name="TextBox 5"/>
          <p:cNvSpPr txBox="1"/>
          <p:nvPr/>
        </p:nvSpPr>
        <p:spPr>
          <a:xfrm>
            <a:off x="1371600" y="3352800"/>
            <a:ext cx="6858000" cy="2462213"/>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Congestion pricing should be differentiated by auto occupancy; SOV are the major target of congestion pricing, while it is unreasonable to expect major departure time shifts for HOV. (Lower prices for HOV may not cause much additional ridesharing, but it recognizes benefits and constraints of existing carpools.) </a:t>
            </a:r>
          </a:p>
          <a:p>
            <a:endParaRPr lang="en-US"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9"/>
            </a:pPr>
            <a:r>
              <a:rPr lang="en-US" sz="2000" dirty="0" smtClean="0"/>
              <a:t>While certain general effects and tendencies can be formulated and seem generic across regions, there are many specific effects associated with person types, household composition, transit availability, land use, etc. The final behavioral models for C04 have hundreds of parameters and simplified surrogates and/or elasticity calculations have to be taken and applied with caution. </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36</a:t>
            </a:fld>
            <a:endParaRPr lang="en-US" dirty="0"/>
          </a:p>
        </p:txBody>
      </p:sp>
      <p:sp>
        <p:nvSpPr>
          <p:cNvPr id="6" name="TextBox 5"/>
          <p:cNvSpPr txBox="1"/>
          <p:nvPr/>
        </p:nvSpPr>
        <p:spPr>
          <a:xfrm>
            <a:off x="1143000" y="3429000"/>
            <a:ext cx="6934200" cy="1908215"/>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Congestion pricing studies should be undertaken with detailed, best-practice travel models in terms of choice structure, market segmentation and local detail.  A “simple &amp; robust” approach is not possible.  (The good news is that typical household travel survey data will support most of the modeling  done in this study.)</a:t>
            </a:r>
            <a:endParaRPr lang="en-US" dirty="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Insights (Top 10)</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0"/>
            </a:pPr>
            <a:r>
              <a:rPr lang="en-US" sz="2400" dirty="0" smtClean="0"/>
              <a:t>The availability of datasets adequate to support the C04 study, in particular the travel time reliability aspect, was extremely limited.  The culture of collecting travel time trajectory (OD) data (not just link-level data!) on a daily basis is still in its infancy although the use of GPS/ probe vehicles to collect supply data is growing rapidly. </a:t>
            </a:r>
          </a:p>
        </p:txBody>
      </p:sp>
      <p:sp>
        <p:nvSpPr>
          <p:cNvPr id="4" name="Date Placeholder 3"/>
          <p:cNvSpPr>
            <a:spLocks noGrp="1"/>
          </p:cNvSpPr>
          <p:nvPr>
            <p:ph type="dt" sz="half" idx="10"/>
          </p:nvPr>
        </p:nvSpPr>
        <p:spPr/>
        <p:txBody>
          <a:bodyPr/>
          <a:lstStyle/>
          <a:p>
            <a:r>
              <a:rPr lang="en-US" smtClean="0"/>
              <a:t>11-October-2010</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37</a:t>
            </a:fld>
            <a:endParaRPr lang="en-US" dirty="0"/>
          </a:p>
        </p:txBody>
      </p:sp>
      <p:sp>
        <p:nvSpPr>
          <p:cNvPr id="6" name="TextBox 5"/>
          <p:cNvSpPr txBox="1"/>
          <p:nvPr/>
        </p:nvSpPr>
        <p:spPr>
          <a:xfrm>
            <a:off x="1295400" y="3657600"/>
            <a:ext cx="7010400" cy="1908215"/>
          </a:xfrm>
          <a:prstGeom prst="rect">
            <a:avLst/>
          </a:prstGeom>
          <a:gradFill>
            <a:gsLst>
              <a:gs pos="0">
                <a:srgbClr val="5E9EFF"/>
              </a:gs>
              <a:gs pos="39999">
                <a:srgbClr val="85C2FF"/>
              </a:gs>
              <a:gs pos="70000">
                <a:srgbClr val="C4D6EB"/>
              </a:gs>
              <a:gs pos="100000">
                <a:srgbClr val="FFEBFA"/>
              </a:gs>
            </a:gsLst>
            <a:lin ang="5400000" scaled="0"/>
          </a:gradFill>
          <a:ln>
            <a:solidFill>
              <a:srgbClr val="333399"/>
            </a:solidFill>
          </a:ln>
        </p:spPr>
        <p:txBody>
          <a:bodyPr wrap="square" rtlCol="0">
            <a:spAutoFit/>
          </a:bodyPr>
          <a:lstStyle/>
          <a:p>
            <a:pPr>
              <a:spcBef>
                <a:spcPts val="600"/>
              </a:spcBef>
              <a:spcAft>
                <a:spcPts val="1200"/>
              </a:spcAft>
            </a:pPr>
            <a:r>
              <a:rPr lang="en-US" b="1" i="1" dirty="0" smtClean="0"/>
              <a:t>Policy Implications</a:t>
            </a:r>
            <a:r>
              <a:rPr lang="en-US" b="1" dirty="0" smtClean="0"/>
              <a:t>: </a:t>
            </a:r>
          </a:p>
          <a:p>
            <a:r>
              <a:rPr lang="en-US" dirty="0" smtClean="0"/>
              <a:t>Congestion pricing studies need to be supported by new data collection efforts; State DOTs and MPOs need to start creating regional datasets (demand </a:t>
            </a:r>
            <a:r>
              <a:rPr lang="en-US" u="sng" dirty="0" smtClean="0"/>
              <a:t>and</a:t>
            </a:r>
            <a:r>
              <a:rPr lang="en-US" dirty="0" smtClean="0"/>
              <a:t> supply) for new generation of travel models and network simulation  tools.</a:t>
            </a:r>
          </a:p>
          <a:p>
            <a:endParaRPr lang="en-US"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 Binary Route (Type) Choice Model</a:t>
            </a:r>
            <a:endParaRPr lang="en-US" dirty="0"/>
          </a:p>
        </p:txBody>
      </p:sp>
      <p:sp>
        <p:nvSpPr>
          <p:cNvPr id="3" name="Content Placeholder 2"/>
          <p:cNvSpPr>
            <a:spLocks noGrp="1"/>
          </p:cNvSpPr>
          <p:nvPr>
            <p:ph idx="1"/>
          </p:nvPr>
        </p:nvSpPr>
        <p:spPr/>
        <p:txBody>
          <a:bodyPr/>
          <a:lstStyle/>
          <a:p>
            <a:r>
              <a:rPr lang="en-US" dirty="0" smtClean="0"/>
              <a:t>Toll route </a:t>
            </a:r>
          </a:p>
          <a:p>
            <a:r>
              <a:rPr lang="en-US" dirty="0" smtClean="0"/>
              <a:t>Non-toll route </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38</a:t>
            </a:fld>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 Mode/Occupancy/Route Type Choice</a:t>
            </a: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39</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81000" y="2066003"/>
            <a:ext cx="8534400" cy="3725197"/>
          </a:xfrm>
          <a:prstGeom prst="rect">
            <a:avLst/>
          </a:prstGeom>
          <a:noFill/>
          <a:ln w="9525">
            <a:noFill/>
            <a:miter lim="800000"/>
            <a:headEnd/>
            <a:tailEnd/>
          </a:ln>
          <a:effectLst/>
        </p:spPr>
      </p:pic>
      <p:sp>
        <p:nvSpPr>
          <p:cNvPr id="7" name="Content Placeholder 6"/>
          <p:cNvSpPr>
            <a:spLocks noGrp="1"/>
          </p:cNvSpPr>
          <p:nvPr>
            <p:ph idx="1"/>
          </p:nvPr>
        </p:nvSpPr>
        <p:spPr/>
        <p:txBody>
          <a:bodyPr/>
          <a:lstStyle/>
          <a:p>
            <a:r>
              <a:rPr lang="en-US" dirty="0" smtClean="0"/>
              <a:t>13 alternatives:</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p:txBody>
          <a:bodyPr/>
          <a:lstStyle/>
          <a:p>
            <a:pPr>
              <a:lnSpc>
                <a:spcPct val="90000"/>
              </a:lnSpc>
            </a:pPr>
            <a:r>
              <a:rPr lang="en-US" sz="2400" dirty="0" smtClean="0"/>
              <a:t>Principal Sites: Integrated regional data and implementation testing:</a:t>
            </a:r>
          </a:p>
          <a:p>
            <a:pPr lvl="1">
              <a:lnSpc>
                <a:spcPct val="90000"/>
              </a:lnSpc>
            </a:pPr>
            <a:r>
              <a:rPr lang="en-US" sz="1800" dirty="0" smtClean="0"/>
              <a:t>Seattle </a:t>
            </a:r>
            <a:r>
              <a:rPr lang="en-US" sz="1600" dirty="0" smtClean="0"/>
              <a:t>(PSRC</a:t>
            </a:r>
            <a:r>
              <a:rPr lang="en-US" sz="1600" dirty="0" smtClean="0"/>
              <a:t>) household survey and Traffic Choices</a:t>
            </a:r>
            <a:endParaRPr lang="en-US" sz="1600" dirty="0" smtClean="0"/>
          </a:p>
          <a:p>
            <a:pPr lvl="1">
              <a:lnSpc>
                <a:spcPct val="90000"/>
              </a:lnSpc>
            </a:pPr>
            <a:r>
              <a:rPr lang="en-US" sz="1800" dirty="0" smtClean="0"/>
              <a:t>New York </a:t>
            </a:r>
            <a:r>
              <a:rPr lang="en-US" sz="1600" dirty="0" smtClean="0"/>
              <a:t>(NYMTC, </a:t>
            </a:r>
            <a:r>
              <a:rPr lang="en-US" sz="1200" dirty="0" smtClean="0"/>
              <a:t>MTA, NYCDOT, PANYNJ</a:t>
            </a:r>
            <a:r>
              <a:rPr lang="en-US" sz="1600" dirty="0" smtClean="0"/>
              <a:t>)</a:t>
            </a:r>
          </a:p>
          <a:p>
            <a:pPr lvl="1">
              <a:lnSpc>
                <a:spcPct val="90000"/>
              </a:lnSpc>
            </a:pPr>
            <a:r>
              <a:rPr lang="en-US" sz="1800" dirty="0" smtClean="0"/>
              <a:t>Synthetic travel time variability “skims”</a:t>
            </a:r>
          </a:p>
          <a:p>
            <a:pPr>
              <a:lnSpc>
                <a:spcPct val="90000"/>
              </a:lnSpc>
            </a:pPr>
            <a:r>
              <a:rPr lang="en-US" sz="2400" dirty="0" smtClean="0"/>
              <a:t>Supporting Sites: Project site specific analysis / transferability testing:</a:t>
            </a:r>
          </a:p>
          <a:p>
            <a:pPr lvl="1">
              <a:lnSpc>
                <a:spcPct val="90000"/>
              </a:lnSpc>
            </a:pPr>
            <a:r>
              <a:rPr lang="en-US" sz="1800" dirty="0" smtClean="0"/>
              <a:t>San Francisco (SFCTA, MTC) </a:t>
            </a:r>
          </a:p>
          <a:p>
            <a:pPr lvl="1">
              <a:lnSpc>
                <a:spcPct val="90000"/>
              </a:lnSpc>
            </a:pPr>
            <a:r>
              <a:rPr lang="en-US" sz="1800" dirty="0" smtClean="0"/>
              <a:t>Minneapolis: I-394 MnPASS HOT (MnDOT)</a:t>
            </a:r>
          </a:p>
          <a:p>
            <a:pPr lvl="1">
              <a:lnSpc>
                <a:spcPct val="90000"/>
              </a:lnSpc>
            </a:pPr>
            <a:r>
              <a:rPr lang="en-US" sz="1800" dirty="0" smtClean="0"/>
              <a:t>Chicago (CMAP)</a:t>
            </a:r>
          </a:p>
          <a:p>
            <a:pPr lvl="1">
              <a:lnSpc>
                <a:spcPct val="90000"/>
              </a:lnSpc>
            </a:pPr>
            <a:r>
              <a:rPr lang="en-US" sz="1800" dirty="0" smtClean="0"/>
              <a:t>San Diego: I-15 ML (SANDAG)</a:t>
            </a:r>
          </a:p>
          <a:p>
            <a:pPr lvl="1">
              <a:lnSpc>
                <a:spcPct val="90000"/>
              </a:lnSpc>
            </a:pPr>
            <a:r>
              <a:rPr lang="en-US" sz="1800" dirty="0" smtClean="0"/>
              <a:t>Orange County: SR-91 (OCTA)</a:t>
            </a:r>
          </a:p>
          <a:p>
            <a:pPr lvl="1">
              <a:lnSpc>
                <a:spcPct val="90000"/>
              </a:lnSpc>
            </a:pPr>
            <a:r>
              <a:rPr lang="en-US" sz="1800" dirty="0" smtClean="0"/>
              <a:t>Baltimore Region: DYNASMART-P </a:t>
            </a:r>
          </a:p>
          <a:p>
            <a:pPr lvl="1">
              <a:lnSpc>
                <a:spcPct val="90000"/>
              </a:lnSpc>
            </a:pPr>
            <a:r>
              <a:rPr lang="en-US" sz="1800" dirty="0" smtClean="0"/>
              <a:t>NY BPM Region: Mode and Route choice demand model implementation with DYNASMART-P</a:t>
            </a:r>
          </a:p>
          <a:p>
            <a:pPr>
              <a:buNone/>
            </a:pPr>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4</a:t>
            </a:fld>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 Joint TOD &amp; Mode Choice</a:t>
            </a:r>
            <a:endParaRPr lang="en-US" dirty="0"/>
          </a:p>
        </p:txBody>
      </p:sp>
      <p:sp>
        <p:nvSpPr>
          <p:cNvPr id="3" name="Content Placeholder 2"/>
          <p:cNvSpPr>
            <a:spLocks noGrp="1"/>
          </p:cNvSpPr>
          <p:nvPr>
            <p:ph idx="1"/>
          </p:nvPr>
        </p:nvSpPr>
        <p:spPr/>
        <p:txBody>
          <a:bodyPr/>
          <a:lstStyle/>
          <a:p>
            <a:r>
              <a:rPr lang="en-US" dirty="0" smtClean="0"/>
              <a:t>20 hourly tour departure alternatives from 5:00am to 11:00pm (5 night hours combined)</a:t>
            </a:r>
          </a:p>
          <a:p>
            <a:r>
              <a:rPr lang="en-US" dirty="0" smtClean="0"/>
              <a:t>20 hourly tour arrival alternatives from 5:00am to 11:00pm (5 night hours combined)</a:t>
            </a:r>
          </a:p>
          <a:p>
            <a:r>
              <a:rPr lang="en-US" dirty="0" smtClean="0"/>
              <a:t>20×21/2=210 feasible tour TOD alternatives </a:t>
            </a:r>
          </a:p>
          <a:p>
            <a:r>
              <a:rPr lang="en-US" dirty="0" smtClean="0"/>
              <a:t>Joint NL structure:</a:t>
            </a:r>
          </a:p>
          <a:p>
            <a:pPr lvl="1"/>
            <a:r>
              <a:rPr lang="en-US" dirty="0" smtClean="0"/>
              <a:t>(upper level) 210 TOD alternatives</a:t>
            </a:r>
          </a:p>
          <a:p>
            <a:pPr lvl="1"/>
            <a:r>
              <a:rPr lang="en-US" dirty="0" smtClean="0"/>
              <a:t>(lower levels) 13 mode/occupancy/route type alternatives</a:t>
            </a:r>
          </a:p>
          <a:p>
            <a:pPr lvl="1"/>
            <a:r>
              <a:rPr lang="en-US" dirty="0" smtClean="0"/>
              <a:t>210×13=2,760 alternatives </a:t>
            </a:r>
          </a:p>
          <a:p>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40</a:t>
            </a:fld>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Frameworks</a:t>
            </a:r>
            <a:endParaRPr lang="en-US" dirty="0"/>
          </a:p>
        </p:txBody>
      </p:sp>
      <p:sp>
        <p:nvSpPr>
          <p:cNvPr id="4" name="Slide Number Placeholder 3"/>
          <p:cNvSpPr>
            <a:spLocks noGrp="1"/>
          </p:cNvSpPr>
          <p:nvPr>
            <p:ph type="sldNum" sz="quarter" idx="12"/>
          </p:nvPr>
        </p:nvSpPr>
        <p:spPr/>
        <p:txBody>
          <a:bodyPr/>
          <a:lstStyle/>
          <a:p>
            <a:fld id="{55526D56-F86C-4CEF-8B99-79C07B9D700E}" type="slidenum">
              <a:rPr lang="en-US" smtClean="0"/>
              <a:pPr/>
              <a:t>5</a:t>
            </a:fld>
            <a:endParaRPr lang="en-US" dirty="0"/>
          </a:p>
        </p:txBody>
      </p:sp>
      <p:sp>
        <p:nvSpPr>
          <p:cNvPr id="10" name="TextBox 9"/>
          <p:cNvSpPr txBox="1">
            <a:spLocks noChangeArrowheads="1"/>
          </p:cNvSpPr>
          <p:nvPr/>
        </p:nvSpPr>
        <p:spPr bwMode="auto">
          <a:xfrm>
            <a:off x="3089275" y="5562600"/>
            <a:ext cx="3387725" cy="400050"/>
          </a:xfrm>
          <a:prstGeom prst="rect">
            <a:avLst/>
          </a:prstGeom>
          <a:solidFill>
            <a:schemeClr val="tx2">
              <a:lumMod val="60000"/>
              <a:lumOff val="40000"/>
            </a:schemeClr>
          </a:solidFill>
          <a:ln w="9525">
            <a:noFill/>
            <a:miter lim="800000"/>
            <a:headEnd/>
            <a:tailEnd/>
          </a:ln>
        </p:spPr>
        <p:txBody>
          <a:bodyPr wrap="none">
            <a:spAutoFit/>
          </a:bodyPr>
          <a:lstStyle/>
          <a:p>
            <a:r>
              <a:rPr lang="en-US" sz="2000" dirty="0"/>
              <a:t>Auto route type: toll vs. free</a:t>
            </a:r>
          </a:p>
        </p:txBody>
      </p:sp>
      <p:sp>
        <p:nvSpPr>
          <p:cNvPr id="11" name="TextBox 10"/>
          <p:cNvSpPr txBox="1">
            <a:spLocks noChangeArrowheads="1"/>
          </p:cNvSpPr>
          <p:nvPr/>
        </p:nvSpPr>
        <p:spPr bwMode="auto">
          <a:xfrm>
            <a:off x="990600" y="4648200"/>
            <a:ext cx="3505200" cy="400050"/>
          </a:xfrm>
          <a:prstGeom prst="rect">
            <a:avLst/>
          </a:prstGeom>
          <a:solidFill>
            <a:srgbClr val="FFC000"/>
          </a:solidFill>
          <a:ln w="9525">
            <a:noFill/>
            <a:miter lim="800000"/>
            <a:headEnd/>
            <a:tailEnd/>
          </a:ln>
        </p:spPr>
        <p:txBody>
          <a:bodyPr>
            <a:spAutoFit/>
          </a:bodyPr>
          <a:lstStyle/>
          <a:p>
            <a:r>
              <a:rPr lang="en-US" sz="2000" dirty="0"/>
              <a:t>Detailed  mode &amp; occupancy</a:t>
            </a:r>
          </a:p>
        </p:txBody>
      </p:sp>
      <p:sp>
        <p:nvSpPr>
          <p:cNvPr id="12" name="TextBox 11"/>
          <p:cNvSpPr txBox="1">
            <a:spLocks noChangeArrowheads="1"/>
          </p:cNvSpPr>
          <p:nvPr/>
        </p:nvSpPr>
        <p:spPr bwMode="auto">
          <a:xfrm>
            <a:off x="5029200" y="4495800"/>
            <a:ext cx="3276600" cy="708025"/>
          </a:xfrm>
          <a:prstGeom prst="rect">
            <a:avLst/>
          </a:prstGeom>
          <a:solidFill>
            <a:srgbClr val="FFC000"/>
          </a:solidFill>
          <a:ln w="9525">
            <a:noFill/>
            <a:miter lim="800000"/>
            <a:headEnd/>
            <a:tailEnd/>
          </a:ln>
        </p:spPr>
        <p:txBody>
          <a:bodyPr>
            <a:spAutoFit/>
          </a:bodyPr>
          <a:lstStyle/>
          <a:p>
            <a:r>
              <a:rPr lang="en-US" sz="2000" dirty="0"/>
              <a:t>Trip departure time within 2-3 hour window</a:t>
            </a:r>
          </a:p>
        </p:txBody>
      </p:sp>
      <p:sp>
        <p:nvSpPr>
          <p:cNvPr id="13" name="TextBox 12"/>
          <p:cNvSpPr txBox="1">
            <a:spLocks noChangeArrowheads="1"/>
          </p:cNvSpPr>
          <p:nvPr/>
        </p:nvSpPr>
        <p:spPr bwMode="auto">
          <a:xfrm>
            <a:off x="990600" y="3559175"/>
            <a:ext cx="3505200" cy="708025"/>
          </a:xfrm>
          <a:prstGeom prst="rect">
            <a:avLst/>
          </a:prstGeom>
          <a:solidFill>
            <a:srgbClr val="FFC000"/>
          </a:solidFill>
          <a:ln w="9525">
            <a:noFill/>
            <a:miter lim="800000"/>
            <a:headEnd/>
            <a:tailEnd/>
          </a:ln>
        </p:spPr>
        <p:txBody>
          <a:bodyPr>
            <a:spAutoFit/>
          </a:bodyPr>
          <a:lstStyle/>
          <a:p>
            <a:r>
              <a:rPr lang="en-US" sz="2000" dirty="0"/>
              <a:t>Main mode: auto, transit, non-motorized </a:t>
            </a:r>
          </a:p>
        </p:txBody>
      </p:sp>
      <p:sp>
        <p:nvSpPr>
          <p:cNvPr id="14" name="TextBox 13"/>
          <p:cNvSpPr txBox="1">
            <a:spLocks noChangeArrowheads="1"/>
          </p:cNvSpPr>
          <p:nvPr/>
        </p:nvSpPr>
        <p:spPr bwMode="auto">
          <a:xfrm>
            <a:off x="5029200" y="3581400"/>
            <a:ext cx="3276600" cy="708025"/>
          </a:xfrm>
          <a:prstGeom prst="rect">
            <a:avLst/>
          </a:prstGeom>
          <a:solidFill>
            <a:srgbClr val="FFC000"/>
          </a:solidFill>
          <a:ln w="9525">
            <a:noFill/>
            <a:miter lim="800000"/>
            <a:headEnd/>
            <a:tailEnd/>
          </a:ln>
        </p:spPr>
        <p:txBody>
          <a:bodyPr>
            <a:spAutoFit/>
          </a:bodyPr>
          <a:lstStyle/>
          <a:p>
            <a:r>
              <a:rPr lang="en-US" sz="2000" dirty="0"/>
              <a:t>Tour TOD combination of departure and arrival times </a:t>
            </a:r>
          </a:p>
        </p:txBody>
      </p:sp>
      <p:sp>
        <p:nvSpPr>
          <p:cNvPr id="15" name="TextBox 14"/>
          <p:cNvSpPr txBox="1"/>
          <p:nvPr/>
        </p:nvSpPr>
        <p:spPr>
          <a:xfrm>
            <a:off x="2971800" y="2590800"/>
            <a:ext cx="3581400" cy="708025"/>
          </a:xfrm>
          <a:prstGeom prst="rect">
            <a:avLst/>
          </a:prstGeom>
          <a:solidFill>
            <a:schemeClr val="accent2"/>
          </a:solidFill>
        </p:spPr>
        <p:txBody>
          <a:bodyPr>
            <a:spAutoFit/>
          </a:bodyPr>
          <a:lstStyle/>
          <a:p>
            <a:pPr>
              <a:defRPr/>
            </a:pPr>
            <a:r>
              <a:rPr lang="en-US" sz="2000" dirty="0"/>
              <a:t>Tour primary destination &amp; intermediate stops </a:t>
            </a:r>
          </a:p>
        </p:txBody>
      </p:sp>
      <p:sp>
        <p:nvSpPr>
          <p:cNvPr id="16" name="TextBox 15"/>
          <p:cNvSpPr txBox="1"/>
          <p:nvPr/>
        </p:nvSpPr>
        <p:spPr>
          <a:xfrm>
            <a:off x="2971800" y="1730375"/>
            <a:ext cx="3581400" cy="708025"/>
          </a:xfrm>
          <a:prstGeom prst="rect">
            <a:avLst/>
          </a:prstGeom>
          <a:solidFill>
            <a:schemeClr val="accent2"/>
          </a:solidFill>
        </p:spPr>
        <p:txBody>
          <a:bodyPr>
            <a:spAutoFit/>
          </a:bodyPr>
          <a:lstStyle/>
          <a:p>
            <a:pPr>
              <a:defRPr/>
            </a:pPr>
            <a:r>
              <a:rPr lang="en-US" sz="2000" dirty="0"/>
              <a:t>Upper-level models of activity generation </a:t>
            </a:r>
          </a:p>
        </p:txBody>
      </p:sp>
      <p:sp>
        <p:nvSpPr>
          <p:cNvPr id="17" name="Right Arrow 16"/>
          <p:cNvSpPr/>
          <p:nvPr/>
        </p:nvSpPr>
        <p:spPr bwMode="auto">
          <a:xfrm rot="5400000">
            <a:off x="-1257300" y="3543300"/>
            <a:ext cx="3886200" cy="762000"/>
          </a:xfrm>
          <a:prstGeom prst="rightArrow">
            <a:avLst/>
          </a:prstGeom>
          <a:solidFill>
            <a:schemeClr val="bg1">
              <a:lumMod val="85000"/>
            </a:schemeClr>
          </a:solidFill>
          <a:ln w="9525" cap="flat" cmpd="sng" algn="ctr">
            <a:solidFill>
              <a:schemeClr val="tx1"/>
            </a:solidFill>
            <a:prstDash val="solid"/>
            <a:round/>
            <a:headEnd type="none" w="med" len="med"/>
            <a:tailEnd type="triangle" w="med" len="med"/>
          </a:ln>
          <a:effectLst/>
        </p:spPr>
        <p:txBody>
          <a:bodyPr wrap="none"/>
          <a:lstStyle/>
          <a:p>
            <a:pPr>
              <a:defRPr/>
            </a:pPr>
            <a:endParaRPr lang="en-US" dirty="0"/>
          </a:p>
        </p:txBody>
      </p:sp>
      <p:sp>
        <p:nvSpPr>
          <p:cNvPr id="18" name="TextBox 15"/>
          <p:cNvSpPr txBox="1">
            <a:spLocks noChangeArrowheads="1"/>
          </p:cNvSpPr>
          <p:nvPr/>
        </p:nvSpPr>
        <p:spPr bwMode="auto">
          <a:xfrm rot="16200000">
            <a:off x="-235744" y="3269456"/>
            <a:ext cx="1778000" cy="369888"/>
          </a:xfrm>
          <a:prstGeom prst="rect">
            <a:avLst/>
          </a:prstGeom>
          <a:noFill/>
          <a:ln w="9525">
            <a:noFill/>
            <a:miter lim="800000"/>
            <a:headEnd/>
            <a:tailEnd/>
          </a:ln>
        </p:spPr>
        <p:txBody>
          <a:bodyPr wrap="none">
            <a:spAutoFit/>
          </a:bodyPr>
          <a:lstStyle/>
          <a:p>
            <a:r>
              <a:rPr lang="en-US" sz="1800" dirty="0"/>
              <a:t>Travel decisions</a:t>
            </a:r>
          </a:p>
        </p:txBody>
      </p:sp>
      <p:sp>
        <p:nvSpPr>
          <p:cNvPr id="19" name="Right Arrow 18"/>
          <p:cNvSpPr/>
          <p:nvPr/>
        </p:nvSpPr>
        <p:spPr bwMode="auto">
          <a:xfrm rot="16200000">
            <a:off x="6553200" y="3657600"/>
            <a:ext cx="4114800" cy="762000"/>
          </a:xfrm>
          <a:prstGeom prst="rightArrow">
            <a:avLst/>
          </a:prstGeom>
          <a:solidFill>
            <a:schemeClr val="bg1">
              <a:lumMod val="85000"/>
            </a:schemeClr>
          </a:solidFill>
          <a:ln w="9525" cap="flat" cmpd="sng" algn="ctr">
            <a:solidFill>
              <a:schemeClr val="tx1"/>
            </a:solidFill>
            <a:prstDash val="solid"/>
            <a:round/>
            <a:headEnd type="none" w="med" len="med"/>
            <a:tailEnd type="triangle" w="med" len="med"/>
          </a:ln>
          <a:effectLst/>
        </p:spPr>
        <p:txBody>
          <a:bodyPr wrap="none"/>
          <a:lstStyle/>
          <a:p>
            <a:pPr>
              <a:defRPr/>
            </a:pPr>
            <a:endParaRPr lang="en-US" dirty="0"/>
          </a:p>
        </p:txBody>
      </p:sp>
      <p:sp>
        <p:nvSpPr>
          <p:cNvPr id="20" name="TextBox 17"/>
          <p:cNvSpPr txBox="1">
            <a:spLocks noChangeArrowheads="1"/>
          </p:cNvSpPr>
          <p:nvPr/>
        </p:nvSpPr>
        <p:spPr bwMode="auto">
          <a:xfrm rot="16200000">
            <a:off x="6908007" y="3961884"/>
            <a:ext cx="3416300" cy="369332"/>
          </a:xfrm>
          <a:prstGeom prst="rect">
            <a:avLst/>
          </a:prstGeom>
          <a:solidFill>
            <a:schemeClr val="bg1">
              <a:lumMod val="85000"/>
            </a:schemeClr>
          </a:solidFill>
          <a:ln w="9525">
            <a:noFill/>
            <a:miter lim="800000"/>
            <a:headEnd/>
            <a:tailEnd/>
          </a:ln>
        </p:spPr>
        <p:txBody>
          <a:bodyPr wrap="square">
            <a:spAutoFit/>
          </a:bodyPr>
          <a:lstStyle/>
          <a:p>
            <a:r>
              <a:rPr lang="en-US" sz="1800" dirty="0"/>
              <a:t>Impacts of congestion &amp; pricing</a:t>
            </a:r>
          </a:p>
        </p:txBody>
      </p:sp>
      <p:cxnSp>
        <p:nvCxnSpPr>
          <p:cNvPr id="21" name="Straight Arrow Connector 19"/>
          <p:cNvCxnSpPr>
            <a:cxnSpLocks noChangeShapeType="1"/>
            <a:stCxn id="16" idx="2"/>
            <a:endCxn id="15" idx="0"/>
          </p:cNvCxnSpPr>
          <p:nvPr/>
        </p:nvCxnSpPr>
        <p:spPr bwMode="auto">
          <a:xfrm rot="5400000">
            <a:off x="4686301" y="2514600"/>
            <a:ext cx="152400" cy="3175"/>
          </a:xfrm>
          <a:prstGeom prst="straightConnector1">
            <a:avLst/>
          </a:prstGeom>
          <a:noFill/>
          <a:ln w="9525" algn="ctr">
            <a:solidFill>
              <a:schemeClr val="tx1"/>
            </a:solidFill>
            <a:round/>
            <a:headEnd/>
            <a:tailEnd type="arrow" w="med" len="med"/>
          </a:ln>
        </p:spPr>
      </p:cxnSp>
      <p:cxnSp>
        <p:nvCxnSpPr>
          <p:cNvPr id="22" name="Straight Arrow Connector 20"/>
          <p:cNvCxnSpPr>
            <a:cxnSpLocks noChangeShapeType="1"/>
            <a:stCxn id="15" idx="2"/>
            <a:endCxn id="13" idx="0"/>
          </p:cNvCxnSpPr>
          <p:nvPr/>
        </p:nvCxnSpPr>
        <p:spPr bwMode="auto">
          <a:xfrm rot="5400000">
            <a:off x="3622675" y="2419350"/>
            <a:ext cx="260350" cy="2019300"/>
          </a:xfrm>
          <a:prstGeom prst="straightConnector1">
            <a:avLst/>
          </a:prstGeom>
          <a:noFill/>
          <a:ln w="9525" algn="ctr">
            <a:solidFill>
              <a:schemeClr val="tx1"/>
            </a:solidFill>
            <a:round/>
            <a:headEnd/>
            <a:tailEnd type="arrow" w="med" len="med"/>
          </a:ln>
        </p:spPr>
      </p:cxnSp>
      <p:cxnSp>
        <p:nvCxnSpPr>
          <p:cNvPr id="23" name="Straight Arrow Connector 23"/>
          <p:cNvCxnSpPr>
            <a:cxnSpLocks noChangeShapeType="1"/>
            <a:stCxn id="15" idx="2"/>
            <a:endCxn id="14" idx="0"/>
          </p:cNvCxnSpPr>
          <p:nvPr/>
        </p:nvCxnSpPr>
        <p:spPr bwMode="auto">
          <a:xfrm rot="16200000" flipH="1">
            <a:off x="5573712" y="2487613"/>
            <a:ext cx="282575" cy="1905000"/>
          </a:xfrm>
          <a:prstGeom prst="straightConnector1">
            <a:avLst/>
          </a:prstGeom>
          <a:noFill/>
          <a:ln w="9525" algn="ctr">
            <a:solidFill>
              <a:schemeClr val="tx1"/>
            </a:solidFill>
            <a:round/>
            <a:headEnd/>
            <a:tailEnd type="arrow" w="med" len="med"/>
          </a:ln>
        </p:spPr>
      </p:cxnSp>
      <p:cxnSp>
        <p:nvCxnSpPr>
          <p:cNvPr id="24" name="Straight Arrow Connector 26"/>
          <p:cNvCxnSpPr>
            <a:cxnSpLocks noChangeShapeType="1"/>
            <a:stCxn id="14" idx="2"/>
            <a:endCxn id="12" idx="0"/>
          </p:cNvCxnSpPr>
          <p:nvPr/>
        </p:nvCxnSpPr>
        <p:spPr bwMode="auto">
          <a:xfrm rot="5400000">
            <a:off x="6563519" y="4391819"/>
            <a:ext cx="207963" cy="3175"/>
          </a:xfrm>
          <a:prstGeom prst="straightConnector1">
            <a:avLst/>
          </a:prstGeom>
          <a:noFill/>
          <a:ln w="9525" algn="ctr">
            <a:solidFill>
              <a:schemeClr val="tx1"/>
            </a:solidFill>
            <a:round/>
            <a:headEnd/>
            <a:tailEnd type="arrow" w="med" len="med"/>
          </a:ln>
        </p:spPr>
      </p:cxnSp>
      <p:cxnSp>
        <p:nvCxnSpPr>
          <p:cNvPr id="25" name="Straight Arrow Connector 29"/>
          <p:cNvCxnSpPr>
            <a:cxnSpLocks noChangeShapeType="1"/>
            <a:stCxn id="13" idx="2"/>
            <a:endCxn id="11" idx="0"/>
          </p:cNvCxnSpPr>
          <p:nvPr/>
        </p:nvCxnSpPr>
        <p:spPr bwMode="auto">
          <a:xfrm rot="5400000">
            <a:off x="2552701" y="4457700"/>
            <a:ext cx="381000" cy="3175"/>
          </a:xfrm>
          <a:prstGeom prst="straightConnector1">
            <a:avLst/>
          </a:prstGeom>
          <a:noFill/>
          <a:ln w="9525" algn="ctr">
            <a:solidFill>
              <a:schemeClr val="tx1"/>
            </a:solidFill>
            <a:round/>
            <a:headEnd/>
            <a:tailEnd type="arrow" w="med" len="med"/>
          </a:ln>
        </p:spPr>
      </p:cxnSp>
      <p:cxnSp>
        <p:nvCxnSpPr>
          <p:cNvPr id="26" name="Straight Arrow Connector 32"/>
          <p:cNvCxnSpPr>
            <a:cxnSpLocks noChangeShapeType="1"/>
            <a:stCxn id="11" idx="2"/>
            <a:endCxn id="10" idx="0"/>
          </p:cNvCxnSpPr>
          <p:nvPr/>
        </p:nvCxnSpPr>
        <p:spPr bwMode="auto">
          <a:xfrm rot="16200000" flipH="1">
            <a:off x="3505994" y="4285456"/>
            <a:ext cx="514350" cy="2039938"/>
          </a:xfrm>
          <a:prstGeom prst="straightConnector1">
            <a:avLst/>
          </a:prstGeom>
          <a:noFill/>
          <a:ln w="9525" algn="ctr">
            <a:solidFill>
              <a:schemeClr val="tx1"/>
            </a:solidFill>
            <a:round/>
            <a:headEnd/>
            <a:tailEnd type="arrow" w="med" len="med"/>
          </a:ln>
        </p:spPr>
      </p:cxnSp>
      <p:cxnSp>
        <p:nvCxnSpPr>
          <p:cNvPr id="27" name="Straight Arrow Connector 35"/>
          <p:cNvCxnSpPr>
            <a:cxnSpLocks noChangeShapeType="1"/>
            <a:stCxn id="12" idx="2"/>
            <a:endCxn id="10" idx="0"/>
          </p:cNvCxnSpPr>
          <p:nvPr/>
        </p:nvCxnSpPr>
        <p:spPr bwMode="auto">
          <a:xfrm rot="5400000">
            <a:off x="5545931" y="4441032"/>
            <a:ext cx="358775" cy="1884362"/>
          </a:xfrm>
          <a:prstGeom prst="straightConnector1">
            <a:avLst/>
          </a:prstGeom>
          <a:noFill/>
          <a:ln w="9525" algn="ctr">
            <a:solidFill>
              <a:schemeClr val="tx1"/>
            </a:solidFill>
            <a:round/>
            <a:headEnd/>
            <a:tailEnd type="arrow" w="med" len="med"/>
          </a:ln>
        </p:spPr>
      </p:cxnSp>
      <p:sp>
        <p:nvSpPr>
          <p:cNvPr id="28" name="TextBox 38"/>
          <p:cNvSpPr txBox="1">
            <a:spLocks noChangeArrowheads="1"/>
          </p:cNvSpPr>
          <p:nvPr/>
        </p:nvSpPr>
        <p:spPr bwMode="auto">
          <a:xfrm>
            <a:off x="4546600" y="3606800"/>
            <a:ext cx="482600" cy="584200"/>
          </a:xfrm>
          <a:prstGeom prst="rect">
            <a:avLst/>
          </a:prstGeom>
          <a:noFill/>
          <a:ln w="9525">
            <a:noFill/>
            <a:miter lim="800000"/>
            <a:headEnd/>
            <a:tailEnd/>
          </a:ln>
        </p:spPr>
        <p:txBody>
          <a:bodyPr wrap="none">
            <a:spAutoFit/>
          </a:bodyPr>
          <a:lstStyle/>
          <a:p>
            <a:r>
              <a:rPr lang="en-US" sz="3200" dirty="0"/>
              <a:t>×</a:t>
            </a:r>
          </a:p>
        </p:txBody>
      </p:sp>
      <p:sp>
        <p:nvSpPr>
          <p:cNvPr id="29" name="TextBox 39"/>
          <p:cNvSpPr txBox="1">
            <a:spLocks noChangeArrowheads="1"/>
          </p:cNvSpPr>
          <p:nvPr/>
        </p:nvSpPr>
        <p:spPr bwMode="auto">
          <a:xfrm>
            <a:off x="4546600" y="4521200"/>
            <a:ext cx="482600" cy="584200"/>
          </a:xfrm>
          <a:prstGeom prst="rect">
            <a:avLst/>
          </a:prstGeom>
          <a:noFill/>
          <a:ln w="9525">
            <a:noFill/>
            <a:miter lim="800000"/>
            <a:headEnd/>
            <a:tailEnd/>
          </a:ln>
        </p:spPr>
        <p:txBody>
          <a:bodyPr wrap="none">
            <a:spAutoFit/>
          </a:bodyPr>
          <a:lstStyle/>
          <a:p>
            <a:r>
              <a:rPr lang="en-US" sz="3200" dirty="0"/>
              <a: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Choice Dimensions</a:t>
            </a:r>
            <a:endParaRPr lang="en-US" dirty="0"/>
          </a:p>
        </p:txBody>
      </p:sp>
      <p:sp>
        <p:nvSpPr>
          <p:cNvPr id="3" name="Content Placeholder 2"/>
          <p:cNvSpPr>
            <a:spLocks noGrp="1"/>
          </p:cNvSpPr>
          <p:nvPr>
            <p:ph idx="1"/>
          </p:nvPr>
        </p:nvSpPr>
        <p:spPr/>
        <p:txBody>
          <a:bodyPr/>
          <a:lstStyle/>
          <a:p>
            <a:r>
              <a:rPr lang="en-US" dirty="0" smtClean="0"/>
              <a:t>Auto trip route (type) choice: </a:t>
            </a:r>
          </a:p>
          <a:p>
            <a:pPr lvl="1"/>
            <a:r>
              <a:rPr lang="en-US" b="1" i="1" dirty="0" smtClean="0"/>
              <a:t>U=f(Time, Cost, Reliability)</a:t>
            </a:r>
          </a:p>
          <a:p>
            <a:r>
              <a:rPr lang="en-US" dirty="0" smtClean="0"/>
              <a:t>Tour mode/occupancy/route (type) choice:</a:t>
            </a:r>
          </a:p>
          <a:p>
            <a:pPr lvl="1"/>
            <a:r>
              <a:rPr lang="en-US" b="1" i="1" dirty="0" smtClean="0"/>
              <a:t>V=</a:t>
            </a:r>
            <a:r>
              <a:rPr lang="el-GR" b="1" i="1" dirty="0" smtClean="0"/>
              <a:t>Σ</a:t>
            </a:r>
            <a:r>
              <a:rPr lang="en-US" b="1" i="1" dirty="0" smtClean="0"/>
              <a:t>(MSC)+U</a:t>
            </a:r>
          </a:p>
          <a:p>
            <a:r>
              <a:rPr lang="en-US" dirty="0" smtClean="0"/>
              <a:t>Tour joint TOD &amp; mode/occupancy/route (type) choice:</a:t>
            </a:r>
          </a:p>
          <a:p>
            <a:pPr lvl="1"/>
            <a:r>
              <a:rPr lang="en-US" b="1" i="1" dirty="0" smtClean="0"/>
              <a:t>W=</a:t>
            </a:r>
            <a:r>
              <a:rPr lang="el-GR" b="1" i="1" dirty="0" smtClean="0"/>
              <a:t>Σ</a:t>
            </a:r>
            <a:r>
              <a:rPr lang="en-US" b="1" i="1" dirty="0" smtClean="0"/>
              <a:t>(TSC)+V</a:t>
            </a:r>
          </a:p>
        </p:txBody>
      </p:sp>
      <p:sp>
        <p:nvSpPr>
          <p:cNvPr id="5" name="Slide Number Placeholder 4"/>
          <p:cNvSpPr>
            <a:spLocks noGrp="1"/>
          </p:cNvSpPr>
          <p:nvPr>
            <p:ph type="sldNum" sz="quarter" idx="12"/>
          </p:nvPr>
        </p:nvSpPr>
        <p:spPr/>
        <p:txBody>
          <a:bodyPr/>
          <a:lstStyle/>
          <a:p>
            <a:fld id="{E4784335-EDDA-464A-BFEE-028C1E31DEF3}" type="slidenum">
              <a:rPr lang="en-US" smtClean="0"/>
              <a:pPr/>
              <a:t>6</a:t>
            </a:fld>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Estimation Approach</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Progressive testing  of increasingly more complicated model specifications</a:t>
            </a:r>
          </a:p>
          <a:p>
            <a:pPr marL="914400" lvl="1" indent="-457200">
              <a:spcBef>
                <a:spcPts val="100"/>
              </a:spcBef>
              <a:buFont typeface="+mj-lt"/>
              <a:buAutoNum type="arabicPeriod"/>
            </a:pPr>
            <a:r>
              <a:rPr lang="en-US" sz="1800" dirty="0" smtClean="0"/>
              <a:t>Basic – estimate parameters for time and cost only in linear function, </a:t>
            </a:r>
          </a:p>
          <a:p>
            <a:pPr marL="914400" lvl="1" indent="-457200">
              <a:spcBef>
                <a:spcPts val="100"/>
              </a:spcBef>
              <a:buFont typeface="+mj-lt"/>
              <a:buAutoNum type="arabicPeriod"/>
            </a:pPr>
            <a:r>
              <a:rPr lang="en-US" sz="1800" dirty="0" smtClean="0"/>
              <a:t>Explore non-linear effects and distance effects</a:t>
            </a:r>
          </a:p>
          <a:p>
            <a:pPr marL="914400" lvl="1" indent="-457200">
              <a:spcBef>
                <a:spcPts val="100"/>
              </a:spcBef>
              <a:buFont typeface="+mj-lt"/>
              <a:buAutoNum type="arabicPeriod"/>
            </a:pPr>
            <a:r>
              <a:rPr lang="en-US" sz="1800" dirty="0" smtClean="0"/>
              <a:t>Perceived travel time by congestion levels and facility type</a:t>
            </a:r>
          </a:p>
          <a:p>
            <a:pPr marL="914400" lvl="1" indent="-457200">
              <a:spcBef>
                <a:spcPts val="100"/>
              </a:spcBef>
              <a:buFont typeface="+mj-lt"/>
              <a:buAutoNum type="arabicPeriod"/>
            </a:pPr>
            <a:r>
              <a:rPr lang="en-US" sz="1800" dirty="0" smtClean="0"/>
              <a:t>Impact of income</a:t>
            </a:r>
          </a:p>
          <a:p>
            <a:pPr marL="914400" lvl="1" indent="-457200">
              <a:spcBef>
                <a:spcPts val="100"/>
              </a:spcBef>
              <a:buFont typeface="+mj-lt"/>
              <a:buAutoNum type="arabicPeriod"/>
            </a:pPr>
            <a:r>
              <a:rPr lang="en-US" sz="1800" dirty="0" smtClean="0"/>
              <a:t>Impact of car occupancy</a:t>
            </a:r>
          </a:p>
          <a:p>
            <a:pPr marL="914400" lvl="1" indent="-457200">
              <a:spcBef>
                <a:spcPts val="100"/>
              </a:spcBef>
              <a:buFont typeface="+mj-lt"/>
              <a:buAutoNum type="arabicPeriod"/>
            </a:pPr>
            <a:r>
              <a:rPr lang="en-US" sz="1800" dirty="0" smtClean="0"/>
              <a:t>Impact of gender, age, and other person characteristics</a:t>
            </a:r>
          </a:p>
          <a:p>
            <a:pPr marL="914400" lvl="1" indent="-457200">
              <a:spcBef>
                <a:spcPts val="100"/>
              </a:spcBef>
              <a:buFont typeface="+mj-lt"/>
              <a:buAutoNum type="arabicPeriod"/>
            </a:pPr>
            <a:r>
              <a:rPr lang="en-US" sz="1800" dirty="0" smtClean="0"/>
              <a:t>Incorporation of reliability measures</a:t>
            </a:r>
          </a:p>
          <a:p>
            <a:pPr marL="914400" lvl="1" indent="-457200">
              <a:spcBef>
                <a:spcPts val="100"/>
              </a:spcBef>
              <a:buFont typeface="+mj-lt"/>
              <a:buAutoNum type="arabicPeriod"/>
            </a:pPr>
            <a:r>
              <a:rPr lang="en-US" sz="1800" dirty="0" smtClean="0"/>
              <a:t>Toll-averse  bias </a:t>
            </a:r>
          </a:p>
          <a:p>
            <a:pPr marL="914400" lvl="1" indent="-457200">
              <a:spcBef>
                <a:spcPts val="100"/>
              </a:spcBef>
              <a:buFont typeface="+mj-lt"/>
              <a:buAutoNum type="arabicPeriod"/>
            </a:pPr>
            <a:r>
              <a:rPr lang="en-US" sz="1800" dirty="0" smtClean="0"/>
              <a:t>Situational variability &amp; unobserved heterogeneity, random coefficient logit analysis</a:t>
            </a:r>
          </a:p>
          <a:p>
            <a:pPr marL="514350" indent="-457200"/>
            <a:r>
              <a:rPr lang="en-US" sz="2400" dirty="0" smtClean="0"/>
              <a:t>Assessment</a:t>
            </a:r>
          </a:p>
          <a:p>
            <a:pPr marL="914400" lvl="1" indent="-457200">
              <a:spcBef>
                <a:spcPts val="100"/>
              </a:spcBef>
            </a:pPr>
            <a:r>
              <a:rPr lang="en-US" sz="1800" dirty="0" smtClean="0"/>
              <a:t>Statistical goodness of fit measures</a:t>
            </a:r>
          </a:p>
          <a:p>
            <a:pPr marL="914400" lvl="1" indent="-457200">
              <a:spcBef>
                <a:spcPts val="100"/>
              </a:spcBef>
            </a:pPr>
            <a:r>
              <a:rPr lang="en-US" sz="1800" dirty="0" smtClean="0"/>
              <a:t>Reasonable value range for coefficients on time, cost and VOT</a:t>
            </a:r>
          </a:p>
          <a:p>
            <a:pPr marL="914400" lvl="1" indent="-457200">
              <a:spcBef>
                <a:spcPts val="100"/>
              </a:spcBef>
            </a:pPr>
            <a:r>
              <a:rPr lang="en-US" sz="1800" dirty="0" smtClean="0"/>
              <a:t>Feasibility of implementation in applications in existing and emerging application frameworks </a:t>
            </a:r>
          </a:p>
          <a:p>
            <a:pPr marL="914400" lvl="1" indent="-457200">
              <a:buFont typeface="+mj-lt"/>
              <a:buAutoNum type="arabicPeriod"/>
            </a:pPr>
            <a:endParaRPr lang="en-US" dirty="0" smtClean="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fld id="{E4784335-EDDA-464A-BFEE-028C1E31DEF3}" type="slidenum">
              <a:rPr lang="en-US" smtClean="0"/>
              <a:pPr/>
              <a:t>7</a:t>
            </a:fld>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Basic Generalized Cost Function (Starting)</a:t>
            </a:r>
            <a:endParaRPr lang="en-US" sz="3600" dirty="0"/>
          </a:p>
        </p:txBody>
      </p:sp>
      <p:sp>
        <p:nvSpPr>
          <p:cNvPr id="3" name="Content Placeholder 2"/>
          <p:cNvSpPr>
            <a:spLocks noGrp="1"/>
          </p:cNvSpPr>
          <p:nvPr>
            <p:ph idx="1"/>
          </p:nvPr>
        </p:nvSpPr>
        <p:spPr>
          <a:xfrm>
            <a:off x="457200" y="1143000"/>
            <a:ext cx="8458200" cy="5105400"/>
          </a:xfrm>
        </p:spPr>
        <p:txBody>
          <a:bodyPr/>
          <a:lstStyle/>
          <a:p>
            <a:pPr marL="342900" lvl="1" indent="-342900">
              <a:buClr>
                <a:schemeClr val="accent2"/>
              </a:buClr>
              <a:buFont typeface="Wingdings" pitchFamily="2" charset="2"/>
              <a:buChar char=""/>
            </a:pPr>
            <a:endParaRPr lang="en-US" b="1" i="1" dirty="0" smtClean="0"/>
          </a:p>
          <a:p>
            <a:pPr marL="342900" lvl="1" indent="-342900">
              <a:buClr>
                <a:schemeClr val="accent2"/>
              </a:buClr>
              <a:buFont typeface="Wingdings" pitchFamily="2" charset="2"/>
              <a:buChar char=""/>
            </a:pPr>
            <a:r>
              <a:rPr lang="en-US" sz="2800" b="1" i="1" dirty="0" smtClean="0"/>
              <a:t>U=</a:t>
            </a:r>
            <a:r>
              <a:rPr lang="en-US" sz="2800" b="1" i="1" dirty="0" err="1" smtClean="0">
                <a:solidFill>
                  <a:srgbClr val="C00000"/>
                </a:solidFill>
              </a:rPr>
              <a:t>b</a:t>
            </a:r>
            <a:r>
              <a:rPr lang="en-US" sz="2800" b="1" i="1" dirty="0" err="1" smtClean="0"/>
              <a:t>×Time+</a:t>
            </a:r>
            <a:r>
              <a:rPr lang="en-US" sz="2800" b="1" i="1" dirty="0" err="1" smtClean="0">
                <a:solidFill>
                  <a:srgbClr val="C00000"/>
                </a:solidFill>
              </a:rPr>
              <a:t>c</a:t>
            </a:r>
            <a:r>
              <a:rPr lang="en-US" sz="2800" b="1" i="1" dirty="0" err="1" smtClean="0"/>
              <a:t>×Cost</a:t>
            </a:r>
            <a:endParaRPr lang="en-US" sz="2800" dirty="0" smtClean="0"/>
          </a:p>
          <a:p>
            <a:pPr lvl="1">
              <a:lnSpc>
                <a:spcPct val="90000"/>
              </a:lnSpc>
            </a:pPr>
            <a:r>
              <a:rPr lang="en-US" sz="2000" b="1" i="1" dirty="0" smtClean="0">
                <a:solidFill>
                  <a:srgbClr val="C00000"/>
                </a:solidFill>
              </a:rPr>
              <a:t>b</a:t>
            </a:r>
            <a:r>
              <a:rPr lang="en-US" sz="2000" dirty="0" smtClean="0">
                <a:solidFill>
                  <a:srgbClr val="FF0000"/>
                </a:solidFill>
              </a:rPr>
              <a:t> </a:t>
            </a:r>
            <a:r>
              <a:rPr lang="en-US" sz="2000" dirty="0" smtClean="0"/>
              <a:t>=  travel time coefficient</a:t>
            </a:r>
          </a:p>
          <a:p>
            <a:pPr lvl="1">
              <a:lnSpc>
                <a:spcPct val="90000"/>
              </a:lnSpc>
            </a:pPr>
            <a:r>
              <a:rPr lang="en-US" sz="2000" b="1" i="1" dirty="0" smtClean="0">
                <a:solidFill>
                  <a:srgbClr val="C00000"/>
                </a:solidFill>
              </a:rPr>
              <a:t>c</a:t>
            </a:r>
            <a:r>
              <a:rPr lang="en-US" sz="2000" dirty="0" smtClean="0"/>
              <a:t> =  travel cost coefficient  </a:t>
            </a:r>
          </a:p>
          <a:p>
            <a:pPr lvl="1">
              <a:lnSpc>
                <a:spcPct val="90000"/>
              </a:lnSpc>
            </a:pPr>
            <a:r>
              <a:rPr lang="en-US" sz="2000" dirty="0" smtClean="0"/>
              <a:t>VOT = </a:t>
            </a:r>
            <a:r>
              <a:rPr lang="en-US" sz="2000" b="1" i="1" dirty="0" smtClean="0">
                <a:solidFill>
                  <a:srgbClr val="C00000"/>
                </a:solidFill>
              </a:rPr>
              <a:t>b</a:t>
            </a:r>
            <a:r>
              <a:rPr lang="en-US" sz="2000" b="1" i="1" dirty="0" smtClean="0"/>
              <a:t>/</a:t>
            </a:r>
            <a:r>
              <a:rPr lang="en-US" sz="2000" b="1" i="1" dirty="0" smtClean="0">
                <a:solidFill>
                  <a:srgbClr val="C00000"/>
                </a:solidFill>
              </a:rPr>
              <a:t>c</a:t>
            </a:r>
            <a:r>
              <a:rPr lang="en-US" sz="2000" dirty="0" smtClean="0"/>
              <a:t> (constant)</a:t>
            </a:r>
          </a:p>
          <a:p>
            <a:pPr>
              <a:lnSpc>
                <a:spcPct val="90000"/>
              </a:lnSpc>
            </a:pPr>
            <a:r>
              <a:rPr lang="en-US" dirty="0" smtClean="0"/>
              <a:t>99% of research and 100% of models in practice use this function</a:t>
            </a:r>
          </a:p>
          <a:p>
            <a:pPr>
              <a:lnSpc>
                <a:spcPct val="90000"/>
              </a:lnSpc>
            </a:pPr>
            <a:r>
              <a:rPr lang="en-US" dirty="0" smtClean="0"/>
              <a:t>This function is simplistic and masks many important effects of congestion and pricing</a:t>
            </a:r>
          </a:p>
          <a:p>
            <a:pPr>
              <a:lnSpc>
                <a:spcPct val="90000"/>
              </a:lnSpc>
              <a:buNone/>
            </a:pPr>
            <a:r>
              <a:rPr lang="en-US" dirty="0" smtClean="0"/>
              <a:t>   </a:t>
            </a:r>
          </a:p>
        </p:txBody>
      </p:sp>
      <p:sp>
        <p:nvSpPr>
          <p:cNvPr id="5" name="Slide Number Placeholder 4"/>
          <p:cNvSpPr>
            <a:spLocks noGrp="1"/>
          </p:cNvSpPr>
          <p:nvPr>
            <p:ph type="sldNum" sz="quarter" idx="12"/>
          </p:nvPr>
        </p:nvSpPr>
        <p:spPr/>
        <p:txBody>
          <a:bodyPr/>
          <a:lstStyle/>
          <a:p>
            <a:fld id="{E4784335-EDDA-464A-BFEE-028C1E31DEF3}" type="slidenum">
              <a:rPr lang="en-US" smtClean="0"/>
              <a:pPr/>
              <a:t>8</a:t>
            </a:fld>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 Growth with Journey Lengths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Cost damping:</a:t>
            </a:r>
          </a:p>
          <a:p>
            <a:pPr lvl="1"/>
            <a:r>
              <a:rPr lang="en-US" dirty="0" smtClean="0"/>
              <a:t>Poor perception of car operating cost vs. parking and tolls </a:t>
            </a:r>
          </a:p>
          <a:p>
            <a:pPr lvl="1"/>
            <a:r>
              <a:rPr lang="en-US" dirty="0" smtClean="0"/>
              <a:t>Relative rather than absolute perception of cost</a:t>
            </a:r>
          </a:p>
          <a:p>
            <a:pPr lvl="1"/>
            <a:r>
              <a:rPr lang="en-US" dirty="0" smtClean="0"/>
              <a:t>Cheaper housing and higher disposable income for long-distance commuters </a:t>
            </a:r>
          </a:p>
          <a:p>
            <a:pPr lvl="1"/>
            <a:r>
              <a:rPr lang="en-US" dirty="0" smtClean="0"/>
              <a:t>Trip frequency inversely proportional to trip length (for non-work travel)</a:t>
            </a:r>
          </a:p>
          <a:p>
            <a:pPr lvl="1"/>
            <a:r>
              <a:rPr lang="en-US" dirty="0" smtClean="0"/>
              <a:t>Higher car occupancy for longer trips (if car occupancy is not accounted)</a:t>
            </a:r>
          </a:p>
          <a:p>
            <a:r>
              <a:rPr lang="en-US" dirty="0" smtClean="0"/>
              <a:t>Time valuing:</a:t>
            </a:r>
          </a:p>
          <a:p>
            <a:pPr lvl="1"/>
            <a:r>
              <a:rPr lang="en-US" dirty="0" smtClean="0"/>
              <a:t>Risk aversion (if reliability is not accounted )</a:t>
            </a:r>
          </a:p>
          <a:p>
            <a:pPr lvl="1"/>
            <a:r>
              <a:rPr lang="en-US" dirty="0" smtClean="0"/>
              <a:t>Unfamiliarity with distant locations</a:t>
            </a:r>
          </a:p>
          <a:p>
            <a:pPr lvl="1"/>
            <a:r>
              <a:rPr lang="en-US" dirty="0" smtClean="0"/>
              <a:t>Time budget constraints</a:t>
            </a:r>
          </a:p>
        </p:txBody>
      </p:sp>
      <p:sp>
        <p:nvSpPr>
          <p:cNvPr id="5" name="Slide Number Placeholder 4"/>
          <p:cNvSpPr>
            <a:spLocks noGrp="1"/>
          </p:cNvSpPr>
          <p:nvPr>
            <p:ph type="sldNum" sz="quarter" idx="12"/>
          </p:nvPr>
        </p:nvSpPr>
        <p:spPr/>
        <p:txBody>
          <a:bodyPr/>
          <a:lstStyle/>
          <a:p>
            <a:fld id="{E4784335-EDDA-464A-BFEE-028C1E31DEF3}" type="slidenum">
              <a:rPr lang="en-US" smtClean="0"/>
              <a:pPr/>
              <a:t>9</a:t>
            </a:fld>
            <a:endParaRPr lang="en-US" dirty="0"/>
          </a:p>
        </p:txBody>
      </p:sp>
    </p:spTree>
  </p:cSld>
  <p:clrMapOvr>
    <a:masterClrMapping/>
  </p:clrMapOvr>
  <p:transition>
    <p:dissolve/>
  </p:transition>
</p:sld>
</file>

<file path=ppt/theme/theme1.xml><?xml version="1.0" encoding="utf-8"?>
<a:theme xmlns:a="http://schemas.openxmlformats.org/drawingml/2006/main" name="Presentation">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2461</TotalTime>
  <Words>2483</Words>
  <Application>Microsoft Office PowerPoint</Application>
  <PresentationFormat>On-screen Show (4:3)</PresentationFormat>
  <Paragraphs>396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Presentation</vt:lpstr>
      <vt:lpstr> Impact of Congestion Pricing &amp; Travel Time Reliability on Travel Demand </vt:lpstr>
      <vt:lpstr>Acknowledgments</vt:lpstr>
      <vt:lpstr>Primary Objectives and Focus</vt:lpstr>
      <vt:lpstr>Data Sources</vt:lpstr>
      <vt:lpstr>Choice Frameworks</vt:lpstr>
      <vt:lpstr>Extending Choice Dimensions</vt:lpstr>
      <vt:lpstr>Model Estimation Approach</vt:lpstr>
      <vt:lpstr>Basic Generalized Cost Function (Starting)</vt:lpstr>
      <vt:lpstr>VOT Growth with Journey Lengths</vt:lpstr>
      <vt:lpstr>Non-Linear Distance Effects</vt:lpstr>
      <vt:lpstr>VOT Drop for Long-Distance Commuters </vt:lpstr>
      <vt:lpstr>Perceived Time by Congestion Levels</vt:lpstr>
      <vt:lpstr>Household Income Effects (NY)</vt:lpstr>
      <vt:lpstr>Impact of Income on Sensitivity to Cost</vt:lpstr>
      <vt:lpstr>Car Occupancy Effects (NY)</vt:lpstr>
      <vt:lpstr>Impact of Car Occupancy</vt:lpstr>
      <vt:lpstr>Cost Sharing Parameter for HOV </vt:lpstr>
      <vt:lpstr>Combined Income-Occupancy Effects</vt:lpstr>
      <vt:lpstr>Impact of Travel Purpose, Gender, Age, and Other Person Characteristics</vt:lpstr>
      <vt:lpstr>Reliability Measures</vt:lpstr>
      <vt:lpstr>Incorporation of Reliability</vt:lpstr>
      <vt:lpstr>Toll-Averse Bias</vt:lpstr>
      <vt:lpstr>Negative Toll Bias (SHRP C04)</vt:lpstr>
      <vt:lpstr>Situational / Unobserved Heterogeneity</vt:lpstr>
      <vt:lpstr>Improved Final Generalized Cost Function </vt:lpstr>
      <vt:lpstr>Principal Conclusions for Modeling</vt:lpstr>
      <vt:lpstr>Thank you!</vt:lpstr>
      <vt:lpstr>Behavioral Insights (Top 10)</vt:lpstr>
      <vt:lpstr>Behavioral Insights (Top 10)</vt:lpstr>
      <vt:lpstr>Behavioral Insights (Top 10)</vt:lpstr>
      <vt:lpstr>Behavioral Insights (Top 10)</vt:lpstr>
      <vt:lpstr>Behavioral Insights (Top 10)</vt:lpstr>
      <vt:lpstr>Behavioral Insights (Top 10)</vt:lpstr>
      <vt:lpstr>Behavioral Insights (Top 10)</vt:lpstr>
      <vt:lpstr>Behavioral Insights (Top 10)</vt:lpstr>
      <vt:lpstr>Behavioral Insights (Top 10)</vt:lpstr>
      <vt:lpstr>Behavioral Insights (Top 10)</vt:lpstr>
      <vt:lpstr>NY Binary Route (Type) Choice Model</vt:lpstr>
      <vt:lpstr>NY Mode/Occupancy/Route Type Choice</vt:lpstr>
      <vt:lpstr>NY Joint TOD &amp; Mode Choice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Donnelly</dc:creator>
  <cp:lastModifiedBy>Mark</cp:lastModifiedBy>
  <cp:revision>192</cp:revision>
  <dcterms:created xsi:type="dcterms:W3CDTF">2009-12-12T00:14:01Z</dcterms:created>
  <dcterms:modified xsi:type="dcterms:W3CDTF">2011-05-11T18:54:41Z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TC060874521033</vt:lpwstr>
  </property>
</Properties>
</file>