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734" r:id="rId2"/>
  </p:sldMasterIdLst>
  <p:notesMasterIdLst>
    <p:notesMasterId r:id="rId23"/>
  </p:notesMasterIdLst>
  <p:sldIdLst>
    <p:sldId id="257" r:id="rId3"/>
    <p:sldId id="258" r:id="rId4"/>
    <p:sldId id="262" r:id="rId5"/>
    <p:sldId id="263" r:id="rId6"/>
    <p:sldId id="259" r:id="rId7"/>
    <p:sldId id="264" r:id="rId8"/>
    <p:sldId id="267" r:id="rId9"/>
    <p:sldId id="265" r:id="rId10"/>
    <p:sldId id="266" r:id="rId11"/>
    <p:sldId id="270" r:id="rId12"/>
    <p:sldId id="271" r:id="rId13"/>
    <p:sldId id="272" r:id="rId14"/>
    <p:sldId id="260" r:id="rId15"/>
    <p:sldId id="273" r:id="rId16"/>
    <p:sldId id="275" r:id="rId17"/>
    <p:sldId id="276" r:id="rId18"/>
    <p:sldId id="277" r:id="rId19"/>
    <p:sldId id="268" r:id="rId20"/>
    <p:sldId id="278" r:id="rId21"/>
    <p:sldId id="269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mbridge Systematics, Inc." initials="CS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6BAD8A"/>
    <a:srgbClr val="ECD3AA"/>
    <a:srgbClr val="CC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 showGuides="1">
      <p:cViewPr varScale="1">
        <p:scale>
          <a:sx n="89" d="100"/>
          <a:sy n="89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A8936-9575-4A7B-96FF-759D075096BF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B0A10-6CCD-44B8-ADDC-B8A3B3A8A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99039" y="2433483"/>
            <a:ext cx="3749402" cy="995517"/>
          </a:xfrm>
        </p:spPr>
        <p:txBody>
          <a:bodyPr/>
          <a:lstStyle>
            <a:lvl1pPr marL="0" indent="0" algn="l">
              <a:spcBef>
                <a:spcPct val="50000"/>
              </a:spcBef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Client Name</a:t>
            </a:r>
          </a:p>
        </p:txBody>
      </p:sp>
      <p:pic>
        <p:nvPicPr>
          <p:cNvPr id="13" name="Picture 12" descr="traffic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2284" y="2306836"/>
            <a:ext cx="4444682" cy="2966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Group 9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00549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100000" scaled="0"/>
              <a:tileRect/>
            </a:gra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extrusionH="76200" contourW="12700">
              <a:bevelT w="139700" h="139700"/>
              <a:extrusionClr>
                <a:schemeClr val="tx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/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 rot="10800000">
              <a:off x="149923" y="165996"/>
              <a:ext cx="746491" cy="730124"/>
            </a:xfrm>
            <a:custGeom>
              <a:avLst/>
              <a:gdLst>
                <a:gd name="connsiteX0" fmla="*/ 8112 w 10179"/>
                <a:gd name="connsiteY0" fmla="*/ 10235 h 12248"/>
                <a:gd name="connsiteX1" fmla="*/ 2832 w 10179"/>
                <a:gd name="connsiteY1" fmla="*/ 11946 h 12248"/>
                <a:gd name="connsiteX2" fmla="*/ 9719 w 10179"/>
                <a:gd name="connsiteY2" fmla="*/ 11711 h 12248"/>
                <a:gd name="connsiteX3" fmla="*/ 10000 w 10179"/>
                <a:gd name="connsiteY3" fmla="*/ 2248 h 12248"/>
                <a:gd name="connsiteX4" fmla="*/ 8112 w 10179"/>
                <a:gd name="connsiteY4" fmla="*/ 10235 h 12248"/>
                <a:gd name="connsiteX0" fmla="*/ 10944 w 13011"/>
                <a:gd name="connsiteY0" fmla="*/ 10235 h 12449"/>
                <a:gd name="connsiteX1" fmla="*/ 2832 w 13011"/>
                <a:gd name="connsiteY1" fmla="*/ 12248 h 12449"/>
                <a:gd name="connsiteX2" fmla="*/ 12551 w 13011"/>
                <a:gd name="connsiteY2" fmla="*/ 11711 h 12449"/>
                <a:gd name="connsiteX3" fmla="*/ 12832 w 13011"/>
                <a:gd name="connsiteY3" fmla="*/ 2248 h 12449"/>
                <a:gd name="connsiteX4" fmla="*/ 10944 w 13011"/>
                <a:gd name="connsiteY4" fmla="*/ 10235 h 12449"/>
                <a:gd name="connsiteX0" fmla="*/ 13776 w 15915"/>
                <a:gd name="connsiteY0" fmla="*/ 10235 h 12650"/>
                <a:gd name="connsiteX1" fmla="*/ 2832 w 15915"/>
                <a:gd name="connsiteY1" fmla="*/ 12449 h 12650"/>
                <a:gd name="connsiteX2" fmla="*/ 15383 w 15915"/>
                <a:gd name="connsiteY2" fmla="*/ 11711 h 12650"/>
                <a:gd name="connsiteX3" fmla="*/ 15664 w 15915"/>
                <a:gd name="connsiteY3" fmla="*/ 2248 h 12650"/>
                <a:gd name="connsiteX4" fmla="*/ 13776 w 15915"/>
                <a:gd name="connsiteY4" fmla="*/ 10235 h 12650"/>
                <a:gd name="connsiteX0" fmla="*/ 13776 w 15915"/>
                <a:gd name="connsiteY0" fmla="*/ 10235 h 12248"/>
                <a:gd name="connsiteX1" fmla="*/ 2832 w 15915"/>
                <a:gd name="connsiteY1" fmla="*/ 11544 h 12248"/>
                <a:gd name="connsiteX2" fmla="*/ 15383 w 15915"/>
                <a:gd name="connsiteY2" fmla="*/ 11711 h 12248"/>
                <a:gd name="connsiteX3" fmla="*/ 15664 w 15915"/>
                <a:gd name="connsiteY3" fmla="*/ 2248 h 12248"/>
                <a:gd name="connsiteX4" fmla="*/ 13776 w 15915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897 w 12897"/>
                <a:gd name="connsiteY2" fmla="*/ 11919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7987 h 9872"/>
                <a:gd name="connsiteX1" fmla="*/ 2832 w 12897"/>
                <a:gd name="connsiteY1" fmla="*/ 9671 h 9872"/>
                <a:gd name="connsiteX2" fmla="*/ 12897 w 12897"/>
                <a:gd name="connsiteY2" fmla="*/ 9671 h 9872"/>
                <a:gd name="connsiteX3" fmla="*/ 12718 w 12897"/>
                <a:gd name="connsiteY3" fmla="*/ 0 h 9872"/>
                <a:gd name="connsiteX4" fmla="*/ 10830 w 12897"/>
                <a:gd name="connsiteY4" fmla="*/ 7987 h 9872"/>
                <a:gd name="connsiteX0" fmla="*/ 6201 w 7804"/>
                <a:gd name="connsiteY0" fmla="*/ 8091 h 10000"/>
                <a:gd name="connsiteX1" fmla="*/ 0 w 7804"/>
                <a:gd name="connsiteY1" fmla="*/ 9796 h 10000"/>
                <a:gd name="connsiteX2" fmla="*/ 7804 w 7804"/>
                <a:gd name="connsiteY2" fmla="*/ 9796 h 10000"/>
                <a:gd name="connsiteX3" fmla="*/ 7665 w 7804"/>
                <a:gd name="connsiteY3" fmla="*/ 0 h 10000"/>
                <a:gd name="connsiteX4" fmla="*/ 6201 w 7804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6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7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9797"/>
                <a:gd name="connsiteX1" fmla="*/ 0 w 10000"/>
                <a:gd name="connsiteY1" fmla="*/ 9796 h 9797"/>
                <a:gd name="connsiteX2" fmla="*/ 10000 w 10000"/>
                <a:gd name="connsiteY2" fmla="*/ 9797 h 9797"/>
                <a:gd name="connsiteX3" fmla="*/ 9822 w 10000"/>
                <a:gd name="connsiteY3" fmla="*/ 0 h 9797"/>
                <a:gd name="connsiteX4" fmla="*/ 7946 w 10000"/>
                <a:gd name="connsiteY4" fmla="*/ 8091 h 9797"/>
                <a:gd name="connsiteX0" fmla="*/ 7946 w 10000"/>
                <a:gd name="connsiteY0" fmla="*/ 8259 h 10000"/>
                <a:gd name="connsiteX1" fmla="*/ 0 w 10000"/>
                <a:gd name="connsiteY1" fmla="*/ 9999 h 10000"/>
                <a:gd name="connsiteX2" fmla="*/ 10000 w 10000"/>
                <a:gd name="connsiteY2" fmla="*/ 10000 h 10000"/>
                <a:gd name="connsiteX3" fmla="*/ 9822 w 10000"/>
                <a:gd name="connsiteY3" fmla="*/ 0 h 10000"/>
                <a:gd name="connsiteX4" fmla="*/ 7946 w 10000"/>
                <a:gd name="connsiteY4" fmla="*/ 8259 h 10000"/>
                <a:gd name="connsiteX0" fmla="*/ 7946 w 10035"/>
                <a:gd name="connsiteY0" fmla="*/ 8259 h 10000"/>
                <a:gd name="connsiteX1" fmla="*/ 0 w 10035"/>
                <a:gd name="connsiteY1" fmla="*/ 9999 h 10000"/>
                <a:gd name="connsiteX2" fmla="*/ 10000 w 10035"/>
                <a:gd name="connsiteY2" fmla="*/ 10000 h 10000"/>
                <a:gd name="connsiteX3" fmla="*/ 10000 w 10035"/>
                <a:gd name="connsiteY3" fmla="*/ 0 h 10000"/>
                <a:gd name="connsiteX4" fmla="*/ 7946 w 10035"/>
                <a:gd name="connsiteY4" fmla="*/ 82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" h="10000">
                  <a:moveTo>
                    <a:pt x="7946" y="8259"/>
                  </a:moveTo>
                  <a:cubicBezTo>
                    <a:pt x="6279" y="9925"/>
                    <a:pt x="3433" y="9728"/>
                    <a:pt x="0" y="9999"/>
                  </a:cubicBezTo>
                  <a:lnTo>
                    <a:pt x="10000" y="10000"/>
                  </a:lnTo>
                  <a:cubicBezTo>
                    <a:pt x="9962" y="6821"/>
                    <a:pt x="10035" y="2558"/>
                    <a:pt x="10000" y="0"/>
                  </a:cubicBezTo>
                  <a:cubicBezTo>
                    <a:pt x="9685" y="3196"/>
                    <a:pt x="9613" y="6593"/>
                    <a:pt x="7946" y="8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9EFF">
                    <a:alpha val="22000"/>
                  </a:srgbClr>
                </a:gs>
                <a:gs pos="15000">
                  <a:srgbClr val="7DC4FF">
                    <a:alpha val="23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152400"/>
            <a:ext cx="7964424" cy="981456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1" kern="12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1219200"/>
            <a:ext cx="7964424" cy="417576"/>
          </a:xfrm>
        </p:spPr>
        <p:txBody>
          <a:bodyPr>
            <a:no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714498" y="6228559"/>
            <a:ext cx="34046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effectLst/>
              </a:rPr>
              <a:t>Transportation leadership you can trust.</a:t>
            </a:r>
          </a:p>
        </p:txBody>
      </p:sp>
      <p:pic>
        <p:nvPicPr>
          <p:cNvPr id="9" name="Picture 8" descr="CS_Logo_2955U_No_T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/>
        </p:spPr>
      </p:pic>
      <p:sp>
        <p:nvSpPr>
          <p:cNvPr id="16" name="TextBox 15"/>
          <p:cNvSpPr txBox="1"/>
          <p:nvPr/>
        </p:nvSpPr>
        <p:spPr>
          <a:xfrm>
            <a:off x="535909" y="2169951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</a:rPr>
              <a:t>presented to</a:t>
            </a:r>
            <a:endParaRPr lang="en-US" sz="1400" b="1" i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4632" y="3517488"/>
            <a:ext cx="34037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</a:rPr>
              <a:t>presented by</a:t>
            </a:r>
            <a:r>
              <a:rPr lang="en-US" sz="1100" i="1" dirty="0" smtClean="0">
                <a:solidFill>
                  <a:schemeClr val="tx2"/>
                </a:solidFill>
              </a:rPr>
              <a:t/>
            </a:r>
            <a:br>
              <a:rPr lang="en-US" sz="1100" i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Cambridge Systematics, Inc.</a:t>
            </a:r>
            <a:endParaRPr lang="en-US" sz="2000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6575" y="5136971"/>
            <a:ext cx="3351213" cy="346075"/>
          </a:xfrm>
        </p:spPr>
        <p:txBody>
          <a:bodyPr/>
          <a:lstStyle>
            <a:lvl1pPr>
              <a:buFontTx/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84632" y="4075991"/>
            <a:ext cx="3763809" cy="1060980"/>
          </a:xfrm>
        </p:spPr>
        <p:txBody>
          <a:bodyPr/>
          <a:lstStyle>
            <a:lvl1pPr>
              <a:buFont typeface="Arial" pitchFamily="34" charset="0"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9830" y="2262433"/>
            <a:ext cx="999241" cy="1390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49830" y="2005553"/>
            <a:ext cx="999241" cy="2568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1674674"/>
            <a:ext cx="8229600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Please select a Custom</a:t>
            </a:r>
            <a:r>
              <a:rPr lang="en-US" sz="3600" baseline="0" dirty="0" smtClean="0"/>
              <a:t> CS Theme </a:t>
            </a:r>
            <a:br>
              <a:rPr lang="en-US" sz="3600" baseline="0" dirty="0" smtClean="0"/>
            </a:br>
            <a:r>
              <a:rPr lang="en-US" sz="3600" baseline="0" dirty="0" smtClean="0"/>
              <a:t>from the Design Tab . . .</a:t>
            </a:r>
          </a:p>
          <a:p>
            <a:pPr algn="ctr"/>
            <a:r>
              <a:rPr lang="en-US" sz="3600" baseline="0" dirty="0" smtClean="0"/>
              <a:t>then Delete this Slide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9830" y="2262433"/>
            <a:ext cx="999241" cy="1390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49830" y="2005553"/>
            <a:ext cx="999241" cy="2568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1674674"/>
            <a:ext cx="8229600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Please select a Custom</a:t>
            </a:r>
            <a:r>
              <a:rPr lang="en-US" sz="3600" baseline="0" dirty="0" smtClean="0"/>
              <a:t> CS Theme </a:t>
            </a:r>
            <a:br>
              <a:rPr lang="en-US" sz="3600" baseline="0" dirty="0" smtClean="0"/>
            </a:br>
            <a:r>
              <a:rPr lang="en-US" sz="3600" baseline="0" dirty="0" smtClean="0"/>
              <a:t>from the Design Tab . . .</a:t>
            </a:r>
          </a:p>
          <a:p>
            <a:pPr algn="ctr"/>
            <a:r>
              <a:rPr lang="en-US" sz="3600" baseline="0" dirty="0" smtClean="0"/>
              <a:t>then Delete this Slide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3787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73812"/>
            <a:ext cx="6400800" cy="74479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613859"/>
            <a:ext cx="6400800" cy="360823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800" b="1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4564171"/>
            <a:ext cx="6400800" cy="360823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800" b="1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Presented by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371600" y="5939656"/>
            <a:ext cx="6400800" cy="360823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400" b="1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3311525"/>
            <a:ext cx="6400800" cy="30777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buSzPct val="75000"/>
              <a:buFontTx/>
              <a:buNone/>
            </a:pPr>
            <a:r>
              <a: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Presented to:</a:t>
            </a:r>
            <a:endParaRPr lang="en-US" sz="14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4282459"/>
            <a:ext cx="6400800" cy="30777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buSzPct val="75000"/>
              <a:buFontTx/>
              <a:buNone/>
            </a:pPr>
            <a:r>
              <a: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Presented by:</a:t>
            </a:r>
            <a:endParaRPr lang="en-US" sz="14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5381" y="6454361"/>
            <a:ext cx="6400800" cy="30777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lvl="0" indent="0" algn="r" defTabSz="914400" rtl="0" eaLnBrk="1" latinLnBrk="0" hangingPunct="1">
              <a:spcBef>
                <a:spcPct val="20000"/>
              </a:spcBef>
              <a:buSzPct val="75000"/>
              <a:buFontTx/>
              <a:buNone/>
            </a:pPr>
            <a:r>
              <a: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Transportation leadership you can trust.</a:t>
            </a:r>
            <a:endParaRPr lang="en-US" sz="14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42304"/>
            <a:ext cx="7772400" cy="744793"/>
          </a:xfrm>
        </p:spPr>
        <p:txBody>
          <a:bodyPr anchor="t">
            <a:normAutofit/>
          </a:bodyPr>
          <a:lstStyle>
            <a:lvl1pPr algn="ctr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argo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87254">
            <a:off x="5571172" y="3446333"/>
            <a:ext cx="3147333" cy="2110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truck1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46149">
            <a:off x="5545327" y="1778405"/>
            <a:ext cx="2911092" cy="1950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truck2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1158" y="2661769"/>
            <a:ext cx="3391194" cy="2263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Group 13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00549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100000" scaled="0"/>
              <a:tileRect/>
            </a:gra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extrusionH="76200" contourW="12700">
              <a:bevelT w="139700" h="139700"/>
              <a:extrusionClr>
                <a:schemeClr val="tx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 rot="10800000">
              <a:off x="149923" y="165996"/>
              <a:ext cx="746491" cy="730124"/>
            </a:xfrm>
            <a:custGeom>
              <a:avLst/>
              <a:gdLst>
                <a:gd name="connsiteX0" fmla="*/ 8112 w 10179"/>
                <a:gd name="connsiteY0" fmla="*/ 10235 h 12248"/>
                <a:gd name="connsiteX1" fmla="*/ 2832 w 10179"/>
                <a:gd name="connsiteY1" fmla="*/ 11946 h 12248"/>
                <a:gd name="connsiteX2" fmla="*/ 9719 w 10179"/>
                <a:gd name="connsiteY2" fmla="*/ 11711 h 12248"/>
                <a:gd name="connsiteX3" fmla="*/ 10000 w 10179"/>
                <a:gd name="connsiteY3" fmla="*/ 2248 h 12248"/>
                <a:gd name="connsiteX4" fmla="*/ 8112 w 10179"/>
                <a:gd name="connsiteY4" fmla="*/ 10235 h 12248"/>
                <a:gd name="connsiteX0" fmla="*/ 10944 w 13011"/>
                <a:gd name="connsiteY0" fmla="*/ 10235 h 12449"/>
                <a:gd name="connsiteX1" fmla="*/ 2832 w 13011"/>
                <a:gd name="connsiteY1" fmla="*/ 12248 h 12449"/>
                <a:gd name="connsiteX2" fmla="*/ 12551 w 13011"/>
                <a:gd name="connsiteY2" fmla="*/ 11711 h 12449"/>
                <a:gd name="connsiteX3" fmla="*/ 12832 w 13011"/>
                <a:gd name="connsiteY3" fmla="*/ 2248 h 12449"/>
                <a:gd name="connsiteX4" fmla="*/ 10944 w 13011"/>
                <a:gd name="connsiteY4" fmla="*/ 10235 h 12449"/>
                <a:gd name="connsiteX0" fmla="*/ 13776 w 15915"/>
                <a:gd name="connsiteY0" fmla="*/ 10235 h 12650"/>
                <a:gd name="connsiteX1" fmla="*/ 2832 w 15915"/>
                <a:gd name="connsiteY1" fmla="*/ 12449 h 12650"/>
                <a:gd name="connsiteX2" fmla="*/ 15383 w 15915"/>
                <a:gd name="connsiteY2" fmla="*/ 11711 h 12650"/>
                <a:gd name="connsiteX3" fmla="*/ 15664 w 15915"/>
                <a:gd name="connsiteY3" fmla="*/ 2248 h 12650"/>
                <a:gd name="connsiteX4" fmla="*/ 13776 w 15915"/>
                <a:gd name="connsiteY4" fmla="*/ 10235 h 12650"/>
                <a:gd name="connsiteX0" fmla="*/ 13776 w 15915"/>
                <a:gd name="connsiteY0" fmla="*/ 10235 h 12248"/>
                <a:gd name="connsiteX1" fmla="*/ 2832 w 15915"/>
                <a:gd name="connsiteY1" fmla="*/ 11544 h 12248"/>
                <a:gd name="connsiteX2" fmla="*/ 15383 w 15915"/>
                <a:gd name="connsiteY2" fmla="*/ 11711 h 12248"/>
                <a:gd name="connsiteX3" fmla="*/ 15664 w 15915"/>
                <a:gd name="connsiteY3" fmla="*/ 2248 h 12248"/>
                <a:gd name="connsiteX4" fmla="*/ 13776 w 15915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897 w 12897"/>
                <a:gd name="connsiteY2" fmla="*/ 11919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7987 h 9872"/>
                <a:gd name="connsiteX1" fmla="*/ 2832 w 12897"/>
                <a:gd name="connsiteY1" fmla="*/ 9671 h 9872"/>
                <a:gd name="connsiteX2" fmla="*/ 12897 w 12897"/>
                <a:gd name="connsiteY2" fmla="*/ 9671 h 9872"/>
                <a:gd name="connsiteX3" fmla="*/ 12718 w 12897"/>
                <a:gd name="connsiteY3" fmla="*/ 0 h 9872"/>
                <a:gd name="connsiteX4" fmla="*/ 10830 w 12897"/>
                <a:gd name="connsiteY4" fmla="*/ 7987 h 9872"/>
                <a:gd name="connsiteX0" fmla="*/ 6201 w 7804"/>
                <a:gd name="connsiteY0" fmla="*/ 8091 h 10000"/>
                <a:gd name="connsiteX1" fmla="*/ 0 w 7804"/>
                <a:gd name="connsiteY1" fmla="*/ 9796 h 10000"/>
                <a:gd name="connsiteX2" fmla="*/ 7804 w 7804"/>
                <a:gd name="connsiteY2" fmla="*/ 9796 h 10000"/>
                <a:gd name="connsiteX3" fmla="*/ 7665 w 7804"/>
                <a:gd name="connsiteY3" fmla="*/ 0 h 10000"/>
                <a:gd name="connsiteX4" fmla="*/ 6201 w 7804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6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7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9797"/>
                <a:gd name="connsiteX1" fmla="*/ 0 w 10000"/>
                <a:gd name="connsiteY1" fmla="*/ 9796 h 9797"/>
                <a:gd name="connsiteX2" fmla="*/ 10000 w 10000"/>
                <a:gd name="connsiteY2" fmla="*/ 9797 h 9797"/>
                <a:gd name="connsiteX3" fmla="*/ 9822 w 10000"/>
                <a:gd name="connsiteY3" fmla="*/ 0 h 9797"/>
                <a:gd name="connsiteX4" fmla="*/ 7946 w 10000"/>
                <a:gd name="connsiteY4" fmla="*/ 8091 h 9797"/>
                <a:gd name="connsiteX0" fmla="*/ 7946 w 10000"/>
                <a:gd name="connsiteY0" fmla="*/ 8259 h 10000"/>
                <a:gd name="connsiteX1" fmla="*/ 0 w 10000"/>
                <a:gd name="connsiteY1" fmla="*/ 9999 h 10000"/>
                <a:gd name="connsiteX2" fmla="*/ 10000 w 10000"/>
                <a:gd name="connsiteY2" fmla="*/ 10000 h 10000"/>
                <a:gd name="connsiteX3" fmla="*/ 9822 w 10000"/>
                <a:gd name="connsiteY3" fmla="*/ 0 h 10000"/>
                <a:gd name="connsiteX4" fmla="*/ 7946 w 10000"/>
                <a:gd name="connsiteY4" fmla="*/ 8259 h 10000"/>
                <a:gd name="connsiteX0" fmla="*/ 7946 w 10035"/>
                <a:gd name="connsiteY0" fmla="*/ 8259 h 10000"/>
                <a:gd name="connsiteX1" fmla="*/ 0 w 10035"/>
                <a:gd name="connsiteY1" fmla="*/ 9999 h 10000"/>
                <a:gd name="connsiteX2" fmla="*/ 10000 w 10035"/>
                <a:gd name="connsiteY2" fmla="*/ 10000 h 10000"/>
                <a:gd name="connsiteX3" fmla="*/ 10000 w 10035"/>
                <a:gd name="connsiteY3" fmla="*/ 0 h 10000"/>
                <a:gd name="connsiteX4" fmla="*/ 7946 w 10035"/>
                <a:gd name="connsiteY4" fmla="*/ 82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" h="10000">
                  <a:moveTo>
                    <a:pt x="7946" y="8259"/>
                  </a:moveTo>
                  <a:cubicBezTo>
                    <a:pt x="6279" y="9925"/>
                    <a:pt x="3433" y="9728"/>
                    <a:pt x="0" y="9999"/>
                  </a:cubicBezTo>
                  <a:lnTo>
                    <a:pt x="10000" y="10000"/>
                  </a:lnTo>
                  <a:cubicBezTo>
                    <a:pt x="9962" y="6821"/>
                    <a:pt x="10035" y="2558"/>
                    <a:pt x="10000" y="0"/>
                  </a:cubicBezTo>
                  <a:cubicBezTo>
                    <a:pt x="9685" y="3196"/>
                    <a:pt x="9613" y="6593"/>
                    <a:pt x="7946" y="8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9EFF">
                    <a:alpha val="22000"/>
                  </a:srgbClr>
                </a:gs>
                <a:gs pos="15000">
                  <a:srgbClr val="7DC4FF">
                    <a:alpha val="23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152400"/>
            <a:ext cx="7964424" cy="981456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1" kern="12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1219200"/>
            <a:ext cx="7964424" cy="417576"/>
          </a:xfrm>
        </p:spPr>
        <p:txBody>
          <a:bodyPr>
            <a:no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714498" y="6228559"/>
            <a:ext cx="34046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effectLst/>
              </a:rPr>
              <a:t>Transportation leadership you can trust.</a:t>
            </a:r>
          </a:p>
        </p:txBody>
      </p:sp>
      <p:pic>
        <p:nvPicPr>
          <p:cNvPr id="13" name="Picture 12" descr="CS_Logo_2955U_No_Ta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/>
        </p:spPr>
      </p:pic>
      <p:sp>
        <p:nvSpPr>
          <p:cNvPr id="2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99039" y="2433484"/>
            <a:ext cx="3389312" cy="995516"/>
          </a:xfrm>
        </p:spPr>
        <p:txBody>
          <a:bodyPr/>
          <a:lstStyle>
            <a:lvl1pPr marL="0" indent="0" algn="l">
              <a:spcBef>
                <a:spcPct val="50000"/>
              </a:spcBef>
              <a:buFontTx/>
              <a:buNone/>
              <a:defRPr sz="2000"/>
            </a:lvl1pPr>
          </a:lstStyle>
          <a:p>
            <a:pPr algn="l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Client Name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algn="l">
              <a:spcBef>
                <a:spcPct val="50000"/>
              </a:spcBef>
            </a:pPr>
            <a:endParaRPr lang="en-US" sz="1200" i="1" dirty="0" smtClean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909" y="2169951"/>
            <a:ext cx="1055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</a:rPr>
              <a:t>presented to</a:t>
            </a:r>
            <a:endParaRPr lang="en-US" sz="1400" b="1" i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4632" y="3517488"/>
            <a:ext cx="34037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</a:rPr>
              <a:t>presented by</a:t>
            </a:r>
            <a:r>
              <a:rPr lang="en-US" sz="1100" i="1" dirty="0" smtClean="0">
                <a:solidFill>
                  <a:schemeClr val="tx2"/>
                </a:solidFill>
              </a:rPr>
              <a:t/>
            </a:r>
            <a:br>
              <a:rPr lang="en-US" sz="1100" i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Cambridge Systematics, Inc.</a:t>
            </a:r>
            <a:endParaRPr lang="en-US" sz="2000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6575" y="5136971"/>
            <a:ext cx="3351213" cy="346075"/>
          </a:xfrm>
        </p:spPr>
        <p:txBody>
          <a:bodyPr/>
          <a:lstStyle>
            <a:lvl1pPr>
              <a:buFontTx/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84632" y="4075991"/>
            <a:ext cx="3763809" cy="1060980"/>
          </a:xfrm>
        </p:spPr>
        <p:txBody>
          <a:bodyPr/>
          <a:lstStyle>
            <a:lvl1pPr>
              <a:buFont typeface="Arial" pitchFamily="34" charset="0"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rain1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69946">
            <a:off x="5480243" y="2081397"/>
            <a:ext cx="3124471" cy="2072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train3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2372" y="3565863"/>
            <a:ext cx="3383573" cy="2263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Group 14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00549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100000" scaled="0"/>
              <a:tileRect/>
            </a:gra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extrusionH="76200" contourW="12700">
              <a:bevelT w="139700" h="139700"/>
              <a:extrusionClr>
                <a:schemeClr val="tx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 rot="10800000">
              <a:off x="149923" y="165996"/>
              <a:ext cx="746491" cy="730124"/>
            </a:xfrm>
            <a:custGeom>
              <a:avLst/>
              <a:gdLst>
                <a:gd name="connsiteX0" fmla="*/ 8112 w 10179"/>
                <a:gd name="connsiteY0" fmla="*/ 10235 h 12248"/>
                <a:gd name="connsiteX1" fmla="*/ 2832 w 10179"/>
                <a:gd name="connsiteY1" fmla="*/ 11946 h 12248"/>
                <a:gd name="connsiteX2" fmla="*/ 9719 w 10179"/>
                <a:gd name="connsiteY2" fmla="*/ 11711 h 12248"/>
                <a:gd name="connsiteX3" fmla="*/ 10000 w 10179"/>
                <a:gd name="connsiteY3" fmla="*/ 2248 h 12248"/>
                <a:gd name="connsiteX4" fmla="*/ 8112 w 10179"/>
                <a:gd name="connsiteY4" fmla="*/ 10235 h 12248"/>
                <a:gd name="connsiteX0" fmla="*/ 10944 w 13011"/>
                <a:gd name="connsiteY0" fmla="*/ 10235 h 12449"/>
                <a:gd name="connsiteX1" fmla="*/ 2832 w 13011"/>
                <a:gd name="connsiteY1" fmla="*/ 12248 h 12449"/>
                <a:gd name="connsiteX2" fmla="*/ 12551 w 13011"/>
                <a:gd name="connsiteY2" fmla="*/ 11711 h 12449"/>
                <a:gd name="connsiteX3" fmla="*/ 12832 w 13011"/>
                <a:gd name="connsiteY3" fmla="*/ 2248 h 12449"/>
                <a:gd name="connsiteX4" fmla="*/ 10944 w 13011"/>
                <a:gd name="connsiteY4" fmla="*/ 10235 h 12449"/>
                <a:gd name="connsiteX0" fmla="*/ 13776 w 15915"/>
                <a:gd name="connsiteY0" fmla="*/ 10235 h 12650"/>
                <a:gd name="connsiteX1" fmla="*/ 2832 w 15915"/>
                <a:gd name="connsiteY1" fmla="*/ 12449 h 12650"/>
                <a:gd name="connsiteX2" fmla="*/ 15383 w 15915"/>
                <a:gd name="connsiteY2" fmla="*/ 11711 h 12650"/>
                <a:gd name="connsiteX3" fmla="*/ 15664 w 15915"/>
                <a:gd name="connsiteY3" fmla="*/ 2248 h 12650"/>
                <a:gd name="connsiteX4" fmla="*/ 13776 w 15915"/>
                <a:gd name="connsiteY4" fmla="*/ 10235 h 12650"/>
                <a:gd name="connsiteX0" fmla="*/ 13776 w 15915"/>
                <a:gd name="connsiteY0" fmla="*/ 10235 h 12248"/>
                <a:gd name="connsiteX1" fmla="*/ 2832 w 15915"/>
                <a:gd name="connsiteY1" fmla="*/ 11544 h 12248"/>
                <a:gd name="connsiteX2" fmla="*/ 15383 w 15915"/>
                <a:gd name="connsiteY2" fmla="*/ 11711 h 12248"/>
                <a:gd name="connsiteX3" fmla="*/ 15664 w 15915"/>
                <a:gd name="connsiteY3" fmla="*/ 2248 h 12248"/>
                <a:gd name="connsiteX4" fmla="*/ 13776 w 15915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897 w 12897"/>
                <a:gd name="connsiteY2" fmla="*/ 11919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7987 h 9872"/>
                <a:gd name="connsiteX1" fmla="*/ 2832 w 12897"/>
                <a:gd name="connsiteY1" fmla="*/ 9671 h 9872"/>
                <a:gd name="connsiteX2" fmla="*/ 12897 w 12897"/>
                <a:gd name="connsiteY2" fmla="*/ 9671 h 9872"/>
                <a:gd name="connsiteX3" fmla="*/ 12718 w 12897"/>
                <a:gd name="connsiteY3" fmla="*/ 0 h 9872"/>
                <a:gd name="connsiteX4" fmla="*/ 10830 w 12897"/>
                <a:gd name="connsiteY4" fmla="*/ 7987 h 9872"/>
                <a:gd name="connsiteX0" fmla="*/ 6201 w 7804"/>
                <a:gd name="connsiteY0" fmla="*/ 8091 h 10000"/>
                <a:gd name="connsiteX1" fmla="*/ 0 w 7804"/>
                <a:gd name="connsiteY1" fmla="*/ 9796 h 10000"/>
                <a:gd name="connsiteX2" fmla="*/ 7804 w 7804"/>
                <a:gd name="connsiteY2" fmla="*/ 9796 h 10000"/>
                <a:gd name="connsiteX3" fmla="*/ 7665 w 7804"/>
                <a:gd name="connsiteY3" fmla="*/ 0 h 10000"/>
                <a:gd name="connsiteX4" fmla="*/ 6201 w 7804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6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7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9797"/>
                <a:gd name="connsiteX1" fmla="*/ 0 w 10000"/>
                <a:gd name="connsiteY1" fmla="*/ 9796 h 9797"/>
                <a:gd name="connsiteX2" fmla="*/ 10000 w 10000"/>
                <a:gd name="connsiteY2" fmla="*/ 9797 h 9797"/>
                <a:gd name="connsiteX3" fmla="*/ 9822 w 10000"/>
                <a:gd name="connsiteY3" fmla="*/ 0 h 9797"/>
                <a:gd name="connsiteX4" fmla="*/ 7946 w 10000"/>
                <a:gd name="connsiteY4" fmla="*/ 8091 h 9797"/>
                <a:gd name="connsiteX0" fmla="*/ 7946 w 10000"/>
                <a:gd name="connsiteY0" fmla="*/ 8259 h 10000"/>
                <a:gd name="connsiteX1" fmla="*/ 0 w 10000"/>
                <a:gd name="connsiteY1" fmla="*/ 9999 h 10000"/>
                <a:gd name="connsiteX2" fmla="*/ 10000 w 10000"/>
                <a:gd name="connsiteY2" fmla="*/ 10000 h 10000"/>
                <a:gd name="connsiteX3" fmla="*/ 9822 w 10000"/>
                <a:gd name="connsiteY3" fmla="*/ 0 h 10000"/>
                <a:gd name="connsiteX4" fmla="*/ 7946 w 10000"/>
                <a:gd name="connsiteY4" fmla="*/ 8259 h 10000"/>
                <a:gd name="connsiteX0" fmla="*/ 7946 w 10035"/>
                <a:gd name="connsiteY0" fmla="*/ 8259 h 10000"/>
                <a:gd name="connsiteX1" fmla="*/ 0 w 10035"/>
                <a:gd name="connsiteY1" fmla="*/ 9999 h 10000"/>
                <a:gd name="connsiteX2" fmla="*/ 10000 w 10035"/>
                <a:gd name="connsiteY2" fmla="*/ 10000 h 10000"/>
                <a:gd name="connsiteX3" fmla="*/ 10000 w 10035"/>
                <a:gd name="connsiteY3" fmla="*/ 0 h 10000"/>
                <a:gd name="connsiteX4" fmla="*/ 7946 w 10035"/>
                <a:gd name="connsiteY4" fmla="*/ 82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" h="10000">
                  <a:moveTo>
                    <a:pt x="7946" y="8259"/>
                  </a:moveTo>
                  <a:cubicBezTo>
                    <a:pt x="6279" y="9925"/>
                    <a:pt x="3433" y="9728"/>
                    <a:pt x="0" y="9999"/>
                  </a:cubicBezTo>
                  <a:lnTo>
                    <a:pt x="10000" y="10000"/>
                  </a:lnTo>
                  <a:cubicBezTo>
                    <a:pt x="9962" y="6821"/>
                    <a:pt x="10035" y="2558"/>
                    <a:pt x="10000" y="0"/>
                  </a:cubicBezTo>
                  <a:cubicBezTo>
                    <a:pt x="9685" y="3196"/>
                    <a:pt x="9613" y="6593"/>
                    <a:pt x="7946" y="8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9EFF">
                    <a:alpha val="22000"/>
                  </a:srgbClr>
                </a:gs>
                <a:gs pos="15000">
                  <a:srgbClr val="7DC4FF">
                    <a:alpha val="23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152400"/>
            <a:ext cx="7964424" cy="981456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1" kern="12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1219200"/>
            <a:ext cx="7964424" cy="417576"/>
          </a:xfrm>
        </p:spPr>
        <p:txBody>
          <a:bodyPr>
            <a:no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714498" y="6228559"/>
            <a:ext cx="34046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effectLst/>
              </a:rPr>
              <a:t>Transportation leadership you can trust.</a:t>
            </a:r>
          </a:p>
        </p:txBody>
      </p:sp>
      <p:pic>
        <p:nvPicPr>
          <p:cNvPr id="14" name="Picture 13" descr="CS_Logo_2955U_No_T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/>
        </p:spPr>
      </p:pic>
      <p:pic>
        <p:nvPicPr>
          <p:cNvPr id="19" name="Picture 18" descr="train2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89652">
            <a:off x="4322120" y="2681709"/>
            <a:ext cx="2270957" cy="1912786"/>
          </a:xfrm>
          <a:prstGeom prst="rect">
            <a:avLst/>
          </a:prstGeom>
          <a:solidFill>
            <a:schemeClr val="accent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99039" y="2433484"/>
            <a:ext cx="3389312" cy="995516"/>
          </a:xfrm>
        </p:spPr>
        <p:txBody>
          <a:bodyPr/>
          <a:lstStyle>
            <a:lvl1pPr marL="0" indent="0" algn="l">
              <a:spcBef>
                <a:spcPct val="50000"/>
              </a:spcBef>
              <a:buFontTx/>
              <a:buNone/>
              <a:defRPr sz="2000"/>
            </a:lvl1pPr>
          </a:lstStyle>
          <a:p>
            <a:pPr algn="l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Client Name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algn="l">
              <a:spcBef>
                <a:spcPct val="50000"/>
              </a:spcBef>
            </a:pPr>
            <a:endParaRPr lang="en-US" sz="1200" i="1" dirty="0" smtClean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909" y="2169951"/>
            <a:ext cx="1055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</a:rPr>
              <a:t>presented to</a:t>
            </a:r>
            <a:endParaRPr lang="en-US" sz="1400" b="1" i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4632" y="3517488"/>
            <a:ext cx="34037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</a:rPr>
              <a:t>presented by</a:t>
            </a:r>
            <a:r>
              <a:rPr lang="en-US" sz="1100" i="1" dirty="0" smtClean="0">
                <a:solidFill>
                  <a:schemeClr val="tx2"/>
                </a:solidFill>
              </a:rPr>
              <a:t/>
            </a:r>
            <a:br>
              <a:rPr lang="en-US" sz="1100" i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Cambridge Systematics, Inc.</a:t>
            </a:r>
            <a:endParaRPr lang="en-US" sz="2000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6575" y="5136971"/>
            <a:ext cx="3351213" cy="346075"/>
          </a:xfrm>
        </p:spPr>
        <p:txBody>
          <a:bodyPr/>
          <a:lstStyle>
            <a:lvl1pPr>
              <a:buFontTx/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84632" y="4075991"/>
            <a:ext cx="3763809" cy="1060980"/>
          </a:xfrm>
        </p:spPr>
        <p:txBody>
          <a:bodyPr/>
          <a:lstStyle>
            <a:lvl1pPr>
              <a:buFont typeface="Arial" pitchFamily="34" charset="0"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ign1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7478" y="1866034"/>
            <a:ext cx="2880610" cy="2034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mirror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5839">
            <a:off x="4382600" y="3820096"/>
            <a:ext cx="2802365" cy="1828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road1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11566">
            <a:off x="6369832" y="2475228"/>
            <a:ext cx="2179509" cy="3254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Group 14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00549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100000" scaled="0"/>
              <a:tileRect/>
            </a:gra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extrusionH="76200" contourW="12700">
              <a:bevelT w="139700" h="139700"/>
              <a:extrusionClr>
                <a:schemeClr val="tx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 rot="10800000">
              <a:off x="149923" y="165996"/>
              <a:ext cx="746491" cy="730124"/>
            </a:xfrm>
            <a:custGeom>
              <a:avLst/>
              <a:gdLst>
                <a:gd name="connsiteX0" fmla="*/ 8112 w 10179"/>
                <a:gd name="connsiteY0" fmla="*/ 10235 h 12248"/>
                <a:gd name="connsiteX1" fmla="*/ 2832 w 10179"/>
                <a:gd name="connsiteY1" fmla="*/ 11946 h 12248"/>
                <a:gd name="connsiteX2" fmla="*/ 9719 w 10179"/>
                <a:gd name="connsiteY2" fmla="*/ 11711 h 12248"/>
                <a:gd name="connsiteX3" fmla="*/ 10000 w 10179"/>
                <a:gd name="connsiteY3" fmla="*/ 2248 h 12248"/>
                <a:gd name="connsiteX4" fmla="*/ 8112 w 10179"/>
                <a:gd name="connsiteY4" fmla="*/ 10235 h 12248"/>
                <a:gd name="connsiteX0" fmla="*/ 10944 w 13011"/>
                <a:gd name="connsiteY0" fmla="*/ 10235 h 12449"/>
                <a:gd name="connsiteX1" fmla="*/ 2832 w 13011"/>
                <a:gd name="connsiteY1" fmla="*/ 12248 h 12449"/>
                <a:gd name="connsiteX2" fmla="*/ 12551 w 13011"/>
                <a:gd name="connsiteY2" fmla="*/ 11711 h 12449"/>
                <a:gd name="connsiteX3" fmla="*/ 12832 w 13011"/>
                <a:gd name="connsiteY3" fmla="*/ 2248 h 12449"/>
                <a:gd name="connsiteX4" fmla="*/ 10944 w 13011"/>
                <a:gd name="connsiteY4" fmla="*/ 10235 h 12449"/>
                <a:gd name="connsiteX0" fmla="*/ 13776 w 15915"/>
                <a:gd name="connsiteY0" fmla="*/ 10235 h 12650"/>
                <a:gd name="connsiteX1" fmla="*/ 2832 w 15915"/>
                <a:gd name="connsiteY1" fmla="*/ 12449 h 12650"/>
                <a:gd name="connsiteX2" fmla="*/ 15383 w 15915"/>
                <a:gd name="connsiteY2" fmla="*/ 11711 h 12650"/>
                <a:gd name="connsiteX3" fmla="*/ 15664 w 15915"/>
                <a:gd name="connsiteY3" fmla="*/ 2248 h 12650"/>
                <a:gd name="connsiteX4" fmla="*/ 13776 w 15915"/>
                <a:gd name="connsiteY4" fmla="*/ 10235 h 12650"/>
                <a:gd name="connsiteX0" fmla="*/ 13776 w 15915"/>
                <a:gd name="connsiteY0" fmla="*/ 10235 h 12248"/>
                <a:gd name="connsiteX1" fmla="*/ 2832 w 15915"/>
                <a:gd name="connsiteY1" fmla="*/ 11544 h 12248"/>
                <a:gd name="connsiteX2" fmla="*/ 15383 w 15915"/>
                <a:gd name="connsiteY2" fmla="*/ 11711 h 12248"/>
                <a:gd name="connsiteX3" fmla="*/ 15664 w 15915"/>
                <a:gd name="connsiteY3" fmla="*/ 2248 h 12248"/>
                <a:gd name="connsiteX4" fmla="*/ 13776 w 15915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897 w 12897"/>
                <a:gd name="connsiteY2" fmla="*/ 11919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7987 h 9872"/>
                <a:gd name="connsiteX1" fmla="*/ 2832 w 12897"/>
                <a:gd name="connsiteY1" fmla="*/ 9671 h 9872"/>
                <a:gd name="connsiteX2" fmla="*/ 12897 w 12897"/>
                <a:gd name="connsiteY2" fmla="*/ 9671 h 9872"/>
                <a:gd name="connsiteX3" fmla="*/ 12718 w 12897"/>
                <a:gd name="connsiteY3" fmla="*/ 0 h 9872"/>
                <a:gd name="connsiteX4" fmla="*/ 10830 w 12897"/>
                <a:gd name="connsiteY4" fmla="*/ 7987 h 9872"/>
                <a:gd name="connsiteX0" fmla="*/ 6201 w 7804"/>
                <a:gd name="connsiteY0" fmla="*/ 8091 h 10000"/>
                <a:gd name="connsiteX1" fmla="*/ 0 w 7804"/>
                <a:gd name="connsiteY1" fmla="*/ 9796 h 10000"/>
                <a:gd name="connsiteX2" fmla="*/ 7804 w 7804"/>
                <a:gd name="connsiteY2" fmla="*/ 9796 h 10000"/>
                <a:gd name="connsiteX3" fmla="*/ 7665 w 7804"/>
                <a:gd name="connsiteY3" fmla="*/ 0 h 10000"/>
                <a:gd name="connsiteX4" fmla="*/ 6201 w 7804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6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7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9797"/>
                <a:gd name="connsiteX1" fmla="*/ 0 w 10000"/>
                <a:gd name="connsiteY1" fmla="*/ 9796 h 9797"/>
                <a:gd name="connsiteX2" fmla="*/ 10000 w 10000"/>
                <a:gd name="connsiteY2" fmla="*/ 9797 h 9797"/>
                <a:gd name="connsiteX3" fmla="*/ 9822 w 10000"/>
                <a:gd name="connsiteY3" fmla="*/ 0 h 9797"/>
                <a:gd name="connsiteX4" fmla="*/ 7946 w 10000"/>
                <a:gd name="connsiteY4" fmla="*/ 8091 h 9797"/>
                <a:gd name="connsiteX0" fmla="*/ 7946 w 10000"/>
                <a:gd name="connsiteY0" fmla="*/ 8259 h 10000"/>
                <a:gd name="connsiteX1" fmla="*/ 0 w 10000"/>
                <a:gd name="connsiteY1" fmla="*/ 9999 h 10000"/>
                <a:gd name="connsiteX2" fmla="*/ 10000 w 10000"/>
                <a:gd name="connsiteY2" fmla="*/ 10000 h 10000"/>
                <a:gd name="connsiteX3" fmla="*/ 9822 w 10000"/>
                <a:gd name="connsiteY3" fmla="*/ 0 h 10000"/>
                <a:gd name="connsiteX4" fmla="*/ 7946 w 10000"/>
                <a:gd name="connsiteY4" fmla="*/ 8259 h 10000"/>
                <a:gd name="connsiteX0" fmla="*/ 7946 w 10035"/>
                <a:gd name="connsiteY0" fmla="*/ 8259 h 10000"/>
                <a:gd name="connsiteX1" fmla="*/ 0 w 10035"/>
                <a:gd name="connsiteY1" fmla="*/ 9999 h 10000"/>
                <a:gd name="connsiteX2" fmla="*/ 10000 w 10035"/>
                <a:gd name="connsiteY2" fmla="*/ 10000 h 10000"/>
                <a:gd name="connsiteX3" fmla="*/ 10000 w 10035"/>
                <a:gd name="connsiteY3" fmla="*/ 0 h 10000"/>
                <a:gd name="connsiteX4" fmla="*/ 7946 w 10035"/>
                <a:gd name="connsiteY4" fmla="*/ 82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" h="10000">
                  <a:moveTo>
                    <a:pt x="7946" y="8259"/>
                  </a:moveTo>
                  <a:cubicBezTo>
                    <a:pt x="6279" y="9925"/>
                    <a:pt x="3433" y="9728"/>
                    <a:pt x="0" y="9999"/>
                  </a:cubicBezTo>
                  <a:lnTo>
                    <a:pt x="10000" y="10000"/>
                  </a:lnTo>
                  <a:cubicBezTo>
                    <a:pt x="9962" y="6821"/>
                    <a:pt x="10035" y="2558"/>
                    <a:pt x="10000" y="0"/>
                  </a:cubicBezTo>
                  <a:cubicBezTo>
                    <a:pt x="9685" y="3196"/>
                    <a:pt x="9613" y="6593"/>
                    <a:pt x="7946" y="8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9EFF">
                    <a:alpha val="22000"/>
                  </a:srgbClr>
                </a:gs>
                <a:gs pos="15000">
                  <a:srgbClr val="7DC4FF">
                    <a:alpha val="23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152400"/>
            <a:ext cx="7964424" cy="981456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1" kern="12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1219200"/>
            <a:ext cx="7964424" cy="417576"/>
          </a:xfrm>
        </p:spPr>
        <p:txBody>
          <a:bodyPr>
            <a:no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714498" y="6228559"/>
            <a:ext cx="34046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effectLst/>
              </a:rPr>
              <a:t>Transportation leadership you can trust.</a:t>
            </a:r>
          </a:p>
        </p:txBody>
      </p:sp>
      <p:pic>
        <p:nvPicPr>
          <p:cNvPr id="14" name="Picture 13" descr="CS_Logo_2955U_No_Ta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/>
        </p:spPr>
      </p:pic>
      <p:sp>
        <p:nvSpPr>
          <p:cNvPr id="2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99039" y="2433484"/>
            <a:ext cx="3389312" cy="995516"/>
          </a:xfrm>
        </p:spPr>
        <p:txBody>
          <a:bodyPr/>
          <a:lstStyle>
            <a:lvl1pPr marL="0" indent="0" algn="l">
              <a:spcBef>
                <a:spcPct val="50000"/>
              </a:spcBef>
              <a:buFontTx/>
              <a:buNone/>
              <a:defRPr sz="2000"/>
            </a:lvl1pPr>
          </a:lstStyle>
          <a:p>
            <a:pPr algn="l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Client Name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algn="l">
              <a:spcBef>
                <a:spcPct val="50000"/>
              </a:spcBef>
            </a:pPr>
            <a:endParaRPr lang="en-US" sz="1200" i="1" dirty="0" smtClean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909" y="2169951"/>
            <a:ext cx="1055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</a:rPr>
              <a:t>presented to</a:t>
            </a:r>
            <a:endParaRPr lang="en-US" sz="1400" b="1" i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4632" y="3517488"/>
            <a:ext cx="34037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</a:rPr>
              <a:t>presented by</a:t>
            </a:r>
            <a:r>
              <a:rPr lang="en-US" sz="1100" i="1" dirty="0" smtClean="0">
                <a:solidFill>
                  <a:schemeClr val="tx2"/>
                </a:solidFill>
              </a:rPr>
              <a:t/>
            </a:r>
            <a:br>
              <a:rPr lang="en-US" sz="1100" i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Cambridge Systematics, Inc.</a:t>
            </a:r>
            <a:endParaRPr lang="en-US" sz="2000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6575" y="5136971"/>
            <a:ext cx="3351213" cy="346075"/>
          </a:xfrm>
        </p:spPr>
        <p:txBody>
          <a:bodyPr/>
          <a:lstStyle>
            <a:lvl1pPr>
              <a:buFontTx/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84632" y="4075991"/>
            <a:ext cx="3763809" cy="1060980"/>
          </a:xfrm>
        </p:spPr>
        <p:txBody>
          <a:bodyPr/>
          <a:lstStyle>
            <a:lvl1pPr>
              <a:buFont typeface="Arial" pitchFamily="34" charset="0"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00549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100000" scaled="0"/>
              <a:tileRect/>
            </a:gra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extrusionH="76200" contourW="12700">
              <a:bevelT w="139700" h="139700"/>
              <a:extrusionClr>
                <a:schemeClr val="tx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/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 rot="10800000">
              <a:off x="149923" y="165996"/>
              <a:ext cx="746491" cy="730124"/>
            </a:xfrm>
            <a:custGeom>
              <a:avLst/>
              <a:gdLst>
                <a:gd name="connsiteX0" fmla="*/ 8112 w 10179"/>
                <a:gd name="connsiteY0" fmla="*/ 10235 h 12248"/>
                <a:gd name="connsiteX1" fmla="*/ 2832 w 10179"/>
                <a:gd name="connsiteY1" fmla="*/ 11946 h 12248"/>
                <a:gd name="connsiteX2" fmla="*/ 9719 w 10179"/>
                <a:gd name="connsiteY2" fmla="*/ 11711 h 12248"/>
                <a:gd name="connsiteX3" fmla="*/ 10000 w 10179"/>
                <a:gd name="connsiteY3" fmla="*/ 2248 h 12248"/>
                <a:gd name="connsiteX4" fmla="*/ 8112 w 10179"/>
                <a:gd name="connsiteY4" fmla="*/ 10235 h 12248"/>
                <a:gd name="connsiteX0" fmla="*/ 10944 w 13011"/>
                <a:gd name="connsiteY0" fmla="*/ 10235 h 12449"/>
                <a:gd name="connsiteX1" fmla="*/ 2832 w 13011"/>
                <a:gd name="connsiteY1" fmla="*/ 12248 h 12449"/>
                <a:gd name="connsiteX2" fmla="*/ 12551 w 13011"/>
                <a:gd name="connsiteY2" fmla="*/ 11711 h 12449"/>
                <a:gd name="connsiteX3" fmla="*/ 12832 w 13011"/>
                <a:gd name="connsiteY3" fmla="*/ 2248 h 12449"/>
                <a:gd name="connsiteX4" fmla="*/ 10944 w 13011"/>
                <a:gd name="connsiteY4" fmla="*/ 10235 h 12449"/>
                <a:gd name="connsiteX0" fmla="*/ 13776 w 15915"/>
                <a:gd name="connsiteY0" fmla="*/ 10235 h 12650"/>
                <a:gd name="connsiteX1" fmla="*/ 2832 w 15915"/>
                <a:gd name="connsiteY1" fmla="*/ 12449 h 12650"/>
                <a:gd name="connsiteX2" fmla="*/ 15383 w 15915"/>
                <a:gd name="connsiteY2" fmla="*/ 11711 h 12650"/>
                <a:gd name="connsiteX3" fmla="*/ 15664 w 15915"/>
                <a:gd name="connsiteY3" fmla="*/ 2248 h 12650"/>
                <a:gd name="connsiteX4" fmla="*/ 13776 w 15915"/>
                <a:gd name="connsiteY4" fmla="*/ 10235 h 12650"/>
                <a:gd name="connsiteX0" fmla="*/ 13776 w 15915"/>
                <a:gd name="connsiteY0" fmla="*/ 10235 h 12248"/>
                <a:gd name="connsiteX1" fmla="*/ 2832 w 15915"/>
                <a:gd name="connsiteY1" fmla="*/ 11544 h 12248"/>
                <a:gd name="connsiteX2" fmla="*/ 15383 w 15915"/>
                <a:gd name="connsiteY2" fmla="*/ 11711 h 12248"/>
                <a:gd name="connsiteX3" fmla="*/ 15664 w 15915"/>
                <a:gd name="connsiteY3" fmla="*/ 2248 h 12248"/>
                <a:gd name="connsiteX4" fmla="*/ 13776 w 15915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897 w 12897"/>
                <a:gd name="connsiteY2" fmla="*/ 11919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7987 h 9872"/>
                <a:gd name="connsiteX1" fmla="*/ 2832 w 12897"/>
                <a:gd name="connsiteY1" fmla="*/ 9671 h 9872"/>
                <a:gd name="connsiteX2" fmla="*/ 12897 w 12897"/>
                <a:gd name="connsiteY2" fmla="*/ 9671 h 9872"/>
                <a:gd name="connsiteX3" fmla="*/ 12718 w 12897"/>
                <a:gd name="connsiteY3" fmla="*/ 0 h 9872"/>
                <a:gd name="connsiteX4" fmla="*/ 10830 w 12897"/>
                <a:gd name="connsiteY4" fmla="*/ 7987 h 9872"/>
                <a:gd name="connsiteX0" fmla="*/ 6201 w 7804"/>
                <a:gd name="connsiteY0" fmla="*/ 8091 h 10000"/>
                <a:gd name="connsiteX1" fmla="*/ 0 w 7804"/>
                <a:gd name="connsiteY1" fmla="*/ 9796 h 10000"/>
                <a:gd name="connsiteX2" fmla="*/ 7804 w 7804"/>
                <a:gd name="connsiteY2" fmla="*/ 9796 h 10000"/>
                <a:gd name="connsiteX3" fmla="*/ 7665 w 7804"/>
                <a:gd name="connsiteY3" fmla="*/ 0 h 10000"/>
                <a:gd name="connsiteX4" fmla="*/ 6201 w 7804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6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7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9797"/>
                <a:gd name="connsiteX1" fmla="*/ 0 w 10000"/>
                <a:gd name="connsiteY1" fmla="*/ 9796 h 9797"/>
                <a:gd name="connsiteX2" fmla="*/ 10000 w 10000"/>
                <a:gd name="connsiteY2" fmla="*/ 9797 h 9797"/>
                <a:gd name="connsiteX3" fmla="*/ 9822 w 10000"/>
                <a:gd name="connsiteY3" fmla="*/ 0 h 9797"/>
                <a:gd name="connsiteX4" fmla="*/ 7946 w 10000"/>
                <a:gd name="connsiteY4" fmla="*/ 8091 h 9797"/>
                <a:gd name="connsiteX0" fmla="*/ 7946 w 10000"/>
                <a:gd name="connsiteY0" fmla="*/ 8259 h 10000"/>
                <a:gd name="connsiteX1" fmla="*/ 0 w 10000"/>
                <a:gd name="connsiteY1" fmla="*/ 9999 h 10000"/>
                <a:gd name="connsiteX2" fmla="*/ 10000 w 10000"/>
                <a:gd name="connsiteY2" fmla="*/ 10000 h 10000"/>
                <a:gd name="connsiteX3" fmla="*/ 9822 w 10000"/>
                <a:gd name="connsiteY3" fmla="*/ 0 h 10000"/>
                <a:gd name="connsiteX4" fmla="*/ 7946 w 10000"/>
                <a:gd name="connsiteY4" fmla="*/ 8259 h 10000"/>
                <a:gd name="connsiteX0" fmla="*/ 7946 w 10035"/>
                <a:gd name="connsiteY0" fmla="*/ 8259 h 10000"/>
                <a:gd name="connsiteX1" fmla="*/ 0 w 10035"/>
                <a:gd name="connsiteY1" fmla="*/ 9999 h 10000"/>
                <a:gd name="connsiteX2" fmla="*/ 10000 w 10035"/>
                <a:gd name="connsiteY2" fmla="*/ 10000 h 10000"/>
                <a:gd name="connsiteX3" fmla="*/ 10000 w 10035"/>
                <a:gd name="connsiteY3" fmla="*/ 0 h 10000"/>
                <a:gd name="connsiteX4" fmla="*/ 7946 w 10035"/>
                <a:gd name="connsiteY4" fmla="*/ 82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" h="10000">
                  <a:moveTo>
                    <a:pt x="7946" y="8259"/>
                  </a:moveTo>
                  <a:cubicBezTo>
                    <a:pt x="6279" y="9925"/>
                    <a:pt x="3433" y="9728"/>
                    <a:pt x="0" y="9999"/>
                  </a:cubicBezTo>
                  <a:lnTo>
                    <a:pt x="10000" y="10000"/>
                  </a:lnTo>
                  <a:cubicBezTo>
                    <a:pt x="9962" y="6821"/>
                    <a:pt x="10035" y="2558"/>
                    <a:pt x="10000" y="0"/>
                  </a:cubicBezTo>
                  <a:cubicBezTo>
                    <a:pt x="9685" y="3196"/>
                    <a:pt x="9613" y="6593"/>
                    <a:pt x="7946" y="8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9EFF">
                    <a:alpha val="22000"/>
                  </a:srgbClr>
                </a:gs>
                <a:gs pos="15000">
                  <a:srgbClr val="7DC4FF">
                    <a:alpha val="23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bg1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S_Logo_2955U_No_T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828800"/>
            <a:ext cx="9144000" cy="3200400"/>
          </a:xfrm>
          <a:prstGeom prst="rect">
            <a:avLst/>
          </a:prstGeom>
          <a:gradFill flip="none" rotWithShape="1">
            <a:gsLst>
              <a:gs pos="0">
                <a:srgbClr val="00549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100000" scaled="0"/>
            <a:tileRect/>
          </a:gradFill>
          <a:ln w="12700"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extrusionH="76200" contourW="12700">
            <a:bevelT w="139700" h="139700"/>
            <a:extrusionClr>
              <a:schemeClr val="tx1"/>
            </a:extrusionClr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6938"/>
            <a:ext cx="8229600" cy="124009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CS_Logo_2955U_No_T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00549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100000" scaled="0"/>
              <a:tileRect/>
            </a:gra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extrusionH="76200" contourW="12700">
              <a:bevelT w="139700" h="139700"/>
              <a:extrusionClr>
                <a:schemeClr val="tx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/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 rot="10800000">
              <a:off x="149923" y="165996"/>
              <a:ext cx="746491" cy="730124"/>
            </a:xfrm>
            <a:custGeom>
              <a:avLst/>
              <a:gdLst>
                <a:gd name="connsiteX0" fmla="*/ 8112 w 10179"/>
                <a:gd name="connsiteY0" fmla="*/ 10235 h 12248"/>
                <a:gd name="connsiteX1" fmla="*/ 2832 w 10179"/>
                <a:gd name="connsiteY1" fmla="*/ 11946 h 12248"/>
                <a:gd name="connsiteX2" fmla="*/ 9719 w 10179"/>
                <a:gd name="connsiteY2" fmla="*/ 11711 h 12248"/>
                <a:gd name="connsiteX3" fmla="*/ 10000 w 10179"/>
                <a:gd name="connsiteY3" fmla="*/ 2248 h 12248"/>
                <a:gd name="connsiteX4" fmla="*/ 8112 w 10179"/>
                <a:gd name="connsiteY4" fmla="*/ 10235 h 12248"/>
                <a:gd name="connsiteX0" fmla="*/ 10944 w 13011"/>
                <a:gd name="connsiteY0" fmla="*/ 10235 h 12449"/>
                <a:gd name="connsiteX1" fmla="*/ 2832 w 13011"/>
                <a:gd name="connsiteY1" fmla="*/ 12248 h 12449"/>
                <a:gd name="connsiteX2" fmla="*/ 12551 w 13011"/>
                <a:gd name="connsiteY2" fmla="*/ 11711 h 12449"/>
                <a:gd name="connsiteX3" fmla="*/ 12832 w 13011"/>
                <a:gd name="connsiteY3" fmla="*/ 2248 h 12449"/>
                <a:gd name="connsiteX4" fmla="*/ 10944 w 13011"/>
                <a:gd name="connsiteY4" fmla="*/ 10235 h 12449"/>
                <a:gd name="connsiteX0" fmla="*/ 13776 w 15915"/>
                <a:gd name="connsiteY0" fmla="*/ 10235 h 12650"/>
                <a:gd name="connsiteX1" fmla="*/ 2832 w 15915"/>
                <a:gd name="connsiteY1" fmla="*/ 12449 h 12650"/>
                <a:gd name="connsiteX2" fmla="*/ 15383 w 15915"/>
                <a:gd name="connsiteY2" fmla="*/ 11711 h 12650"/>
                <a:gd name="connsiteX3" fmla="*/ 15664 w 15915"/>
                <a:gd name="connsiteY3" fmla="*/ 2248 h 12650"/>
                <a:gd name="connsiteX4" fmla="*/ 13776 w 15915"/>
                <a:gd name="connsiteY4" fmla="*/ 10235 h 12650"/>
                <a:gd name="connsiteX0" fmla="*/ 13776 w 15915"/>
                <a:gd name="connsiteY0" fmla="*/ 10235 h 12248"/>
                <a:gd name="connsiteX1" fmla="*/ 2832 w 15915"/>
                <a:gd name="connsiteY1" fmla="*/ 11544 h 12248"/>
                <a:gd name="connsiteX2" fmla="*/ 15383 w 15915"/>
                <a:gd name="connsiteY2" fmla="*/ 11711 h 12248"/>
                <a:gd name="connsiteX3" fmla="*/ 15664 w 15915"/>
                <a:gd name="connsiteY3" fmla="*/ 2248 h 12248"/>
                <a:gd name="connsiteX4" fmla="*/ 13776 w 15915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897 w 12897"/>
                <a:gd name="connsiteY2" fmla="*/ 11919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7987 h 9872"/>
                <a:gd name="connsiteX1" fmla="*/ 2832 w 12897"/>
                <a:gd name="connsiteY1" fmla="*/ 9671 h 9872"/>
                <a:gd name="connsiteX2" fmla="*/ 12897 w 12897"/>
                <a:gd name="connsiteY2" fmla="*/ 9671 h 9872"/>
                <a:gd name="connsiteX3" fmla="*/ 12718 w 12897"/>
                <a:gd name="connsiteY3" fmla="*/ 0 h 9872"/>
                <a:gd name="connsiteX4" fmla="*/ 10830 w 12897"/>
                <a:gd name="connsiteY4" fmla="*/ 7987 h 9872"/>
                <a:gd name="connsiteX0" fmla="*/ 6201 w 7804"/>
                <a:gd name="connsiteY0" fmla="*/ 8091 h 10000"/>
                <a:gd name="connsiteX1" fmla="*/ 0 w 7804"/>
                <a:gd name="connsiteY1" fmla="*/ 9796 h 10000"/>
                <a:gd name="connsiteX2" fmla="*/ 7804 w 7804"/>
                <a:gd name="connsiteY2" fmla="*/ 9796 h 10000"/>
                <a:gd name="connsiteX3" fmla="*/ 7665 w 7804"/>
                <a:gd name="connsiteY3" fmla="*/ 0 h 10000"/>
                <a:gd name="connsiteX4" fmla="*/ 6201 w 7804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6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7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9797"/>
                <a:gd name="connsiteX1" fmla="*/ 0 w 10000"/>
                <a:gd name="connsiteY1" fmla="*/ 9796 h 9797"/>
                <a:gd name="connsiteX2" fmla="*/ 10000 w 10000"/>
                <a:gd name="connsiteY2" fmla="*/ 9797 h 9797"/>
                <a:gd name="connsiteX3" fmla="*/ 9822 w 10000"/>
                <a:gd name="connsiteY3" fmla="*/ 0 h 9797"/>
                <a:gd name="connsiteX4" fmla="*/ 7946 w 10000"/>
                <a:gd name="connsiteY4" fmla="*/ 8091 h 9797"/>
                <a:gd name="connsiteX0" fmla="*/ 7946 w 10000"/>
                <a:gd name="connsiteY0" fmla="*/ 8259 h 10000"/>
                <a:gd name="connsiteX1" fmla="*/ 0 w 10000"/>
                <a:gd name="connsiteY1" fmla="*/ 9999 h 10000"/>
                <a:gd name="connsiteX2" fmla="*/ 10000 w 10000"/>
                <a:gd name="connsiteY2" fmla="*/ 10000 h 10000"/>
                <a:gd name="connsiteX3" fmla="*/ 9822 w 10000"/>
                <a:gd name="connsiteY3" fmla="*/ 0 h 10000"/>
                <a:gd name="connsiteX4" fmla="*/ 7946 w 10000"/>
                <a:gd name="connsiteY4" fmla="*/ 8259 h 10000"/>
                <a:gd name="connsiteX0" fmla="*/ 7946 w 10035"/>
                <a:gd name="connsiteY0" fmla="*/ 8259 h 10000"/>
                <a:gd name="connsiteX1" fmla="*/ 0 w 10035"/>
                <a:gd name="connsiteY1" fmla="*/ 9999 h 10000"/>
                <a:gd name="connsiteX2" fmla="*/ 10000 w 10035"/>
                <a:gd name="connsiteY2" fmla="*/ 10000 h 10000"/>
                <a:gd name="connsiteX3" fmla="*/ 10000 w 10035"/>
                <a:gd name="connsiteY3" fmla="*/ 0 h 10000"/>
                <a:gd name="connsiteX4" fmla="*/ 7946 w 10035"/>
                <a:gd name="connsiteY4" fmla="*/ 82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" h="10000">
                  <a:moveTo>
                    <a:pt x="7946" y="8259"/>
                  </a:moveTo>
                  <a:cubicBezTo>
                    <a:pt x="6279" y="9925"/>
                    <a:pt x="3433" y="9728"/>
                    <a:pt x="0" y="9999"/>
                  </a:cubicBezTo>
                  <a:lnTo>
                    <a:pt x="10000" y="10000"/>
                  </a:lnTo>
                  <a:cubicBezTo>
                    <a:pt x="9962" y="6821"/>
                    <a:pt x="10035" y="2558"/>
                    <a:pt x="10000" y="0"/>
                  </a:cubicBezTo>
                  <a:cubicBezTo>
                    <a:pt x="9685" y="3196"/>
                    <a:pt x="9613" y="6593"/>
                    <a:pt x="7946" y="8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9EFF">
                    <a:alpha val="22000"/>
                  </a:srgbClr>
                </a:gs>
                <a:gs pos="15000">
                  <a:srgbClr val="7DC4FF">
                    <a:alpha val="23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CS_Logo_2955U_No_T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00549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100000" scaled="0"/>
              <a:tileRect/>
            </a:gra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extrusionH="76200" contourW="12700">
              <a:bevelT w="139700" h="139700"/>
              <a:extrusionClr>
                <a:schemeClr val="tx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/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 rot="10800000">
              <a:off x="149923" y="165996"/>
              <a:ext cx="746491" cy="730124"/>
            </a:xfrm>
            <a:custGeom>
              <a:avLst/>
              <a:gdLst>
                <a:gd name="connsiteX0" fmla="*/ 8112 w 10179"/>
                <a:gd name="connsiteY0" fmla="*/ 10235 h 12248"/>
                <a:gd name="connsiteX1" fmla="*/ 2832 w 10179"/>
                <a:gd name="connsiteY1" fmla="*/ 11946 h 12248"/>
                <a:gd name="connsiteX2" fmla="*/ 9719 w 10179"/>
                <a:gd name="connsiteY2" fmla="*/ 11711 h 12248"/>
                <a:gd name="connsiteX3" fmla="*/ 10000 w 10179"/>
                <a:gd name="connsiteY3" fmla="*/ 2248 h 12248"/>
                <a:gd name="connsiteX4" fmla="*/ 8112 w 10179"/>
                <a:gd name="connsiteY4" fmla="*/ 10235 h 12248"/>
                <a:gd name="connsiteX0" fmla="*/ 10944 w 13011"/>
                <a:gd name="connsiteY0" fmla="*/ 10235 h 12449"/>
                <a:gd name="connsiteX1" fmla="*/ 2832 w 13011"/>
                <a:gd name="connsiteY1" fmla="*/ 12248 h 12449"/>
                <a:gd name="connsiteX2" fmla="*/ 12551 w 13011"/>
                <a:gd name="connsiteY2" fmla="*/ 11711 h 12449"/>
                <a:gd name="connsiteX3" fmla="*/ 12832 w 13011"/>
                <a:gd name="connsiteY3" fmla="*/ 2248 h 12449"/>
                <a:gd name="connsiteX4" fmla="*/ 10944 w 13011"/>
                <a:gd name="connsiteY4" fmla="*/ 10235 h 12449"/>
                <a:gd name="connsiteX0" fmla="*/ 13776 w 15915"/>
                <a:gd name="connsiteY0" fmla="*/ 10235 h 12650"/>
                <a:gd name="connsiteX1" fmla="*/ 2832 w 15915"/>
                <a:gd name="connsiteY1" fmla="*/ 12449 h 12650"/>
                <a:gd name="connsiteX2" fmla="*/ 15383 w 15915"/>
                <a:gd name="connsiteY2" fmla="*/ 11711 h 12650"/>
                <a:gd name="connsiteX3" fmla="*/ 15664 w 15915"/>
                <a:gd name="connsiteY3" fmla="*/ 2248 h 12650"/>
                <a:gd name="connsiteX4" fmla="*/ 13776 w 15915"/>
                <a:gd name="connsiteY4" fmla="*/ 10235 h 12650"/>
                <a:gd name="connsiteX0" fmla="*/ 13776 w 15915"/>
                <a:gd name="connsiteY0" fmla="*/ 10235 h 12248"/>
                <a:gd name="connsiteX1" fmla="*/ 2832 w 15915"/>
                <a:gd name="connsiteY1" fmla="*/ 11544 h 12248"/>
                <a:gd name="connsiteX2" fmla="*/ 15383 w 15915"/>
                <a:gd name="connsiteY2" fmla="*/ 11711 h 12248"/>
                <a:gd name="connsiteX3" fmla="*/ 15664 w 15915"/>
                <a:gd name="connsiteY3" fmla="*/ 2248 h 12248"/>
                <a:gd name="connsiteX4" fmla="*/ 13776 w 15915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897 w 12897"/>
                <a:gd name="connsiteY2" fmla="*/ 11919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7987 h 9872"/>
                <a:gd name="connsiteX1" fmla="*/ 2832 w 12897"/>
                <a:gd name="connsiteY1" fmla="*/ 9671 h 9872"/>
                <a:gd name="connsiteX2" fmla="*/ 12897 w 12897"/>
                <a:gd name="connsiteY2" fmla="*/ 9671 h 9872"/>
                <a:gd name="connsiteX3" fmla="*/ 12718 w 12897"/>
                <a:gd name="connsiteY3" fmla="*/ 0 h 9872"/>
                <a:gd name="connsiteX4" fmla="*/ 10830 w 12897"/>
                <a:gd name="connsiteY4" fmla="*/ 7987 h 9872"/>
                <a:gd name="connsiteX0" fmla="*/ 6201 w 7804"/>
                <a:gd name="connsiteY0" fmla="*/ 8091 h 10000"/>
                <a:gd name="connsiteX1" fmla="*/ 0 w 7804"/>
                <a:gd name="connsiteY1" fmla="*/ 9796 h 10000"/>
                <a:gd name="connsiteX2" fmla="*/ 7804 w 7804"/>
                <a:gd name="connsiteY2" fmla="*/ 9796 h 10000"/>
                <a:gd name="connsiteX3" fmla="*/ 7665 w 7804"/>
                <a:gd name="connsiteY3" fmla="*/ 0 h 10000"/>
                <a:gd name="connsiteX4" fmla="*/ 6201 w 7804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6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7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9797"/>
                <a:gd name="connsiteX1" fmla="*/ 0 w 10000"/>
                <a:gd name="connsiteY1" fmla="*/ 9796 h 9797"/>
                <a:gd name="connsiteX2" fmla="*/ 10000 w 10000"/>
                <a:gd name="connsiteY2" fmla="*/ 9797 h 9797"/>
                <a:gd name="connsiteX3" fmla="*/ 9822 w 10000"/>
                <a:gd name="connsiteY3" fmla="*/ 0 h 9797"/>
                <a:gd name="connsiteX4" fmla="*/ 7946 w 10000"/>
                <a:gd name="connsiteY4" fmla="*/ 8091 h 9797"/>
                <a:gd name="connsiteX0" fmla="*/ 7946 w 10000"/>
                <a:gd name="connsiteY0" fmla="*/ 8259 h 10000"/>
                <a:gd name="connsiteX1" fmla="*/ 0 w 10000"/>
                <a:gd name="connsiteY1" fmla="*/ 9999 h 10000"/>
                <a:gd name="connsiteX2" fmla="*/ 10000 w 10000"/>
                <a:gd name="connsiteY2" fmla="*/ 10000 h 10000"/>
                <a:gd name="connsiteX3" fmla="*/ 9822 w 10000"/>
                <a:gd name="connsiteY3" fmla="*/ 0 h 10000"/>
                <a:gd name="connsiteX4" fmla="*/ 7946 w 10000"/>
                <a:gd name="connsiteY4" fmla="*/ 8259 h 10000"/>
                <a:gd name="connsiteX0" fmla="*/ 7946 w 10035"/>
                <a:gd name="connsiteY0" fmla="*/ 8259 h 10000"/>
                <a:gd name="connsiteX1" fmla="*/ 0 w 10035"/>
                <a:gd name="connsiteY1" fmla="*/ 9999 h 10000"/>
                <a:gd name="connsiteX2" fmla="*/ 10000 w 10035"/>
                <a:gd name="connsiteY2" fmla="*/ 10000 h 10000"/>
                <a:gd name="connsiteX3" fmla="*/ 10000 w 10035"/>
                <a:gd name="connsiteY3" fmla="*/ 0 h 10000"/>
                <a:gd name="connsiteX4" fmla="*/ 7946 w 10035"/>
                <a:gd name="connsiteY4" fmla="*/ 82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" h="10000">
                  <a:moveTo>
                    <a:pt x="7946" y="8259"/>
                  </a:moveTo>
                  <a:cubicBezTo>
                    <a:pt x="6279" y="9925"/>
                    <a:pt x="3433" y="9728"/>
                    <a:pt x="0" y="9999"/>
                  </a:cubicBezTo>
                  <a:lnTo>
                    <a:pt x="10000" y="10000"/>
                  </a:lnTo>
                  <a:cubicBezTo>
                    <a:pt x="9962" y="6821"/>
                    <a:pt x="10035" y="2558"/>
                    <a:pt x="10000" y="0"/>
                  </a:cubicBezTo>
                  <a:cubicBezTo>
                    <a:pt x="9685" y="3196"/>
                    <a:pt x="9613" y="6593"/>
                    <a:pt x="7946" y="8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9EFF">
                    <a:alpha val="22000"/>
                  </a:srgbClr>
                </a:gs>
                <a:gs pos="15000">
                  <a:srgbClr val="7DC4FF">
                    <a:alpha val="23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CS_Logo_2955U_No_T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00549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100000" scaled="0"/>
              <a:tileRect/>
            </a:gra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extrusionH="76200" contourW="12700">
              <a:bevelT w="139700" h="139700"/>
              <a:extrusionClr>
                <a:schemeClr val="tx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 rot="10800000">
              <a:off x="149923" y="165996"/>
              <a:ext cx="746491" cy="730124"/>
            </a:xfrm>
            <a:custGeom>
              <a:avLst/>
              <a:gdLst>
                <a:gd name="connsiteX0" fmla="*/ 8112 w 10179"/>
                <a:gd name="connsiteY0" fmla="*/ 10235 h 12248"/>
                <a:gd name="connsiteX1" fmla="*/ 2832 w 10179"/>
                <a:gd name="connsiteY1" fmla="*/ 11946 h 12248"/>
                <a:gd name="connsiteX2" fmla="*/ 9719 w 10179"/>
                <a:gd name="connsiteY2" fmla="*/ 11711 h 12248"/>
                <a:gd name="connsiteX3" fmla="*/ 10000 w 10179"/>
                <a:gd name="connsiteY3" fmla="*/ 2248 h 12248"/>
                <a:gd name="connsiteX4" fmla="*/ 8112 w 10179"/>
                <a:gd name="connsiteY4" fmla="*/ 10235 h 12248"/>
                <a:gd name="connsiteX0" fmla="*/ 10944 w 13011"/>
                <a:gd name="connsiteY0" fmla="*/ 10235 h 12449"/>
                <a:gd name="connsiteX1" fmla="*/ 2832 w 13011"/>
                <a:gd name="connsiteY1" fmla="*/ 12248 h 12449"/>
                <a:gd name="connsiteX2" fmla="*/ 12551 w 13011"/>
                <a:gd name="connsiteY2" fmla="*/ 11711 h 12449"/>
                <a:gd name="connsiteX3" fmla="*/ 12832 w 13011"/>
                <a:gd name="connsiteY3" fmla="*/ 2248 h 12449"/>
                <a:gd name="connsiteX4" fmla="*/ 10944 w 13011"/>
                <a:gd name="connsiteY4" fmla="*/ 10235 h 12449"/>
                <a:gd name="connsiteX0" fmla="*/ 13776 w 15915"/>
                <a:gd name="connsiteY0" fmla="*/ 10235 h 12650"/>
                <a:gd name="connsiteX1" fmla="*/ 2832 w 15915"/>
                <a:gd name="connsiteY1" fmla="*/ 12449 h 12650"/>
                <a:gd name="connsiteX2" fmla="*/ 15383 w 15915"/>
                <a:gd name="connsiteY2" fmla="*/ 11711 h 12650"/>
                <a:gd name="connsiteX3" fmla="*/ 15664 w 15915"/>
                <a:gd name="connsiteY3" fmla="*/ 2248 h 12650"/>
                <a:gd name="connsiteX4" fmla="*/ 13776 w 15915"/>
                <a:gd name="connsiteY4" fmla="*/ 10235 h 12650"/>
                <a:gd name="connsiteX0" fmla="*/ 13776 w 15915"/>
                <a:gd name="connsiteY0" fmla="*/ 10235 h 12248"/>
                <a:gd name="connsiteX1" fmla="*/ 2832 w 15915"/>
                <a:gd name="connsiteY1" fmla="*/ 11544 h 12248"/>
                <a:gd name="connsiteX2" fmla="*/ 15383 w 15915"/>
                <a:gd name="connsiteY2" fmla="*/ 11711 h 12248"/>
                <a:gd name="connsiteX3" fmla="*/ 15664 w 15915"/>
                <a:gd name="connsiteY3" fmla="*/ 2248 h 12248"/>
                <a:gd name="connsiteX4" fmla="*/ 13776 w 15915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897 w 12897"/>
                <a:gd name="connsiteY2" fmla="*/ 11919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7987 h 9872"/>
                <a:gd name="connsiteX1" fmla="*/ 2832 w 12897"/>
                <a:gd name="connsiteY1" fmla="*/ 9671 h 9872"/>
                <a:gd name="connsiteX2" fmla="*/ 12897 w 12897"/>
                <a:gd name="connsiteY2" fmla="*/ 9671 h 9872"/>
                <a:gd name="connsiteX3" fmla="*/ 12718 w 12897"/>
                <a:gd name="connsiteY3" fmla="*/ 0 h 9872"/>
                <a:gd name="connsiteX4" fmla="*/ 10830 w 12897"/>
                <a:gd name="connsiteY4" fmla="*/ 7987 h 9872"/>
                <a:gd name="connsiteX0" fmla="*/ 6201 w 7804"/>
                <a:gd name="connsiteY0" fmla="*/ 8091 h 10000"/>
                <a:gd name="connsiteX1" fmla="*/ 0 w 7804"/>
                <a:gd name="connsiteY1" fmla="*/ 9796 h 10000"/>
                <a:gd name="connsiteX2" fmla="*/ 7804 w 7804"/>
                <a:gd name="connsiteY2" fmla="*/ 9796 h 10000"/>
                <a:gd name="connsiteX3" fmla="*/ 7665 w 7804"/>
                <a:gd name="connsiteY3" fmla="*/ 0 h 10000"/>
                <a:gd name="connsiteX4" fmla="*/ 6201 w 7804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6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7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9797"/>
                <a:gd name="connsiteX1" fmla="*/ 0 w 10000"/>
                <a:gd name="connsiteY1" fmla="*/ 9796 h 9797"/>
                <a:gd name="connsiteX2" fmla="*/ 10000 w 10000"/>
                <a:gd name="connsiteY2" fmla="*/ 9797 h 9797"/>
                <a:gd name="connsiteX3" fmla="*/ 9822 w 10000"/>
                <a:gd name="connsiteY3" fmla="*/ 0 h 9797"/>
                <a:gd name="connsiteX4" fmla="*/ 7946 w 10000"/>
                <a:gd name="connsiteY4" fmla="*/ 8091 h 9797"/>
                <a:gd name="connsiteX0" fmla="*/ 7946 w 10000"/>
                <a:gd name="connsiteY0" fmla="*/ 8259 h 10000"/>
                <a:gd name="connsiteX1" fmla="*/ 0 w 10000"/>
                <a:gd name="connsiteY1" fmla="*/ 9999 h 10000"/>
                <a:gd name="connsiteX2" fmla="*/ 10000 w 10000"/>
                <a:gd name="connsiteY2" fmla="*/ 10000 h 10000"/>
                <a:gd name="connsiteX3" fmla="*/ 9822 w 10000"/>
                <a:gd name="connsiteY3" fmla="*/ 0 h 10000"/>
                <a:gd name="connsiteX4" fmla="*/ 7946 w 10000"/>
                <a:gd name="connsiteY4" fmla="*/ 8259 h 10000"/>
                <a:gd name="connsiteX0" fmla="*/ 7946 w 10035"/>
                <a:gd name="connsiteY0" fmla="*/ 8259 h 10000"/>
                <a:gd name="connsiteX1" fmla="*/ 0 w 10035"/>
                <a:gd name="connsiteY1" fmla="*/ 9999 h 10000"/>
                <a:gd name="connsiteX2" fmla="*/ 10000 w 10035"/>
                <a:gd name="connsiteY2" fmla="*/ 10000 h 10000"/>
                <a:gd name="connsiteX3" fmla="*/ 10000 w 10035"/>
                <a:gd name="connsiteY3" fmla="*/ 0 h 10000"/>
                <a:gd name="connsiteX4" fmla="*/ 7946 w 10035"/>
                <a:gd name="connsiteY4" fmla="*/ 82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" h="10000">
                  <a:moveTo>
                    <a:pt x="7946" y="8259"/>
                  </a:moveTo>
                  <a:cubicBezTo>
                    <a:pt x="6279" y="9925"/>
                    <a:pt x="3433" y="9728"/>
                    <a:pt x="0" y="9999"/>
                  </a:cubicBezTo>
                  <a:lnTo>
                    <a:pt x="10000" y="10000"/>
                  </a:lnTo>
                  <a:cubicBezTo>
                    <a:pt x="9962" y="6821"/>
                    <a:pt x="10035" y="2558"/>
                    <a:pt x="10000" y="0"/>
                  </a:cubicBezTo>
                  <a:cubicBezTo>
                    <a:pt x="9685" y="3196"/>
                    <a:pt x="9613" y="6593"/>
                    <a:pt x="7946" y="8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9EFF">
                    <a:alpha val="22000"/>
                  </a:srgbClr>
                </a:gs>
                <a:gs pos="15000">
                  <a:srgbClr val="7DC4FF">
                    <a:alpha val="23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CS_Logo_2955U_No_T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8000">
              <a:schemeClr val="bg2">
                <a:lumMod val="20000"/>
                <a:lumOff val="80000"/>
              </a:schemeClr>
            </a:gs>
            <a:gs pos="64000">
              <a:schemeClr val="tx1">
                <a:lumMod val="10000"/>
                <a:lumOff val="90000"/>
              </a:schemeClr>
            </a:gs>
            <a:gs pos="100000">
              <a:srgbClr val="FFFFCC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7"/>
          <p:cNvGrpSpPr/>
          <p:nvPr/>
        </p:nvGrpSpPr>
        <p:grpSpPr>
          <a:xfrm>
            <a:off x="7993091" y="5888017"/>
            <a:ext cx="539496" cy="530352"/>
            <a:chOff x="5246216" y="3070829"/>
            <a:chExt cx="716342" cy="716342"/>
          </a:xfrm>
        </p:grpSpPr>
        <p:pic>
          <p:nvPicPr>
            <p:cNvPr id="29" name="Picture 28" descr="sphere.png"/>
            <p:cNvPicPr>
              <a:picLocks noChangeAspect="1"/>
            </p:cNvPicPr>
            <p:nvPr userDrawn="1"/>
          </p:nvPicPr>
          <p:blipFill>
            <a:blip r:embed="rId13" cstate="print"/>
            <a:srcRect b="7450"/>
            <a:stretch>
              <a:fillRect/>
            </a:stretch>
          </p:blipFill>
          <p:spPr>
            <a:xfrm>
              <a:off x="5246216" y="3070829"/>
              <a:ext cx="716342" cy="662971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30" name="Picture 29" descr="sphere_shadow.png"/>
            <p:cNvPicPr>
              <a:picLocks noChangeAspect="1"/>
            </p:cNvPicPr>
            <p:nvPr userDrawn="1"/>
          </p:nvPicPr>
          <p:blipFill>
            <a:blip r:embed="rId14" cstate="print"/>
            <a:stretch>
              <a:fillRect/>
            </a:stretch>
          </p:blipFill>
          <p:spPr>
            <a:xfrm>
              <a:off x="5246216" y="3070829"/>
              <a:ext cx="716342" cy="716342"/>
            </a:xfrm>
            <a:prstGeom prst="rect">
              <a:avLst/>
            </a:prstGeom>
          </p:spPr>
        </p:pic>
      </p:grpSp>
      <p:grpSp>
        <p:nvGrpSpPr>
          <p:cNvPr id="5" name="Group 26"/>
          <p:cNvGrpSpPr/>
          <p:nvPr/>
        </p:nvGrpSpPr>
        <p:grpSpPr>
          <a:xfrm>
            <a:off x="8267604" y="5945570"/>
            <a:ext cx="716342" cy="716342"/>
            <a:chOff x="5246216" y="3070829"/>
            <a:chExt cx="716342" cy="716342"/>
          </a:xfrm>
        </p:grpSpPr>
        <p:pic>
          <p:nvPicPr>
            <p:cNvPr id="19" name="Picture 18" descr="sphere.png"/>
            <p:cNvPicPr>
              <a:picLocks noChangeAspect="1"/>
            </p:cNvPicPr>
            <p:nvPr userDrawn="1"/>
          </p:nvPicPr>
          <p:blipFill>
            <a:blip r:embed="rId13" cstate="print"/>
            <a:srcRect b="7450"/>
            <a:stretch>
              <a:fillRect/>
            </a:stretch>
          </p:blipFill>
          <p:spPr>
            <a:xfrm>
              <a:off x="5246216" y="3070829"/>
              <a:ext cx="716342" cy="662971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26" name="Picture 25" descr="sphere_shadow.png"/>
            <p:cNvPicPr>
              <a:picLocks noChangeAspect="1"/>
            </p:cNvPicPr>
            <p:nvPr userDrawn="1"/>
          </p:nvPicPr>
          <p:blipFill>
            <a:blip r:embed="rId14" cstate="print"/>
            <a:stretch>
              <a:fillRect/>
            </a:stretch>
          </p:blipFill>
          <p:spPr>
            <a:xfrm>
              <a:off x="5246216" y="3070829"/>
              <a:ext cx="716342" cy="71634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6140" y="6114046"/>
            <a:ext cx="481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722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400" b="1" kern="1200" dirty="0">
          <a:ln>
            <a:solidFill>
              <a:schemeClr val="bg2">
                <a:lumMod val="60000"/>
                <a:lumOff val="40000"/>
              </a:schemeClr>
            </a:solidFill>
          </a:ln>
          <a:solidFill>
            <a:schemeClr val="tx1"/>
          </a:solidFill>
          <a:effectLst>
            <a:innerShdw blurRad="63500" dist="50800">
              <a:prstClr val="black"/>
            </a:inn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ts val="3000"/>
        </a:spcBef>
        <a:buSzPct val="80000"/>
        <a:buFontTx/>
        <a:buBlip>
          <a:blip r:embed="rId15"/>
        </a:buBlip>
        <a:defRPr sz="2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»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rgbClr val="FFFF00"/>
        </a:buClr>
        <a:buFont typeface="Arial" pitchFamily="34" charset="0"/>
        <a:buChar char="•"/>
        <a:defRPr sz="18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chemeClr val="bg1">
            <a:lumMod val="60000"/>
            <a:lumOff val="40000"/>
          </a:schemeClr>
        </a:buClr>
        <a:buFont typeface="Arial" pitchFamily="34" charset="0"/>
        <a:buChar char="♦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000"/>
        </a:spcBef>
        <a:buClr>
          <a:srgbClr val="FFFF00"/>
        </a:buClr>
        <a:buFont typeface="Arial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2168" y="274638"/>
            <a:ext cx="774290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168" y="1600200"/>
            <a:ext cx="774290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5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ts val="3000"/>
        </a:spcBef>
        <a:buSzPct val="75000"/>
        <a:buFontTx/>
        <a:buBlip>
          <a:blip r:embed="rId8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5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5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Second Day Response Rates: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Implications for </a:t>
            </a:r>
            <a:r>
              <a:rPr lang="en-US" dirty="0" err="1" smtClean="0"/>
              <a:t>CMAP’s</a:t>
            </a:r>
            <a:r>
              <a:rPr lang="en-US" dirty="0" smtClean="0"/>
              <a:t> Travel Tracker Survey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13th TRB Planning Applications Conference, Reno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Cemal</a:t>
            </a:r>
            <a:r>
              <a:rPr lang="en-US" dirty="0" smtClean="0"/>
              <a:t> Ayvalik and Eric Petersen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May 12,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71484" y="274638"/>
            <a:ext cx="4811862" cy="103822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Tour Level Observations</a:t>
            </a:r>
            <a:endParaRPr lang="en-US" sz="36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880783" y="1293815"/>
            <a:ext cx="5961170" cy="2824922"/>
            <a:chOff x="880783" y="1312865"/>
            <a:chExt cx="5961170" cy="2824922"/>
          </a:xfrm>
        </p:grpSpPr>
        <p:pic>
          <p:nvPicPr>
            <p:cNvPr id="7" name="Picture 9" descr="MCj0413478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8008" y="1312865"/>
              <a:ext cx="1103216" cy="823297"/>
            </a:xfrm>
            <a:prstGeom prst="rect">
              <a:avLst/>
            </a:prstGeom>
            <a:solidFill>
              <a:srgbClr val="C1D4DD"/>
            </a:solidFill>
          </p:spPr>
        </p:pic>
        <p:pic>
          <p:nvPicPr>
            <p:cNvPr id="8" name="Picture 18" descr="MCj0436998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80944" y="2391679"/>
              <a:ext cx="1161009" cy="64950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</p:pic>
        <p:pic>
          <p:nvPicPr>
            <p:cNvPr id="9" name="Picture 23" descr="MCj0295944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0783" y="2329291"/>
              <a:ext cx="995334" cy="711890"/>
            </a:xfrm>
            <a:prstGeom prst="rect">
              <a:avLst/>
            </a:prstGeom>
            <a:noFill/>
          </p:spPr>
        </p:pic>
        <p:pic>
          <p:nvPicPr>
            <p:cNvPr id="12" name="Picture 4" descr="MCj0212127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54139" y="3320910"/>
              <a:ext cx="847640" cy="658416"/>
            </a:xfrm>
            <a:prstGeom prst="rect">
              <a:avLst/>
            </a:prstGeom>
            <a:noFill/>
          </p:spPr>
        </p:pic>
        <p:pic>
          <p:nvPicPr>
            <p:cNvPr id="13" name="Picture 11" descr="MCj0295466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1040" y="1312865"/>
              <a:ext cx="1022305" cy="749770"/>
            </a:xfrm>
            <a:prstGeom prst="rect">
              <a:avLst/>
            </a:prstGeom>
            <a:noFill/>
          </p:spPr>
        </p:pic>
        <p:pic>
          <p:nvPicPr>
            <p:cNvPr id="14" name="Picture 19" descr="MCj0412792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15834" y="3686588"/>
              <a:ext cx="760307" cy="451199"/>
            </a:xfrm>
            <a:prstGeom prst="rect">
              <a:avLst/>
            </a:prstGeom>
            <a:noFill/>
          </p:spPr>
        </p:pic>
        <p:sp>
          <p:nvSpPr>
            <p:cNvPr id="21" name="Freeform 20"/>
            <p:cNvSpPr/>
            <p:nvPr/>
          </p:nvSpPr>
          <p:spPr>
            <a:xfrm rot="21332968">
              <a:off x="3305574" y="1759744"/>
              <a:ext cx="1155774" cy="32085"/>
            </a:xfrm>
            <a:custGeom>
              <a:avLst/>
              <a:gdLst>
                <a:gd name="connsiteX0" fmla="*/ 0 w 2904565"/>
                <a:gd name="connsiteY0" fmla="*/ 249518 h 1154953"/>
                <a:gd name="connsiteX1" fmla="*/ 1658470 w 2904565"/>
                <a:gd name="connsiteY1" fmla="*/ 150906 h 1154953"/>
                <a:gd name="connsiteX2" fmla="*/ 2904565 w 2904565"/>
                <a:gd name="connsiteY2" fmla="*/ 1154953 h 1154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4565" h="1154953">
                  <a:moveTo>
                    <a:pt x="0" y="249518"/>
                  </a:moveTo>
                  <a:cubicBezTo>
                    <a:pt x="587188" y="124759"/>
                    <a:pt x="1174376" y="0"/>
                    <a:pt x="1658470" y="150906"/>
                  </a:cubicBezTo>
                  <a:cubicBezTo>
                    <a:pt x="2142564" y="301812"/>
                    <a:pt x="2523564" y="728382"/>
                    <a:pt x="2904565" y="1154953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 rot="1179138">
              <a:off x="5380605" y="1798624"/>
              <a:ext cx="894312" cy="455951"/>
            </a:xfrm>
            <a:custGeom>
              <a:avLst/>
              <a:gdLst>
                <a:gd name="connsiteX0" fmla="*/ 0 w 2904565"/>
                <a:gd name="connsiteY0" fmla="*/ 249518 h 1154953"/>
                <a:gd name="connsiteX1" fmla="*/ 1658470 w 2904565"/>
                <a:gd name="connsiteY1" fmla="*/ 150906 h 1154953"/>
                <a:gd name="connsiteX2" fmla="*/ 2904565 w 2904565"/>
                <a:gd name="connsiteY2" fmla="*/ 1154953 h 1154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4565" h="1154953">
                  <a:moveTo>
                    <a:pt x="0" y="249518"/>
                  </a:moveTo>
                  <a:cubicBezTo>
                    <a:pt x="587188" y="124759"/>
                    <a:pt x="1174376" y="0"/>
                    <a:pt x="1658470" y="150906"/>
                  </a:cubicBezTo>
                  <a:cubicBezTo>
                    <a:pt x="2142564" y="301812"/>
                    <a:pt x="2523564" y="728382"/>
                    <a:pt x="2904565" y="1154953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 rot="11327624">
              <a:off x="3215064" y="2279103"/>
              <a:ext cx="3125639" cy="950258"/>
            </a:xfrm>
            <a:custGeom>
              <a:avLst/>
              <a:gdLst>
                <a:gd name="connsiteX0" fmla="*/ 0 w 2904565"/>
                <a:gd name="connsiteY0" fmla="*/ 249518 h 1154953"/>
                <a:gd name="connsiteX1" fmla="*/ 1658470 w 2904565"/>
                <a:gd name="connsiteY1" fmla="*/ 150906 h 1154953"/>
                <a:gd name="connsiteX2" fmla="*/ 2904565 w 2904565"/>
                <a:gd name="connsiteY2" fmla="*/ 1154953 h 1154953"/>
                <a:gd name="connsiteX0" fmla="*/ 0 w 2904565"/>
                <a:gd name="connsiteY0" fmla="*/ 263665 h 1169100"/>
                <a:gd name="connsiteX1" fmla="*/ 1860737 w 2904565"/>
                <a:gd name="connsiteY1" fmla="*/ 150906 h 1169100"/>
                <a:gd name="connsiteX2" fmla="*/ 2904565 w 2904565"/>
                <a:gd name="connsiteY2" fmla="*/ 1169100 h 1169100"/>
                <a:gd name="connsiteX0" fmla="*/ 0 w 2904565"/>
                <a:gd name="connsiteY0" fmla="*/ 251226 h 1156661"/>
                <a:gd name="connsiteX1" fmla="*/ 1860737 w 2904565"/>
                <a:gd name="connsiteY1" fmla="*/ 138467 h 1156661"/>
                <a:gd name="connsiteX2" fmla="*/ 2904565 w 2904565"/>
                <a:gd name="connsiteY2" fmla="*/ 1156661 h 1156661"/>
                <a:gd name="connsiteX0" fmla="*/ 0 w 3025198"/>
                <a:gd name="connsiteY0" fmla="*/ 124759 h 1252720"/>
                <a:gd name="connsiteX1" fmla="*/ 1981370 w 3025198"/>
                <a:gd name="connsiteY1" fmla="*/ 234526 h 1252720"/>
                <a:gd name="connsiteX2" fmla="*/ 3025198 w 3025198"/>
                <a:gd name="connsiteY2" fmla="*/ 1252720 h 1252720"/>
                <a:gd name="connsiteX0" fmla="*/ 0 w 3260930"/>
                <a:gd name="connsiteY0" fmla="*/ 489614 h 1156661"/>
                <a:gd name="connsiteX1" fmla="*/ 2217102 w 3260930"/>
                <a:gd name="connsiteY1" fmla="*/ 138467 h 1156661"/>
                <a:gd name="connsiteX2" fmla="*/ 3260930 w 3260930"/>
                <a:gd name="connsiteY2" fmla="*/ 1156661 h 1156661"/>
                <a:gd name="connsiteX0" fmla="*/ 0 w 3260930"/>
                <a:gd name="connsiteY0" fmla="*/ 561857 h 1228904"/>
                <a:gd name="connsiteX1" fmla="*/ 2217102 w 3260930"/>
                <a:gd name="connsiteY1" fmla="*/ 210710 h 1228904"/>
                <a:gd name="connsiteX2" fmla="*/ 3260930 w 3260930"/>
                <a:gd name="connsiteY2" fmla="*/ 1228904 h 1228904"/>
                <a:gd name="connsiteX0" fmla="*/ 0 w 3260930"/>
                <a:gd name="connsiteY0" fmla="*/ 797495 h 1464542"/>
                <a:gd name="connsiteX1" fmla="*/ 2217102 w 3260930"/>
                <a:gd name="connsiteY1" fmla="*/ 446348 h 1464542"/>
                <a:gd name="connsiteX2" fmla="*/ 3260930 w 3260930"/>
                <a:gd name="connsiteY2" fmla="*/ 1464542 h 1464542"/>
                <a:gd name="connsiteX0" fmla="*/ 0 w 3260930"/>
                <a:gd name="connsiteY0" fmla="*/ 797495 h 1464542"/>
                <a:gd name="connsiteX1" fmla="*/ 2217102 w 3260930"/>
                <a:gd name="connsiteY1" fmla="*/ 446348 h 1464542"/>
                <a:gd name="connsiteX2" fmla="*/ 3260930 w 3260930"/>
                <a:gd name="connsiteY2" fmla="*/ 1464542 h 1464542"/>
                <a:gd name="connsiteX0" fmla="*/ 0 w 3260930"/>
                <a:gd name="connsiteY0" fmla="*/ 956882 h 1623929"/>
                <a:gd name="connsiteX1" fmla="*/ 2281568 w 3260930"/>
                <a:gd name="connsiteY1" fmla="*/ 446348 h 1623929"/>
                <a:gd name="connsiteX2" fmla="*/ 3260930 w 3260930"/>
                <a:gd name="connsiteY2" fmla="*/ 1623929 h 1623929"/>
                <a:gd name="connsiteX0" fmla="*/ 0 w 3260930"/>
                <a:gd name="connsiteY0" fmla="*/ 697242 h 1364289"/>
                <a:gd name="connsiteX1" fmla="*/ 2281568 w 3260930"/>
                <a:gd name="connsiteY1" fmla="*/ 186708 h 1364289"/>
                <a:gd name="connsiteX2" fmla="*/ 3260930 w 3260930"/>
                <a:gd name="connsiteY2" fmla="*/ 1364289 h 1364289"/>
                <a:gd name="connsiteX0" fmla="*/ 0 w 3260930"/>
                <a:gd name="connsiteY0" fmla="*/ 697242 h 1364289"/>
                <a:gd name="connsiteX1" fmla="*/ 2281568 w 3260930"/>
                <a:gd name="connsiteY1" fmla="*/ 186708 h 1364289"/>
                <a:gd name="connsiteX2" fmla="*/ 3260930 w 3260930"/>
                <a:gd name="connsiteY2" fmla="*/ 1364289 h 1364289"/>
                <a:gd name="connsiteX0" fmla="*/ 0 w 3819347"/>
                <a:gd name="connsiteY0" fmla="*/ 718573 h 1364289"/>
                <a:gd name="connsiteX1" fmla="*/ 2839985 w 3819347"/>
                <a:gd name="connsiteY1" fmla="*/ 186708 h 1364289"/>
                <a:gd name="connsiteX2" fmla="*/ 3819347 w 3819347"/>
                <a:gd name="connsiteY2" fmla="*/ 1364289 h 1364289"/>
                <a:gd name="connsiteX0" fmla="*/ 0 w 3819347"/>
                <a:gd name="connsiteY0" fmla="*/ 600035 h 1245751"/>
                <a:gd name="connsiteX1" fmla="*/ 2571330 w 3819347"/>
                <a:gd name="connsiteY1" fmla="*/ 186708 h 1245751"/>
                <a:gd name="connsiteX2" fmla="*/ 3819347 w 3819347"/>
                <a:gd name="connsiteY2" fmla="*/ 1245751 h 1245751"/>
                <a:gd name="connsiteX0" fmla="*/ 0 w 3819347"/>
                <a:gd name="connsiteY0" fmla="*/ 561856 h 1207572"/>
                <a:gd name="connsiteX1" fmla="*/ 2494197 w 3819347"/>
                <a:gd name="connsiteY1" fmla="*/ 375072 h 1207572"/>
                <a:gd name="connsiteX2" fmla="*/ 3819347 w 3819347"/>
                <a:gd name="connsiteY2" fmla="*/ 1207572 h 1207572"/>
                <a:gd name="connsiteX0" fmla="*/ 0 w 3632013"/>
                <a:gd name="connsiteY0" fmla="*/ 561856 h 1322701"/>
                <a:gd name="connsiteX1" fmla="*/ 2494197 w 3632013"/>
                <a:gd name="connsiteY1" fmla="*/ 375072 h 1322701"/>
                <a:gd name="connsiteX2" fmla="*/ 3632013 w 3632013"/>
                <a:gd name="connsiteY2" fmla="*/ 1322701 h 1322701"/>
                <a:gd name="connsiteX0" fmla="*/ 0 w 3632013"/>
                <a:gd name="connsiteY0" fmla="*/ 561856 h 1322701"/>
                <a:gd name="connsiteX1" fmla="*/ 2129095 w 3632013"/>
                <a:gd name="connsiteY1" fmla="*/ 199165 h 1322701"/>
                <a:gd name="connsiteX2" fmla="*/ 3632013 w 3632013"/>
                <a:gd name="connsiteY2" fmla="*/ 1322701 h 1322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32013" h="1322701">
                  <a:moveTo>
                    <a:pt x="0" y="561856"/>
                  </a:moveTo>
                  <a:cubicBezTo>
                    <a:pt x="615863" y="0"/>
                    <a:pt x="1424457" y="12457"/>
                    <a:pt x="2129095" y="199165"/>
                  </a:cubicBezTo>
                  <a:cubicBezTo>
                    <a:pt x="2759098" y="484452"/>
                    <a:pt x="3251012" y="896130"/>
                    <a:pt x="3632013" y="1322701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rot="20226739">
              <a:off x="1254691" y="1887971"/>
              <a:ext cx="962860" cy="262329"/>
            </a:xfrm>
            <a:custGeom>
              <a:avLst/>
              <a:gdLst>
                <a:gd name="connsiteX0" fmla="*/ 0 w 2904565"/>
                <a:gd name="connsiteY0" fmla="*/ 249518 h 1154953"/>
                <a:gd name="connsiteX1" fmla="*/ 1658470 w 2904565"/>
                <a:gd name="connsiteY1" fmla="*/ 150906 h 1154953"/>
                <a:gd name="connsiteX2" fmla="*/ 2904565 w 2904565"/>
                <a:gd name="connsiteY2" fmla="*/ 1154953 h 1154953"/>
                <a:gd name="connsiteX0" fmla="*/ 1 w 2674984"/>
                <a:gd name="connsiteY0" fmla="*/ 7505762 h 7505767"/>
                <a:gd name="connsiteX1" fmla="*/ 1428889 w 2674984"/>
                <a:gd name="connsiteY1" fmla="*/ 928824 h 7505767"/>
                <a:gd name="connsiteX2" fmla="*/ 2674984 w 2674984"/>
                <a:gd name="connsiteY2" fmla="*/ 1932871 h 7505767"/>
                <a:gd name="connsiteX0" fmla="*/ 1 w 2640718"/>
                <a:gd name="connsiteY0" fmla="*/ 6829195 h 6829200"/>
                <a:gd name="connsiteX1" fmla="*/ 1428889 w 2640718"/>
                <a:gd name="connsiteY1" fmla="*/ 252257 h 6829200"/>
                <a:gd name="connsiteX2" fmla="*/ 2640717 w 2640718"/>
                <a:gd name="connsiteY2" fmla="*/ 5315581 h 6829200"/>
                <a:gd name="connsiteX0" fmla="*/ 1 w 2640718"/>
                <a:gd name="connsiteY0" fmla="*/ 4345335 h 4345340"/>
                <a:gd name="connsiteX1" fmla="*/ 1206010 w 2640718"/>
                <a:gd name="connsiteY1" fmla="*/ 252264 h 4345340"/>
                <a:gd name="connsiteX2" fmla="*/ 2640717 w 2640718"/>
                <a:gd name="connsiteY2" fmla="*/ 2831721 h 4345340"/>
                <a:gd name="connsiteX0" fmla="*/ 0 w 2405574"/>
                <a:gd name="connsiteY0" fmla="*/ 5784377 h 5784389"/>
                <a:gd name="connsiteX1" fmla="*/ 970866 w 2405574"/>
                <a:gd name="connsiteY1" fmla="*/ 457846 h 5784389"/>
                <a:gd name="connsiteX2" fmla="*/ 2405573 w 2405574"/>
                <a:gd name="connsiteY2" fmla="*/ 3037303 h 5784389"/>
                <a:gd name="connsiteX0" fmla="*/ 0 w 2405574"/>
                <a:gd name="connsiteY0" fmla="*/ 7104467 h 7104479"/>
                <a:gd name="connsiteX1" fmla="*/ 970866 w 2405574"/>
                <a:gd name="connsiteY1" fmla="*/ 1777936 h 7104479"/>
                <a:gd name="connsiteX2" fmla="*/ 2405573 w 2405574"/>
                <a:gd name="connsiteY2" fmla="*/ 4357393 h 7104479"/>
                <a:gd name="connsiteX0" fmla="*/ 0 w 2405574"/>
                <a:gd name="connsiteY0" fmla="*/ 9373549 h 9373561"/>
                <a:gd name="connsiteX1" fmla="*/ 1112595 w 2405574"/>
                <a:gd name="connsiteY1" fmla="*/ 457846 h 9373561"/>
                <a:gd name="connsiteX2" fmla="*/ 2405573 w 2405574"/>
                <a:gd name="connsiteY2" fmla="*/ 6626475 h 9373561"/>
                <a:gd name="connsiteX0" fmla="*/ 0 w 2419753"/>
                <a:gd name="connsiteY0" fmla="*/ 9443095 h 9443107"/>
                <a:gd name="connsiteX1" fmla="*/ 1112595 w 2419753"/>
                <a:gd name="connsiteY1" fmla="*/ 527392 h 9443107"/>
                <a:gd name="connsiteX2" fmla="*/ 2419753 w 2419753"/>
                <a:gd name="connsiteY2" fmla="*/ 6278771 h 9443107"/>
                <a:gd name="connsiteX0" fmla="*/ 0 w 2419753"/>
                <a:gd name="connsiteY0" fmla="*/ 9443095 h 9443107"/>
                <a:gd name="connsiteX1" fmla="*/ 1112595 w 2419753"/>
                <a:gd name="connsiteY1" fmla="*/ 527392 h 9443107"/>
                <a:gd name="connsiteX2" fmla="*/ 2419753 w 2419753"/>
                <a:gd name="connsiteY2" fmla="*/ 6278771 h 94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9753" h="9443107">
                  <a:moveTo>
                    <a:pt x="0" y="9443095"/>
                  </a:moveTo>
                  <a:cubicBezTo>
                    <a:pt x="428654" y="2338623"/>
                    <a:pt x="709303" y="1054779"/>
                    <a:pt x="1112595" y="527392"/>
                  </a:cubicBezTo>
                  <a:cubicBezTo>
                    <a:pt x="1515887" y="5"/>
                    <a:pt x="2061877" y="4006982"/>
                    <a:pt x="2419753" y="6278771"/>
                  </a:cubicBezTo>
                </a:path>
              </a:pathLst>
            </a:custGeom>
            <a:ln w="571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 rot="15139664">
              <a:off x="946303" y="3305294"/>
              <a:ext cx="835234" cy="302413"/>
            </a:xfrm>
            <a:custGeom>
              <a:avLst/>
              <a:gdLst>
                <a:gd name="connsiteX0" fmla="*/ 0 w 2904565"/>
                <a:gd name="connsiteY0" fmla="*/ 249518 h 1154953"/>
                <a:gd name="connsiteX1" fmla="*/ 1658470 w 2904565"/>
                <a:gd name="connsiteY1" fmla="*/ 150906 h 1154953"/>
                <a:gd name="connsiteX2" fmla="*/ 2904565 w 2904565"/>
                <a:gd name="connsiteY2" fmla="*/ 1154953 h 1154953"/>
                <a:gd name="connsiteX0" fmla="*/ 1 w 2674984"/>
                <a:gd name="connsiteY0" fmla="*/ 7505762 h 7505767"/>
                <a:gd name="connsiteX1" fmla="*/ 1428889 w 2674984"/>
                <a:gd name="connsiteY1" fmla="*/ 928824 h 7505767"/>
                <a:gd name="connsiteX2" fmla="*/ 2674984 w 2674984"/>
                <a:gd name="connsiteY2" fmla="*/ 1932871 h 7505767"/>
                <a:gd name="connsiteX0" fmla="*/ 1 w 2640718"/>
                <a:gd name="connsiteY0" fmla="*/ 6829195 h 6829200"/>
                <a:gd name="connsiteX1" fmla="*/ 1428889 w 2640718"/>
                <a:gd name="connsiteY1" fmla="*/ 252257 h 6829200"/>
                <a:gd name="connsiteX2" fmla="*/ 2640717 w 2640718"/>
                <a:gd name="connsiteY2" fmla="*/ 5315581 h 6829200"/>
                <a:gd name="connsiteX0" fmla="*/ 1 w 2640718"/>
                <a:gd name="connsiteY0" fmla="*/ 4345335 h 4345340"/>
                <a:gd name="connsiteX1" fmla="*/ 1206010 w 2640718"/>
                <a:gd name="connsiteY1" fmla="*/ 252264 h 4345340"/>
                <a:gd name="connsiteX2" fmla="*/ 2640717 w 2640718"/>
                <a:gd name="connsiteY2" fmla="*/ 2831721 h 4345340"/>
                <a:gd name="connsiteX0" fmla="*/ 0 w 2405574"/>
                <a:gd name="connsiteY0" fmla="*/ 5784377 h 5784389"/>
                <a:gd name="connsiteX1" fmla="*/ 970866 w 2405574"/>
                <a:gd name="connsiteY1" fmla="*/ 457846 h 5784389"/>
                <a:gd name="connsiteX2" fmla="*/ 2405573 w 2405574"/>
                <a:gd name="connsiteY2" fmla="*/ 3037303 h 5784389"/>
                <a:gd name="connsiteX0" fmla="*/ 0 w 2405574"/>
                <a:gd name="connsiteY0" fmla="*/ 7104467 h 7104479"/>
                <a:gd name="connsiteX1" fmla="*/ 970866 w 2405574"/>
                <a:gd name="connsiteY1" fmla="*/ 1777936 h 7104479"/>
                <a:gd name="connsiteX2" fmla="*/ 2405573 w 2405574"/>
                <a:gd name="connsiteY2" fmla="*/ 4357393 h 7104479"/>
                <a:gd name="connsiteX0" fmla="*/ 0 w 2405574"/>
                <a:gd name="connsiteY0" fmla="*/ 9373549 h 9373561"/>
                <a:gd name="connsiteX1" fmla="*/ 1112595 w 2405574"/>
                <a:gd name="connsiteY1" fmla="*/ 457846 h 9373561"/>
                <a:gd name="connsiteX2" fmla="*/ 2405573 w 2405574"/>
                <a:gd name="connsiteY2" fmla="*/ 6626475 h 9373561"/>
                <a:gd name="connsiteX0" fmla="*/ 0 w 2419753"/>
                <a:gd name="connsiteY0" fmla="*/ 9443095 h 9443107"/>
                <a:gd name="connsiteX1" fmla="*/ 1112595 w 2419753"/>
                <a:gd name="connsiteY1" fmla="*/ 527392 h 9443107"/>
                <a:gd name="connsiteX2" fmla="*/ 2419753 w 2419753"/>
                <a:gd name="connsiteY2" fmla="*/ 6278771 h 9443107"/>
                <a:gd name="connsiteX0" fmla="*/ 0 w 2419753"/>
                <a:gd name="connsiteY0" fmla="*/ 9443095 h 9443107"/>
                <a:gd name="connsiteX1" fmla="*/ 1112595 w 2419753"/>
                <a:gd name="connsiteY1" fmla="*/ 527392 h 9443107"/>
                <a:gd name="connsiteX2" fmla="*/ 2419753 w 2419753"/>
                <a:gd name="connsiteY2" fmla="*/ 6278771 h 94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9753" h="9443107">
                  <a:moveTo>
                    <a:pt x="0" y="9443095"/>
                  </a:moveTo>
                  <a:cubicBezTo>
                    <a:pt x="428654" y="2338623"/>
                    <a:pt x="709303" y="1054779"/>
                    <a:pt x="1112595" y="527392"/>
                  </a:cubicBezTo>
                  <a:cubicBezTo>
                    <a:pt x="1515887" y="5"/>
                    <a:pt x="2061877" y="4006982"/>
                    <a:pt x="2419753" y="6278771"/>
                  </a:cubicBezTo>
                </a:path>
              </a:pathLst>
            </a:custGeom>
            <a:ln w="571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5191057">
              <a:off x="1840116" y="2749785"/>
              <a:ext cx="1471214" cy="237691"/>
            </a:xfrm>
            <a:custGeom>
              <a:avLst/>
              <a:gdLst>
                <a:gd name="connsiteX0" fmla="*/ 0 w 2904565"/>
                <a:gd name="connsiteY0" fmla="*/ 249518 h 1154953"/>
                <a:gd name="connsiteX1" fmla="*/ 1658470 w 2904565"/>
                <a:gd name="connsiteY1" fmla="*/ 150906 h 1154953"/>
                <a:gd name="connsiteX2" fmla="*/ 2904565 w 2904565"/>
                <a:gd name="connsiteY2" fmla="*/ 1154953 h 1154953"/>
                <a:gd name="connsiteX0" fmla="*/ 1 w 2674984"/>
                <a:gd name="connsiteY0" fmla="*/ 7505762 h 7505767"/>
                <a:gd name="connsiteX1" fmla="*/ 1428889 w 2674984"/>
                <a:gd name="connsiteY1" fmla="*/ 928824 h 7505767"/>
                <a:gd name="connsiteX2" fmla="*/ 2674984 w 2674984"/>
                <a:gd name="connsiteY2" fmla="*/ 1932871 h 7505767"/>
                <a:gd name="connsiteX0" fmla="*/ 1 w 2640718"/>
                <a:gd name="connsiteY0" fmla="*/ 6829195 h 6829200"/>
                <a:gd name="connsiteX1" fmla="*/ 1428889 w 2640718"/>
                <a:gd name="connsiteY1" fmla="*/ 252257 h 6829200"/>
                <a:gd name="connsiteX2" fmla="*/ 2640717 w 2640718"/>
                <a:gd name="connsiteY2" fmla="*/ 5315581 h 6829200"/>
                <a:gd name="connsiteX0" fmla="*/ 1 w 2640718"/>
                <a:gd name="connsiteY0" fmla="*/ 4345335 h 4345340"/>
                <a:gd name="connsiteX1" fmla="*/ 1206010 w 2640718"/>
                <a:gd name="connsiteY1" fmla="*/ 252264 h 4345340"/>
                <a:gd name="connsiteX2" fmla="*/ 2640717 w 2640718"/>
                <a:gd name="connsiteY2" fmla="*/ 2831721 h 4345340"/>
                <a:gd name="connsiteX0" fmla="*/ 0 w 2405574"/>
                <a:gd name="connsiteY0" fmla="*/ 5784377 h 5784389"/>
                <a:gd name="connsiteX1" fmla="*/ 970866 w 2405574"/>
                <a:gd name="connsiteY1" fmla="*/ 457846 h 5784389"/>
                <a:gd name="connsiteX2" fmla="*/ 2405573 w 2405574"/>
                <a:gd name="connsiteY2" fmla="*/ 3037303 h 5784389"/>
                <a:gd name="connsiteX0" fmla="*/ 0 w 2405574"/>
                <a:gd name="connsiteY0" fmla="*/ 7104467 h 7104479"/>
                <a:gd name="connsiteX1" fmla="*/ 970866 w 2405574"/>
                <a:gd name="connsiteY1" fmla="*/ 1777936 h 7104479"/>
                <a:gd name="connsiteX2" fmla="*/ 2405573 w 2405574"/>
                <a:gd name="connsiteY2" fmla="*/ 4357393 h 7104479"/>
                <a:gd name="connsiteX0" fmla="*/ 0 w 2405574"/>
                <a:gd name="connsiteY0" fmla="*/ 9373549 h 9373561"/>
                <a:gd name="connsiteX1" fmla="*/ 1112595 w 2405574"/>
                <a:gd name="connsiteY1" fmla="*/ 457846 h 9373561"/>
                <a:gd name="connsiteX2" fmla="*/ 2405573 w 2405574"/>
                <a:gd name="connsiteY2" fmla="*/ 6626475 h 9373561"/>
                <a:gd name="connsiteX0" fmla="*/ 0 w 2419753"/>
                <a:gd name="connsiteY0" fmla="*/ 9443095 h 9443107"/>
                <a:gd name="connsiteX1" fmla="*/ 1112595 w 2419753"/>
                <a:gd name="connsiteY1" fmla="*/ 527392 h 9443107"/>
                <a:gd name="connsiteX2" fmla="*/ 2419753 w 2419753"/>
                <a:gd name="connsiteY2" fmla="*/ 6278771 h 9443107"/>
                <a:gd name="connsiteX0" fmla="*/ 0 w 2419753"/>
                <a:gd name="connsiteY0" fmla="*/ 9443095 h 9443107"/>
                <a:gd name="connsiteX1" fmla="*/ 1112595 w 2419753"/>
                <a:gd name="connsiteY1" fmla="*/ 527392 h 9443107"/>
                <a:gd name="connsiteX2" fmla="*/ 2419753 w 2419753"/>
                <a:gd name="connsiteY2" fmla="*/ 6278771 h 9443107"/>
                <a:gd name="connsiteX0" fmla="*/ 0 w 2453077"/>
                <a:gd name="connsiteY0" fmla="*/ 7104471 h 7104465"/>
                <a:gd name="connsiteX1" fmla="*/ 1145919 w 2453077"/>
                <a:gd name="connsiteY1" fmla="*/ 1089417 h 7104465"/>
                <a:gd name="connsiteX2" fmla="*/ 2453077 w 2453077"/>
                <a:gd name="connsiteY2" fmla="*/ 6840796 h 7104465"/>
                <a:gd name="connsiteX0" fmla="*/ 0 w 2453077"/>
                <a:gd name="connsiteY0" fmla="*/ 7104471 h 7104465"/>
                <a:gd name="connsiteX1" fmla="*/ 1124106 w 2453077"/>
                <a:gd name="connsiteY1" fmla="*/ 6494507 h 7104465"/>
                <a:gd name="connsiteX2" fmla="*/ 2453077 w 2453077"/>
                <a:gd name="connsiteY2" fmla="*/ 6840796 h 7104465"/>
                <a:gd name="connsiteX0" fmla="*/ 0 w 2453077"/>
                <a:gd name="connsiteY0" fmla="*/ 7104471 h 7104465"/>
                <a:gd name="connsiteX1" fmla="*/ 1106804 w 2453077"/>
                <a:gd name="connsiteY1" fmla="*/ 3687844 h 7104465"/>
                <a:gd name="connsiteX2" fmla="*/ 2453077 w 2453077"/>
                <a:gd name="connsiteY2" fmla="*/ 6840796 h 7104465"/>
                <a:gd name="connsiteX0" fmla="*/ 0 w 2453077"/>
                <a:gd name="connsiteY0" fmla="*/ 7104471 h 7104465"/>
                <a:gd name="connsiteX1" fmla="*/ 1101381 w 2453077"/>
                <a:gd name="connsiteY1" fmla="*/ 2682191 h 7104465"/>
                <a:gd name="connsiteX2" fmla="*/ 2453077 w 2453077"/>
                <a:gd name="connsiteY2" fmla="*/ 6840796 h 7104465"/>
                <a:gd name="connsiteX0" fmla="*/ 0 w 2453077"/>
                <a:gd name="connsiteY0" fmla="*/ 7104471 h 7104465"/>
                <a:gd name="connsiteX1" fmla="*/ 1101381 w 2453077"/>
                <a:gd name="connsiteY1" fmla="*/ 2682191 h 7104465"/>
                <a:gd name="connsiteX2" fmla="*/ 2453077 w 2453077"/>
                <a:gd name="connsiteY2" fmla="*/ 6840796 h 7104465"/>
                <a:gd name="connsiteX0" fmla="*/ 0 w 2453077"/>
                <a:gd name="connsiteY0" fmla="*/ 7104471 h 7104465"/>
                <a:gd name="connsiteX1" fmla="*/ 1101381 w 2453077"/>
                <a:gd name="connsiteY1" fmla="*/ 2682191 h 7104465"/>
                <a:gd name="connsiteX2" fmla="*/ 2453077 w 2453077"/>
                <a:gd name="connsiteY2" fmla="*/ 6840796 h 7104465"/>
                <a:gd name="connsiteX0" fmla="*/ 0 w 2462153"/>
                <a:gd name="connsiteY0" fmla="*/ 7104470 h 8490565"/>
                <a:gd name="connsiteX1" fmla="*/ 1110457 w 2462153"/>
                <a:gd name="connsiteY1" fmla="*/ 4331967 h 8490565"/>
                <a:gd name="connsiteX2" fmla="*/ 2462153 w 2462153"/>
                <a:gd name="connsiteY2" fmla="*/ 8490572 h 8490565"/>
                <a:gd name="connsiteX0" fmla="*/ 0 w 2462153"/>
                <a:gd name="connsiteY0" fmla="*/ 2772493 h 4158588"/>
                <a:gd name="connsiteX1" fmla="*/ 1110457 w 2462153"/>
                <a:gd name="connsiteY1" fmla="*/ -10 h 4158588"/>
                <a:gd name="connsiteX2" fmla="*/ 2462153 w 2462153"/>
                <a:gd name="connsiteY2" fmla="*/ 4158595 h 4158588"/>
                <a:gd name="connsiteX0" fmla="*/ 0 w 2462153"/>
                <a:gd name="connsiteY0" fmla="*/ 1695633 h 3081728"/>
                <a:gd name="connsiteX1" fmla="*/ 1085507 w 2462153"/>
                <a:gd name="connsiteY1" fmla="*/ 406849 h 3081728"/>
                <a:gd name="connsiteX2" fmla="*/ 2462153 w 2462153"/>
                <a:gd name="connsiteY2" fmla="*/ 3081735 h 3081728"/>
                <a:gd name="connsiteX0" fmla="*/ 0 w 2462153"/>
                <a:gd name="connsiteY0" fmla="*/ 2935356 h 4321451"/>
                <a:gd name="connsiteX1" fmla="*/ 1111114 w 2462153"/>
                <a:gd name="connsiteY1" fmla="*/ -5 h 4321451"/>
                <a:gd name="connsiteX2" fmla="*/ 2462153 w 2462153"/>
                <a:gd name="connsiteY2" fmla="*/ 4321458 h 4321451"/>
                <a:gd name="connsiteX0" fmla="*/ 0 w 2344734"/>
                <a:gd name="connsiteY0" fmla="*/ 2935356 h 5086884"/>
                <a:gd name="connsiteX1" fmla="*/ 1111114 w 2344734"/>
                <a:gd name="connsiteY1" fmla="*/ -5 h 5086884"/>
                <a:gd name="connsiteX2" fmla="*/ 2344734 w 2344734"/>
                <a:gd name="connsiteY2" fmla="*/ 5086890 h 5086884"/>
                <a:gd name="connsiteX0" fmla="*/ 0 w 2344734"/>
                <a:gd name="connsiteY0" fmla="*/ 2935356 h 5086884"/>
                <a:gd name="connsiteX1" fmla="*/ 1111114 w 2344734"/>
                <a:gd name="connsiteY1" fmla="*/ -5 h 5086884"/>
                <a:gd name="connsiteX2" fmla="*/ 2344734 w 2344734"/>
                <a:gd name="connsiteY2" fmla="*/ 5086890 h 5086884"/>
                <a:gd name="connsiteX0" fmla="*/ 0 w 2344734"/>
                <a:gd name="connsiteY0" fmla="*/ 1695633 h 3847161"/>
                <a:gd name="connsiteX1" fmla="*/ 1087095 w 2344734"/>
                <a:gd name="connsiteY1" fmla="*/ 14034 h 3847161"/>
                <a:gd name="connsiteX2" fmla="*/ 2344734 w 2344734"/>
                <a:gd name="connsiteY2" fmla="*/ 3847167 h 3847161"/>
                <a:gd name="connsiteX0" fmla="*/ 0 w 2344734"/>
                <a:gd name="connsiteY0" fmla="*/ 2073627 h 4225155"/>
                <a:gd name="connsiteX1" fmla="*/ 1087095 w 2344734"/>
                <a:gd name="connsiteY1" fmla="*/ 392028 h 4225155"/>
                <a:gd name="connsiteX2" fmla="*/ 2344734 w 2344734"/>
                <a:gd name="connsiteY2" fmla="*/ 4225161 h 4225155"/>
                <a:gd name="connsiteX0" fmla="*/ 0 w 2344734"/>
                <a:gd name="connsiteY0" fmla="*/ 3560588 h 5712116"/>
                <a:gd name="connsiteX1" fmla="*/ 1151497 w 2344734"/>
                <a:gd name="connsiteY1" fmla="*/ 392033 h 5712116"/>
                <a:gd name="connsiteX2" fmla="*/ 2344734 w 2344734"/>
                <a:gd name="connsiteY2" fmla="*/ 5712122 h 571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4734" h="5712116">
                  <a:moveTo>
                    <a:pt x="0" y="3560588"/>
                  </a:moveTo>
                  <a:cubicBezTo>
                    <a:pt x="427702" y="1864947"/>
                    <a:pt x="734931" y="12"/>
                    <a:pt x="1151497" y="392033"/>
                  </a:cubicBezTo>
                  <a:cubicBezTo>
                    <a:pt x="1629562" y="1555231"/>
                    <a:pt x="2072521" y="2661202"/>
                    <a:pt x="2344734" y="5712122"/>
                  </a:cubicBezTo>
                </a:path>
              </a:pathLst>
            </a:custGeom>
            <a:ln w="571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3178121">
              <a:off x="2646420" y="2672426"/>
              <a:ext cx="1751499" cy="401540"/>
            </a:xfrm>
            <a:custGeom>
              <a:avLst/>
              <a:gdLst>
                <a:gd name="connsiteX0" fmla="*/ 0 w 2904565"/>
                <a:gd name="connsiteY0" fmla="*/ 249518 h 1154953"/>
                <a:gd name="connsiteX1" fmla="*/ 1658470 w 2904565"/>
                <a:gd name="connsiteY1" fmla="*/ 150906 h 1154953"/>
                <a:gd name="connsiteX2" fmla="*/ 2904565 w 2904565"/>
                <a:gd name="connsiteY2" fmla="*/ 1154953 h 1154953"/>
                <a:gd name="connsiteX0" fmla="*/ 1 w 2674984"/>
                <a:gd name="connsiteY0" fmla="*/ 7505762 h 7505767"/>
                <a:gd name="connsiteX1" fmla="*/ 1428889 w 2674984"/>
                <a:gd name="connsiteY1" fmla="*/ 928824 h 7505767"/>
                <a:gd name="connsiteX2" fmla="*/ 2674984 w 2674984"/>
                <a:gd name="connsiteY2" fmla="*/ 1932871 h 7505767"/>
                <a:gd name="connsiteX0" fmla="*/ 1 w 2640718"/>
                <a:gd name="connsiteY0" fmla="*/ 6829195 h 6829200"/>
                <a:gd name="connsiteX1" fmla="*/ 1428889 w 2640718"/>
                <a:gd name="connsiteY1" fmla="*/ 252257 h 6829200"/>
                <a:gd name="connsiteX2" fmla="*/ 2640717 w 2640718"/>
                <a:gd name="connsiteY2" fmla="*/ 5315581 h 6829200"/>
                <a:gd name="connsiteX0" fmla="*/ 1 w 2640718"/>
                <a:gd name="connsiteY0" fmla="*/ 4345335 h 4345340"/>
                <a:gd name="connsiteX1" fmla="*/ 1206010 w 2640718"/>
                <a:gd name="connsiteY1" fmla="*/ 252264 h 4345340"/>
                <a:gd name="connsiteX2" fmla="*/ 2640717 w 2640718"/>
                <a:gd name="connsiteY2" fmla="*/ 2831721 h 4345340"/>
                <a:gd name="connsiteX0" fmla="*/ 0 w 2405574"/>
                <a:gd name="connsiteY0" fmla="*/ 5784377 h 5784389"/>
                <a:gd name="connsiteX1" fmla="*/ 970866 w 2405574"/>
                <a:gd name="connsiteY1" fmla="*/ 457846 h 5784389"/>
                <a:gd name="connsiteX2" fmla="*/ 2405573 w 2405574"/>
                <a:gd name="connsiteY2" fmla="*/ 3037303 h 5784389"/>
                <a:gd name="connsiteX0" fmla="*/ 0 w 2405574"/>
                <a:gd name="connsiteY0" fmla="*/ 7104467 h 7104479"/>
                <a:gd name="connsiteX1" fmla="*/ 970866 w 2405574"/>
                <a:gd name="connsiteY1" fmla="*/ 1777936 h 7104479"/>
                <a:gd name="connsiteX2" fmla="*/ 2405573 w 2405574"/>
                <a:gd name="connsiteY2" fmla="*/ 4357393 h 7104479"/>
                <a:gd name="connsiteX0" fmla="*/ 0 w 2405574"/>
                <a:gd name="connsiteY0" fmla="*/ 9373549 h 9373561"/>
                <a:gd name="connsiteX1" fmla="*/ 1112595 w 2405574"/>
                <a:gd name="connsiteY1" fmla="*/ 457846 h 9373561"/>
                <a:gd name="connsiteX2" fmla="*/ 2405573 w 2405574"/>
                <a:gd name="connsiteY2" fmla="*/ 6626475 h 9373561"/>
                <a:gd name="connsiteX0" fmla="*/ 0 w 2419753"/>
                <a:gd name="connsiteY0" fmla="*/ 9443095 h 9443107"/>
                <a:gd name="connsiteX1" fmla="*/ 1112595 w 2419753"/>
                <a:gd name="connsiteY1" fmla="*/ 527392 h 9443107"/>
                <a:gd name="connsiteX2" fmla="*/ 2419753 w 2419753"/>
                <a:gd name="connsiteY2" fmla="*/ 6278771 h 9443107"/>
                <a:gd name="connsiteX0" fmla="*/ 0 w 2419753"/>
                <a:gd name="connsiteY0" fmla="*/ 9443095 h 9443107"/>
                <a:gd name="connsiteX1" fmla="*/ 1112595 w 2419753"/>
                <a:gd name="connsiteY1" fmla="*/ 527392 h 9443107"/>
                <a:gd name="connsiteX2" fmla="*/ 2419753 w 2419753"/>
                <a:gd name="connsiteY2" fmla="*/ 6278771 h 9443107"/>
                <a:gd name="connsiteX0" fmla="*/ 0 w 2453077"/>
                <a:gd name="connsiteY0" fmla="*/ 7104471 h 7104465"/>
                <a:gd name="connsiteX1" fmla="*/ 1145919 w 2453077"/>
                <a:gd name="connsiteY1" fmla="*/ 1089417 h 7104465"/>
                <a:gd name="connsiteX2" fmla="*/ 2453077 w 2453077"/>
                <a:gd name="connsiteY2" fmla="*/ 6840796 h 7104465"/>
                <a:gd name="connsiteX0" fmla="*/ 0 w 2493647"/>
                <a:gd name="connsiteY0" fmla="*/ 7104468 h 12114910"/>
                <a:gd name="connsiteX1" fmla="*/ 1186489 w 2493647"/>
                <a:gd name="connsiteY1" fmla="*/ 6363534 h 12114910"/>
                <a:gd name="connsiteX2" fmla="*/ 2493647 w 2493647"/>
                <a:gd name="connsiteY2" fmla="*/ 12114913 h 12114910"/>
                <a:gd name="connsiteX0" fmla="*/ 0 w 2556249"/>
                <a:gd name="connsiteY0" fmla="*/ 7104468 h 20547817"/>
                <a:gd name="connsiteX1" fmla="*/ 1186489 w 2556249"/>
                <a:gd name="connsiteY1" fmla="*/ 6363534 h 20547817"/>
                <a:gd name="connsiteX2" fmla="*/ 2556249 w 2556249"/>
                <a:gd name="connsiteY2" fmla="*/ 20547815 h 20547817"/>
                <a:gd name="connsiteX0" fmla="*/ 0 w 2556249"/>
                <a:gd name="connsiteY0" fmla="*/ 7104468 h 20547817"/>
                <a:gd name="connsiteX1" fmla="*/ 1655122 w 2556249"/>
                <a:gd name="connsiteY1" fmla="*/ 7663790 h 20547817"/>
                <a:gd name="connsiteX2" fmla="*/ 2556249 w 2556249"/>
                <a:gd name="connsiteY2" fmla="*/ 20547815 h 20547817"/>
                <a:gd name="connsiteX0" fmla="*/ 0 w 2730335"/>
                <a:gd name="connsiteY0" fmla="*/ 7104468 h 16174514"/>
                <a:gd name="connsiteX1" fmla="*/ 1655122 w 2730335"/>
                <a:gd name="connsiteY1" fmla="*/ 7663790 h 16174514"/>
                <a:gd name="connsiteX2" fmla="*/ 2730335 w 2730335"/>
                <a:gd name="connsiteY2" fmla="*/ 16174513 h 16174514"/>
                <a:gd name="connsiteX0" fmla="*/ 0 w 2556250"/>
                <a:gd name="connsiteY0" fmla="*/ 7104468 h 20547834"/>
                <a:gd name="connsiteX1" fmla="*/ 1655122 w 2556250"/>
                <a:gd name="connsiteY1" fmla="*/ 7663790 h 20547834"/>
                <a:gd name="connsiteX2" fmla="*/ 2556250 w 2556250"/>
                <a:gd name="connsiteY2" fmla="*/ 20547832 h 20547834"/>
                <a:gd name="connsiteX0" fmla="*/ 0 w 2556250"/>
                <a:gd name="connsiteY0" fmla="*/ 7104468 h 20547834"/>
                <a:gd name="connsiteX1" fmla="*/ 1655122 w 2556250"/>
                <a:gd name="connsiteY1" fmla="*/ 7663790 h 20547834"/>
                <a:gd name="connsiteX2" fmla="*/ 2556250 w 2556250"/>
                <a:gd name="connsiteY2" fmla="*/ 20547832 h 20547834"/>
                <a:gd name="connsiteX0" fmla="*/ 0 w 2455832"/>
                <a:gd name="connsiteY0" fmla="*/ 7104480 h 23070508"/>
                <a:gd name="connsiteX1" fmla="*/ 1554704 w 2455832"/>
                <a:gd name="connsiteY1" fmla="*/ 10186464 h 23070508"/>
                <a:gd name="connsiteX2" fmla="*/ 2455832 w 2455832"/>
                <a:gd name="connsiteY2" fmla="*/ 23070506 h 23070508"/>
                <a:gd name="connsiteX0" fmla="*/ 0 w 2455832"/>
                <a:gd name="connsiteY0" fmla="*/ 1851214 h 17817242"/>
                <a:gd name="connsiteX1" fmla="*/ 1554704 w 2455832"/>
                <a:gd name="connsiteY1" fmla="*/ 4933198 h 17817242"/>
                <a:gd name="connsiteX2" fmla="*/ 2455832 w 2455832"/>
                <a:gd name="connsiteY2" fmla="*/ 17817240 h 17817242"/>
                <a:gd name="connsiteX0" fmla="*/ 0 w 2455832"/>
                <a:gd name="connsiteY0" fmla="*/ 9422335 h 25388363"/>
                <a:gd name="connsiteX1" fmla="*/ 1408025 w 2455832"/>
                <a:gd name="connsiteY1" fmla="*/ 2661020 h 25388363"/>
                <a:gd name="connsiteX2" fmla="*/ 2455832 w 2455832"/>
                <a:gd name="connsiteY2" fmla="*/ 25388361 h 25388363"/>
                <a:gd name="connsiteX0" fmla="*/ 0 w 2455832"/>
                <a:gd name="connsiteY0" fmla="*/ 11420246 h 27386274"/>
                <a:gd name="connsiteX1" fmla="*/ 1408025 w 2455832"/>
                <a:gd name="connsiteY1" fmla="*/ 4658931 h 27386274"/>
                <a:gd name="connsiteX2" fmla="*/ 2455832 w 2455832"/>
                <a:gd name="connsiteY2" fmla="*/ 27386272 h 27386274"/>
                <a:gd name="connsiteX0" fmla="*/ 0 w 2455832"/>
                <a:gd name="connsiteY0" fmla="*/ 10294774 h 26260802"/>
                <a:gd name="connsiteX1" fmla="*/ 1235641 w 2455832"/>
                <a:gd name="connsiteY1" fmla="*/ 4658970 h 26260802"/>
                <a:gd name="connsiteX2" fmla="*/ 2455832 w 2455832"/>
                <a:gd name="connsiteY2" fmla="*/ 26260800 h 2626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5832" h="26260802">
                  <a:moveTo>
                    <a:pt x="0" y="10294774"/>
                  </a:moveTo>
                  <a:cubicBezTo>
                    <a:pt x="476725" y="8443560"/>
                    <a:pt x="791731" y="29"/>
                    <a:pt x="1235641" y="4658970"/>
                  </a:cubicBezTo>
                  <a:cubicBezTo>
                    <a:pt x="1644946" y="7319974"/>
                    <a:pt x="2259234" y="18806691"/>
                    <a:pt x="2455832" y="26260800"/>
                  </a:cubicBezTo>
                </a:path>
              </a:pathLst>
            </a:custGeom>
            <a:ln w="571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3940032">
              <a:off x="2345315" y="2666139"/>
              <a:ext cx="1702091" cy="711961"/>
            </a:xfrm>
            <a:custGeom>
              <a:avLst/>
              <a:gdLst>
                <a:gd name="connsiteX0" fmla="*/ 0 w 2904565"/>
                <a:gd name="connsiteY0" fmla="*/ 249518 h 1154953"/>
                <a:gd name="connsiteX1" fmla="*/ 1658470 w 2904565"/>
                <a:gd name="connsiteY1" fmla="*/ 150906 h 1154953"/>
                <a:gd name="connsiteX2" fmla="*/ 2904565 w 2904565"/>
                <a:gd name="connsiteY2" fmla="*/ 1154953 h 1154953"/>
                <a:gd name="connsiteX0" fmla="*/ 1 w 2674984"/>
                <a:gd name="connsiteY0" fmla="*/ 7505762 h 7505767"/>
                <a:gd name="connsiteX1" fmla="*/ 1428889 w 2674984"/>
                <a:gd name="connsiteY1" fmla="*/ 928824 h 7505767"/>
                <a:gd name="connsiteX2" fmla="*/ 2674984 w 2674984"/>
                <a:gd name="connsiteY2" fmla="*/ 1932871 h 7505767"/>
                <a:gd name="connsiteX0" fmla="*/ 1 w 2640718"/>
                <a:gd name="connsiteY0" fmla="*/ 6829195 h 6829200"/>
                <a:gd name="connsiteX1" fmla="*/ 1428889 w 2640718"/>
                <a:gd name="connsiteY1" fmla="*/ 252257 h 6829200"/>
                <a:gd name="connsiteX2" fmla="*/ 2640717 w 2640718"/>
                <a:gd name="connsiteY2" fmla="*/ 5315581 h 6829200"/>
                <a:gd name="connsiteX0" fmla="*/ 1 w 2640718"/>
                <a:gd name="connsiteY0" fmla="*/ 4345335 h 4345340"/>
                <a:gd name="connsiteX1" fmla="*/ 1206010 w 2640718"/>
                <a:gd name="connsiteY1" fmla="*/ 252264 h 4345340"/>
                <a:gd name="connsiteX2" fmla="*/ 2640717 w 2640718"/>
                <a:gd name="connsiteY2" fmla="*/ 2831721 h 4345340"/>
                <a:gd name="connsiteX0" fmla="*/ 0 w 2405574"/>
                <a:gd name="connsiteY0" fmla="*/ 5784377 h 5784389"/>
                <a:gd name="connsiteX1" fmla="*/ 970866 w 2405574"/>
                <a:gd name="connsiteY1" fmla="*/ 457846 h 5784389"/>
                <a:gd name="connsiteX2" fmla="*/ 2405573 w 2405574"/>
                <a:gd name="connsiteY2" fmla="*/ 3037303 h 5784389"/>
                <a:gd name="connsiteX0" fmla="*/ 0 w 2405574"/>
                <a:gd name="connsiteY0" fmla="*/ 7104467 h 7104479"/>
                <a:gd name="connsiteX1" fmla="*/ 970866 w 2405574"/>
                <a:gd name="connsiteY1" fmla="*/ 1777936 h 7104479"/>
                <a:gd name="connsiteX2" fmla="*/ 2405573 w 2405574"/>
                <a:gd name="connsiteY2" fmla="*/ 4357393 h 7104479"/>
                <a:gd name="connsiteX0" fmla="*/ 0 w 2405574"/>
                <a:gd name="connsiteY0" fmla="*/ 9373549 h 9373561"/>
                <a:gd name="connsiteX1" fmla="*/ 1112595 w 2405574"/>
                <a:gd name="connsiteY1" fmla="*/ 457846 h 9373561"/>
                <a:gd name="connsiteX2" fmla="*/ 2405573 w 2405574"/>
                <a:gd name="connsiteY2" fmla="*/ 6626475 h 9373561"/>
                <a:gd name="connsiteX0" fmla="*/ 0 w 2419753"/>
                <a:gd name="connsiteY0" fmla="*/ 9443095 h 9443107"/>
                <a:gd name="connsiteX1" fmla="*/ 1112595 w 2419753"/>
                <a:gd name="connsiteY1" fmla="*/ 527392 h 9443107"/>
                <a:gd name="connsiteX2" fmla="*/ 2419753 w 2419753"/>
                <a:gd name="connsiteY2" fmla="*/ 6278771 h 9443107"/>
                <a:gd name="connsiteX0" fmla="*/ 0 w 2419753"/>
                <a:gd name="connsiteY0" fmla="*/ 9443095 h 9443107"/>
                <a:gd name="connsiteX1" fmla="*/ 1112595 w 2419753"/>
                <a:gd name="connsiteY1" fmla="*/ 527392 h 9443107"/>
                <a:gd name="connsiteX2" fmla="*/ 2419753 w 2419753"/>
                <a:gd name="connsiteY2" fmla="*/ 6278771 h 9443107"/>
                <a:gd name="connsiteX0" fmla="*/ 0 w 2453077"/>
                <a:gd name="connsiteY0" fmla="*/ 7104471 h 7104465"/>
                <a:gd name="connsiteX1" fmla="*/ 1145919 w 2453077"/>
                <a:gd name="connsiteY1" fmla="*/ 1089417 h 7104465"/>
                <a:gd name="connsiteX2" fmla="*/ 2453077 w 2453077"/>
                <a:gd name="connsiteY2" fmla="*/ 6840796 h 7104465"/>
                <a:gd name="connsiteX0" fmla="*/ 0 w 2493647"/>
                <a:gd name="connsiteY0" fmla="*/ 7104468 h 12114910"/>
                <a:gd name="connsiteX1" fmla="*/ 1186489 w 2493647"/>
                <a:gd name="connsiteY1" fmla="*/ 6363534 h 12114910"/>
                <a:gd name="connsiteX2" fmla="*/ 2493647 w 2493647"/>
                <a:gd name="connsiteY2" fmla="*/ 12114913 h 12114910"/>
                <a:gd name="connsiteX0" fmla="*/ 0 w 2556249"/>
                <a:gd name="connsiteY0" fmla="*/ 7104468 h 20547817"/>
                <a:gd name="connsiteX1" fmla="*/ 1186489 w 2556249"/>
                <a:gd name="connsiteY1" fmla="*/ 6363534 h 20547817"/>
                <a:gd name="connsiteX2" fmla="*/ 2556249 w 2556249"/>
                <a:gd name="connsiteY2" fmla="*/ 20547815 h 20547817"/>
                <a:gd name="connsiteX0" fmla="*/ 0 w 2556249"/>
                <a:gd name="connsiteY0" fmla="*/ 7104468 h 20547817"/>
                <a:gd name="connsiteX1" fmla="*/ 1655122 w 2556249"/>
                <a:gd name="connsiteY1" fmla="*/ 7663790 h 20547817"/>
                <a:gd name="connsiteX2" fmla="*/ 2556249 w 2556249"/>
                <a:gd name="connsiteY2" fmla="*/ 20547815 h 20547817"/>
                <a:gd name="connsiteX0" fmla="*/ 0 w 2730335"/>
                <a:gd name="connsiteY0" fmla="*/ 7104468 h 16174514"/>
                <a:gd name="connsiteX1" fmla="*/ 1655122 w 2730335"/>
                <a:gd name="connsiteY1" fmla="*/ 7663790 h 16174514"/>
                <a:gd name="connsiteX2" fmla="*/ 2730335 w 2730335"/>
                <a:gd name="connsiteY2" fmla="*/ 16174513 h 16174514"/>
                <a:gd name="connsiteX0" fmla="*/ 0 w 2556250"/>
                <a:gd name="connsiteY0" fmla="*/ 7104468 h 20547834"/>
                <a:gd name="connsiteX1" fmla="*/ 1655122 w 2556250"/>
                <a:gd name="connsiteY1" fmla="*/ 7663790 h 20547834"/>
                <a:gd name="connsiteX2" fmla="*/ 2556250 w 2556250"/>
                <a:gd name="connsiteY2" fmla="*/ 20547832 h 20547834"/>
                <a:gd name="connsiteX0" fmla="*/ 0 w 2556250"/>
                <a:gd name="connsiteY0" fmla="*/ 7104468 h 20547834"/>
                <a:gd name="connsiteX1" fmla="*/ 1655122 w 2556250"/>
                <a:gd name="connsiteY1" fmla="*/ 7663790 h 20547834"/>
                <a:gd name="connsiteX2" fmla="*/ 2556250 w 2556250"/>
                <a:gd name="connsiteY2" fmla="*/ 20547832 h 20547834"/>
                <a:gd name="connsiteX0" fmla="*/ 0 w 2455832"/>
                <a:gd name="connsiteY0" fmla="*/ 7104480 h 23070508"/>
                <a:gd name="connsiteX1" fmla="*/ 1554704 w 2455832"/>
                <a:gd name="connsiteY1" fmla="*/ 10186464 h 23070508"/>
                <a:gd name="connsiteX2" fmla="*/ 2455832 w 2455832"/>
                <a:gd name="connsiteY2" fmla="*/ 23070506 h 23070508"/>
                <a:gd name="connsiteX0" fmla="*/ 0 w 2455832"/>
                <a:gd name="connsiteY0" fmla="*/ 1851214 h 17817242"/>
                <a:gd name="connsiteX1" fmla="*/ 1554704 w 2455832"/>
                <a:gd name="connsiteY1" fmla="*/ 4933198 h 17817242"/>
                <a:gd name="connsiteX2" fmla="*/ 2455832 w 2455832"/>
                <a:gd name="connsiteY2" fmla="*/ 17817240 h 17817242"/>
                <a:gd name="connsiteX0" fmla="*/ 0 w 2455832"/>
                <a:gd name="connsiteY0" fmla="*/ 1851214 h 17817242"/>
                <a:gd name="connsiteX1" fmla="*/ 1478524 w 2455832"/>
                <a:gd name="connsiteY1" fmla="*/ 7530305 h 17817242"/>
                <a:gd name="connsiteX2" fmla="*/ 2455832 w 2455832"/>
                <a:gd name="connsiteY2" fmla="*/ 17817240 h 17817242"/>
                <a:gd name="connsiteX0" fmla="*/ 0 w 2455832"/>
                <a:gd name="connsiteY0" fmla="*/ 1851214 h 17817242"/>
                <a:gd name="connsiteX1" fmla="*/ 1530456 w 2455832"/>
                <a:gd name="connsiteY1" fmla="*/ 5883106 h 17817242"/>
                <a:gd name="connsiteX2" fmla="*/ 2455832 w 2455832"/>
                <a:gd name="connsiteY2" fmla="*/ 17817240 h 17817242"/>
                <a:gd name="connsiteX0" fmla="*/ 0 w 2455832"/>
                <a:gd name="connsiteY0" fmla="*/ 2400379 h 18366407"/>
                <a:gd name="connsiteX1" fmla="*/ 1239940 w 2455832"/>
                <a:gd name="connsiteY1" fmla="*/ 2660999 h 18366407"/>
                <a:gd name="connsiteX2" fmla="*/ 2455832 w 2455832"/>
                <a:gd name="connsiteY2" fmla="*/ 18366405 h 183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5832" h="18366407">
                  <a:moveTo>
                    <a:pt x="0" y="2400379"/>
                  </a:moveTo>
                  <a:cubicBezTo>
                    <a:pt x="476725" y="549165"/>
                    <a:pt x="830635" y="-5"/>
                    <a:pt x="1239940" y="2660999"/>
                  </a:cubicBezTo>
                  <a:cubicBezTo>
                    <a:pt x="1649245" y="5322003"/>
                    <a:pt x="2259234" y="10912296"/>
                    <a:pt x="2455832" y="18366405"/>
                  </a:cubicBezTo>
                </a:path>
              </a:pathLst>
            </a:custGeom>
            <a:ln w="571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4223605" y="4284324"/>
            <a:ext cx="4476206" cy="207202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tabLst>
                <a:tab pos="500063" algn="l"/>
              </a:tabLst>
            </a:pPr>
            <a:r>
              <a:rPr lang="en-US" sz="2400" dirty="0" smtClean="0"/>
              <a:t>Diaries from Typical Travel Day</a:t>
            </a:r>
          </a:p>
          <a:p>
            <a:pPr algn="just">
              <a:spcBef>
                <a:spcPts val="0"/>
              </a:spcBef>
              <a:tabLst>
                <a:tab pos="500063" algn="l"/>
              </a:tabLst>
            </a:pPr>
            <a:r>
              <a:rPr lang="en-US" sz="2400" dirty="0" smtClean="0"/>
              <a:t>Weekdays</a:t>
            </a:r>
          </a:p>
          <a:p>
            <a:pPr algn="just">
              <a:spcBef>
                <a:spcPts val="0"/>
              </a:spcBef>
              <a:tabLst>
                <a:tab pos="500063" algn="l"/>
              </a:tabLst>
            </a:pPr>
            <a:r>
              <a:rPr lang="en-US" sz="2400" dirty="0" smtClean="0"/>
              <a:t>Home-Based complete tours</a:t>
            </a:r>
          </a:p>
          <a:p>
            <a:pPr algn="just">
              <a:spcBef>
                <a:spcPts val="0"/>
              </a:spcBef>
              <a:tabLst>
                <a:tab pos="500063" algn="l"/>
              </a:tabLst>
            </a:pPr>
            <a:r>
              <a:rPr lang="en-US" sz="2400" dirty="0" smtClean="0"/>
              <a:t>Adults, Age 16 or Over</a:t>
            </a:r>
          </a:p>
          <a:p>
            <a:pPr algn="just">
              <a:spcBef>
                <a:spcPts val="0"/>
              </a:spcBef>
              <a:tabLst>
                <a:tab pos="500063" algn="l"/>
              </a:tabLst>
            </a:pPr>
            <a:r>
              <a:rPr lang="en-US" sz="2400" dirty="0" smtClean="0"/>
              <a:t>Work vs. Non-Work Tours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71483" y="274638"/>
            <a:ext cx="7742903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Tour Level Observations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25383" y="1533525"/>
          <a:ext cx="6562166" cy="394057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060642"/>
                <a:gridCol w="571500"/>
                <a:gridCol w="1162050"/>
                <a:gridCol w="1237294"/>
                <a:gridCol w="991242"/>
                <a:gridCol w="769719"/>
                <a:gridCol w="769719"/>
              </a:tblGrid>
              <a:tr h="557296">
                <a:tc gridSpan="7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Number of Tours </a:t>
                      </a:r>
                      <a:r>
                        <a:rPr lang="en-US" sz="2000" baseline="0" dirty="0" smtClean="0"/>
                        <a:t>by Survey </a:t>
                      </a:r>
                      <a:r>
                        <a:rPr lang="en-US" sz="2000" baseline="0" dirty="0" smtClean="0"/>
                        <a:t>Type </a:t>
                      </a:r>
                      <a:r>
                        <a:rPr lang="en-US" sz="2000" baseline="0" dirty="0" smtClean="0"/>
                        <a:t>and Day of the Survey </a:t>
                      </a:r>
                      <a:endParaRPr lang="en-US" sz="20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1654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Survey Duration</a:t>
                      </a:r>
                      <a:endParaRPr lang="en-US" b="1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Day</a:t>
                      </a:r>
                      <a:endParaRPr lang="en-US" b="1" dirty="0"/>
                    </a:p>
                  </a:txBody>
                  <a:tcPr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Tour Type</a:t>
                      </a:r>
                      <a:endParaRPr lang="en-US" b="1" dirty="0"/>
                    </a:p>
                  </a:txBody>
                  <a:tcPr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Number</a:t>
                      </a:r>
                      <a:r>
                        <a:rPr lang="en-US" b="1" baseline="0" dirty="0" smtClean="0"/>
                        <a:t> of </a:t>
                      </a:r>
                      <a:r>
                        <a:rPr lang="en-US" b="1" dirty="0" smtClean="0"/>
                        <a:t>Tours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Percent</a:t>
                      </a:r>
                      <a:endParaRPr lang="en-US" b="1" dirty="0"/>
                    </a:p>
                  </a:txBody>
                  <a:tcPr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Mean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Std Dev</a:t>
                      </a:r>
                    </a:p>
                  </a:txBody>
                  <a:tcPr anchor="ctr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1-Day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D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7,046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D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34.4%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D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0.52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D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0.54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D3AA"/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Non-Work</a:t>
                      </a:r>
                      <a:endParaRPr lang="en-US" dirty="0"/>
                    </a:p>
                  </a:txBody>
                  <a:tcPr anchor="ctr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13,421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65.6%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0.99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0.99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2-Day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D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2,056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D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38.0%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D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0.58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D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0.55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D3AA"/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Non-Work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3,357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62.0%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0.95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1.00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D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2,014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D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36.2%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D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0.54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D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0.55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D3AA"/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Non-Work</a:t>
                      </a:r>
                      <a:endParaRPr lang="en-US" dirty="0"/>
                    </a:p>
                  </a:txBody>
                  <a:tcPr anchor="ctr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3,557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63.8%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0.95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0.97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7106493" y="2986358"/>
            <a:ext cx="152402" cy="896112"/>
            <a:chOff x="7106493" y="2986358"/>
            <a:chExt cx="152402" cy="896112"/>
          </a:xfrm>
        </p:grpSpPr>
        <p:cxnSp>
          <p:nvCxnSpPr>
            <p:cNvPr id="38" name="Straight Connector 37"/>
            <p:cNvCxnSpPr/>
            <p:nvPr/>
          </p:nvCxnSpPr>
          <p:spPr>
            <a:xfrm rot="5400000">
              <a:off x="6785438" y="3434414"/>
              <a:ext cx="89611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V="1">
              <a:off x="7106494" y="3005407"/>
              <a:ext cx="15240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 flipV="1">
              <a:off x="7106493" y="3862428"/>
              <a:ext cx="15240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106494" y="3952320"/>
            <a:ext cx="152402" cy="896112"/>
            <a:chOff x="7106493" y="2986358"/>
            <a:chExt cx="152402" cy="896112"/>
          </a:xfrm>
        </p:grpSpPr>
        <p:cxnSp>
          <p:nvCxnSpPr>
            <p:cNvPr id="21" name="Straight Connector 20"/>
            <p:cNvCxnSpPr/>
            <p:nvPr/>
          </p:nvCxnSpPr>
          <p:spPr>
            <a:xfrm rot="5400000">
              <a:off x="6785438" y="3434414"/>
              <a:ext cx="89611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 flipV="1">
              <a:off x="7106494" y="3005407"/>
              <a:ext cx="15240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 flipV="1">
              <a:off x="7106493" y="3862428"/>
              <a:ext cx="15240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419850" y="3434414"/>
            <a:ext cx="152402" cy="896112"/>
            <a:chOff x="8408036" y="3414372"/>
            <a:chExt cx="152402" cy="896112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7979031" y="3862428"/>
              <a:ext cx="89611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0800000" flipV="1">
              <a:off x="8408037" y="3433421"/>
              <a:ext cx="15240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 flipV="1">
              <a:off x="8408036" y="4290442"/>
              <a:ext cx="15240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73894" y="274638"/>
            <a:ext cx="6782706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Tour Level Observations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25383" y="1533525"/>
          <a:ext cx="6562166" cy="394057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060642"/>
                <a:gridCol w="571500"/>
                <a:gridCol w="1162050"/>
                <a:gridCol w="1237294"/>
                <a:gridCol w="991242"/>
                <a:gridCol w="769719"/>
                <a:gridCol w="769719"/>
              </a:tblGrid>
              <a:tr h="557296">
                <a:tc gridSpan="7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Tour Lengths </a:t>
                      </a:r>
                      <a:r>
                        <a:rPr lang="en-US" sz="2000" baseline="0" dirty="0" smtClean="0"/>
                        <a:t>by Survey </a:t>
                      </a:r>
                      <a:r>
                        <a:rPr lang="en-US" sz="2000" baseline="0" dirty="0" smtClean="0"/>
                        <a:t>Type </a:t>
                      </a:r>
                      <a:r>
                        <a:rPr lang="en-US" sz="2000" baseline="0" dirty="0" smtClean="0"/>
                        <a:t>and Day of the Survey 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1654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Survey Duration</a:t>
                      </a:r>
                      <a:endParaRPr lang="en-US" b="1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Day</a:t>
                      </a:r>
                      <a:endParaRPr lang="en-US" b="1" dirty="0"/>
                    </a:p>
                  </a:txBody>
                  <a:tcPr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Tour Type</a:t>
                      </a:r>
                      <a:endParaRPr lang="en-US" b="1" dirty="0"/>
                    </a:p>
                  </a:txBody>
                  <a:tcPr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Number</a:t>
                      </a:r>
                      <a:r>
                        <a:rPr lang="en-US" b="1" baseline="0" dirty="0" smtClean="0"/>
                        <a:t> of </a:t>
                      </a:r>
                      <a:r>
                        <a:rPr lang="en-US" b="1" dirty="0" smtClean="0"/>
                        <a:t>Tours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Percent</a:t>
                      </a:r>
                      <a:endParaRPr lang="en-US" b="1" dirty="0"/>
                    </a:p>
                  </a:txBody>
                  <a:tcPr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Mean 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Std Dev</a:t>
                      </a:r>
                    </a:p>
                  </a:txBody>
                  <a:tcPr anchor="ctr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1-Day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7,046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34.4%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1.59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1.98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Non-Work</a:t>
                      </a:r>
                      <a:endParaRPr lang="en-US" dirty="0"/>
                    </a:p>
                  </a:txBody>
                  <a:tcPr anchor="ctr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13,421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65.6%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1.89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1.79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2-Day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D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2,056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D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38.0%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D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1.75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D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2.01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D3AA"/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Non-Work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3,357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62.0%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1.73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1.70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2,014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36.2%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1.64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1.99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Non-Work</a:t>
                      </a:r>
                      <a:endParaRPr lang="en-US" dirty="0"/>
                    </a:p>
                  </a:txBody>
                  <a:tcPr anchor="ctr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3,557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63.8%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1.81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1.79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7106493" y="2986358"/>
            <a:ext cx="152402" cy="896112"/>
            <a:chOff x="7106493" y="2986358"/>
            <a:chExt cx="152402" cy="896112"/>
          </a:xfrm>
        </p:grpSpPr>
        <p:cxnSp>
          <p:nvCxnSpPr>
            <p:cNvPr id="24" name="Straight Connector 23"/>
            <p:cNvCxnSpPr/>
            <p:nvPr/>
          </p:nvCxnSpPr>
          <p:spPr>
            <a:xfrm rot="5400000">
              <a:off x="6785438" y="3434414"/>
              <a:ext cx="89611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 flipV="1">
              <a:off x="7106494" y="3005407"/>
              <a:ext cx="15240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0800000" flipV="1">
              <a:off x="7106493" y="3862428"/>
              <a:ext cx="15240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357770" y="3453463"/>
            <a:ext cx="152402" cy="896112"/>
            <a:chOff x="8408036" y="3414372"/>
            <a:chExt cx="152402" cy="896112"/>
          </a:xfrm>
        </p:grpSpPr>
        <p:cxnSp>
          <p:nvCxnSpPr>
            <p:cNvPr id="28" name="Straight Connector 27"/>
            <p:cNvCxnSpPr/>
            <p:nvPr/>
          </p:nvCxnSpPr>
          <p:spPr>
            <a:xfrm rot="5400000">
              <a:off x="7979031" y="3862428"/>
              <a:ext cx="89611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 flipV="1">
              <a:off x="8408037" y="3433421"/>
              <a:ext cx="15240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 flipV="1">
              <a:off x="8408036" y="4290442"/>
              <a:ext cx="15240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Testable Hypotheses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168" y="1600200"/>
            <a:ext cx="7742903" cy="4495800"/>
          </a:xfrm>
        </p:spPr>
        <p:txBody>
          <a:bodyPr/>
          <a:lstStyle/>
          <a:p>
            <a:pPr>
              <a:spcBef>
                <a:spcPts val="1800"/>
              </a:spcBef>
              <a:tabLst>
                <a:tab pos="508000" algn="l"/>
              </a:tabLst>
            </a:pPr>
            <a:r>
              <a:rPr lang="en-US" sz="2400" b="1" dirty="0" smtClean="0"/>
              <a:t>Hypothesis </a:t>
            </a:r>
            <a:r>
              <a:rPr lang="en-US" sz="2400" b="1" dirty="0" smtClean="0"/>
              <a:t>#1:  </a:t>
            </a:r>
            <a:r>
              <a:rPr lang="en-US" sz="2400" dirty="0" smtClean="0"/>
              <a:t>Will respondent fatigue decrease the </a:t>
            </a:r>
            <a:r>
              <a:rPr lang="en-US" sz="2400" dirty="0" smtClean="0"/>
              <a:t>tour count and number of </a:t>
            </a:r>
            <a:r>
              <a:rPr lang="en-US" sz="2400" dirty="0" smtClean="0"/>
              <a:t>stops </a:t>
            </a:r>
            <a:r>
              <a:rPr lang="en-US" sz="2400" dirty="0" smtClean="0"/>
              <a:t>by tour type reported in 2-day surveys ?</a:t>
            </a:r>
            <a:endParaRPr lang="en-US" sz="2400" dirty="0" smtClean="0"/>
          </a:p>
          <a:p>
            <a:pPr>
              <a:spcBef>
                <a:spcPts val="1800"/>
              </a:spcBef>
              <a:tabLst>
                <a:tab pos="508000" algn="l"/>
              </a:tabLst>
            </a:pPr>
            <a:r>
              <a:rPr lang="en-US" sz="2400" b="1" dirty="0" smtClean="0"/>
              <a:t>Hypothesis </a:t>
            </a:r>
            <a:r>
              <a:rPr lang="en-US" sz="2400" b="1" dirty="0" smtClean="0"/>
              <a:t>#2: </a:t>
            </a:r>
            <a:r>
              <a:rPr lang="en-US" sz="2400" dirty="0" smtClean="0"/>
              <a:t>Will respondent fatigue decrease the tour count and number of stops by tour type reported </a:t>
            </a:r>
            <a:r>
              <a:rPr lang="en-US" sz="2400" dirty="0" smtClean="0"/>
              <a:t>on </a:t>
            </a:r>
            <a:r>
              <a:rPr lang="en-US" sz="2400" dirty="0" smtClean="0"/>
              <a:t>the second day?</a:t>
            </a:r>
          </a:p>
          <a:p>
            <a:pPr>
              <a:spcBef>
                <a:spcPts val="1800"/>
              </a:spcBef>
              <a:tabLst>
                <a:tab pos="508000" algn="l"/>
              </a:tabLst>
            </a:pPr>
            <a:r>
              <a:rPr lang="en-US" sz="2400" b="1" dirty="0" smtClean="0"/>
              <a:t>Hypothesis #3:  </a:t>
            </a:r>
            <a:r>
              <a:rPr lang="en-US" sz="2400" dirty="0" smtClean="0"/>
              <a:t>Will respondents reading from travel diaries suffer less fatigue?</a:t>
            </a:r>
          </a:p>
          <a:p>
            <a:pPr>
              <a:spcBef>
                <a:spcPts val="1800"/>
              </a:spcBef>
              <a:tabLst>
                <a:tab pos="508000" algn="l"/>
              </a:tabLst>
            </a:pPr>
            <a:r>
              <a:rPr lang="en-US" sz="2400" b="1" dirty="0" smtClean="0"/>
              <a:t>Hypothesis </a:t>
            </a:r>
            <a:r>
              <a:rPr lang="en-US" sz="2400" b="1" dirty="0" smtClean="0"/>
              <a:t>#4: </a:t>
            </a:r>
            <a:r>
              <a:rPr lang="en-US" sz="2400" dirty="0" smtClean="0"/>
              <a:t>Will respondent fatigue increase as the number of household members increases? 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71483" y="274638"/>
            <a:ext cx="7742903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Tour Level Comparisons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2168" y="1651405"/>
            <a:ext cx="8177980" cy="4461720"/>
          </a:xfrm>
        </p:spPr>
        <p:txBody>
          <a:bodyPr/>
          <a:lstStyle/>
          <a:p>
            <a:pPr>
              <a:spcBef>
                <a:spcPts val="1800"/>
              </a:spcBef>
              <a:tabLst>
                <a:tab pos="508000" algn="l"/>
              </a:tabLst>
            </a:pPr>
            <a:r>
              <a:rPr lang="en-US" sz="2400" dirty="0" smtClean="0"/>
              <a:t>Reduction in number of tours and stops in tours is considered as an indicator of response fatigue.</a:t>
            </a:r>
          </a:p>
          <a:p>
            <a:pPr>
              <a:spcBef>
                <a:spcPts val="1800"/>
              </a:spcBef>
              <a:tabLst>
                <a:tab pos="508000" algn="l"/>
              </a:tabLst>
            </a:pPr>
            <a:r>
              <a:rPr lang="en-US" sz="2400" dirty="0" smtClean="0"/>
              <a:t>Tours in the first day of </a:t>
            </a:r>
            <a:r>
              <a:rPr lang="en-US" sz="2400" b="1" dirty="0" smtClean="0"/>
              <a:t>2-Day</a:t>
            </a:r>
            <a:r>
              <a:rPr lang="en-US" sz="2400" dirty="0" smtClean="0"/>
              <a:t> survey and the </a:t>
            </a:r>
            <a:r>
              <a:rPr lang="en-US" sz="2400" b="1" dirty="0" smtClean="0"/>
              <a:t>1-Day</a:t>
            </a:r>
            <a:r>
              <a:rPr lang="en-US" sz="2400" dirty="0" smtClean="0"/>
              <a:t> survey   are compared first.</a:t>
            </a:r>
          </a:p>
          <a:p>
            <a:pPr>
              <a:spcBef>
                <a:spcPts val="1800"/>
              </a:spcBef>
              <a:tabLst>
                <a:tab pos="508000" algn="l"/>
              </a:tabLst>
            </a:pPr>
            <a:r>
              <a:rPr lang="en-US" sz="2400" dirty="0" smtClean="0"/>
              <a:t>Differences </a:t>
            </a:r>
            <a:r>
              <a:rPr lang="en-US" sz="2400" b="1" dirty="0" smtClean="0"/>
              <a:t>between the days </a:t>
            </a:r>
            <a:r>
              <a:rPr lang="en-US" sz="2400" dirty="0" smtClean="0"/>
              <a:t>in 2-Day survey were analyzed.</a:t>
            </a:r>
          </a:p>
          <a:p>
            <a:pPr>
              <a:spcBef>
                <a:spcPts val="1800"/>
              </a:spcBef>
              <a:tabLst>
                <a:tab pos="508000" algn="l"/>
              </a:tabLst>
            </a:pPr>
            <a:r>
              <a:rPr lang="en-US" sz="2400" dirty="0" smtClean="0"/>
              <a:t>Completion of a log, household size and survey type are used as explanatory variables.</a:t>
            </a:r>
          </a:p>
          <a:p>
            <a:pPr>
              <a:spcBef>
                <a:spcPts val="1800"/>
              </a:spcBef>
              <a:tabLst>
                <a:tab pos="508000" algn="l"/>
              </a:tabLst>
            </a:pPr>
            <a:r>
              <a:rPr lang="en-US" sz="2400" dirty="0" smtClean="0"/>
              <a:t>Number of tours and number of stops in a tour for work and non-work tours were dependent variables.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4989" y="274638"/>
            <a:ext cx="6686093" cy="82995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Tour Level Comparisons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52447" y="1645910"/>
          <a:ext cx="7856516" cy="2251577"/>
        </p:xfrm>
        <a:graphic>
          <a:graphicData uri="http://schemas.openxmlformats.org/drawingml/2006/table">
            <a:tbl>
              <a:tblPr/>
              <a:tblGrid>
                <a:gridCol w="1432058"/>
                <a:gridCol w="1364359"/>
                <a:gridCol w="1703713"/>
                <a:gridCol w="1613647"/>
                <a:gridCol w="1742739"/>
              </a:tblGrid>
              <a:tr h="408791"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ctr">
                    <a:lnL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latin typeface="+mj-lt"/>
                        </a:rPr>
                        <a:t>Work Tours</a:t>
                      </a: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BAD8A">
                            <a:tint val="66000"/>
                            <a:satMod val="160000"/>
                          </a:srgbClr>
                        </a:gs>
                        <a:gs pos="50000">
                          <a:srgbClr val="6BAD8A">
                            <a:tint val="44500"/>
                            <a:satMod val="160000"/>
                          </a:srgbClr>
                        </a:gs>
                        <a:gs pos="100000">
                          <a:srgbClr val="6BAD8A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latin typeface="+mj-lt"/>
                        </a:rPr>
                        <a:t>Non-Work Tours</a:t>
                      </a: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9933">
                            <a:tint val="66000"/>
                            <a:satMod val="160000"/>
                          </a:srgbClr>
                        </a:gs>
                        <a:gs pos="50000">
                          <a:srgbClr val="FF9933">
                            <a:tint val="44500"/>
                            <a:satMod val="160000"/>
                          </a:srgbClr>
                        </a:gs>
                        <a:gs pos="100000">
                          <a:srgbClr val="FF99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2851"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ctr">
                    <a:lnL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latin typeface="+mj-lt"/>
                        </a:rPr>
                        <a:t>Tours</a:t>
                      </a:r>
                      <a:endParaRPr lang="en-US" sz="1800" b="1" i="0" u="none" strike="noStrike" dirty="0">
                        <a:latin typeface="+mj-lt"/>
                      </a:endParaRP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BAD8A">
                            <a:tint val="66000"/>
                            <a:satMod val="160000"/>
                          </a:srgbClr>
                        </a:gs>
                        <a:gs pos="50000">
                          <a:srgbClr val="6BAD8A">
                            <a:tint val="44500"/>
                            <a:satMod val="160000"/>
                          </a:srgbClr>
                        </a:gs>
                        <a:gs pos="100000">
                          <a:srgbClr val="6BAD8A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latin typeface="+mj-lt"/>
                        </a:rPr>
                        <a:t>Stops</a:t>
                      </a:r>
                      <a:endParaRPr lang="en-US" sz="1800" b="1" i="0" u="none" strike="noStrike" dirty="0">
                        <a:latin typeface="+mj-lt"/>
                      </a:endParaRPr>
                    </a:p>
                  </a:txBody>
                  <a:tcPr marL="8965" marR="8965" marT="8965" marB="0" anchor="ctr">
                    <a:lnL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BAD8A">
                            <a:tint val="66000"/>
                            <a:satMod val="160000"/>
                          </a:srgbClr>
                        </a:gs>
                        <a:gs pos="50000">
                          <a:srgbClr val="6BAD8A">
                            <a:tint val="44500"/>
                            <a:satMod val="160000"/>
                          </a:srgbClr>
                        </a:gs>
                        <a:gs pos="100000">
                          <a:srgbClr val="6BAD8A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latin typeface="+mj-lt"/>
                        </a:rPr>
                        <a:t>Tours</a:t>
                      </a:r>
                      <a:endParaRPr lang="en-US" sz="1800" b="1" i="0" u="none" strike="noStrike" dirty="0">
                        <a:latin typeface="+mj-lt"/>
                      </a:endParaRP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9933">
                            <a:tint val="66000"/>
                            <a:satMod val="160000"/>
                          </a:srgbClr>
                        </a:gs>
                        <a:gs pos="50000">
                          <a:srgbClr val="FF9933">
                            <a:tint val="44500"/>
                            <a:satMod val="160000"/>
                          </a:srgbClr>
                        </a:gs>
                        <a:gs pos="100000">
                          <a:srgbClr val="FF99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latin typeface="+mj-lt"/>
                        </a:rPr>
                        <a:t>Stops</a:t>
                      </a:r>
                      <a:endParaRPr lang="en-US" sz="1800" b="1" i="0" u="none" strike="noStrike" dirty="0">
                        <a:latin typeface="+mj-lt"/>
                      </a:endParaRPr>
                    </a:p>
                  </a:txBody>
                  <a:tcPr marL="8965" marR="8965" marT="8965" marB="0" anchor="ctr">
                    <a:lnL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9933">
                            <a:tint val="66000"/>
                            <a:satMod val="160000"/>
                          </a:srgbClr>
                        </a:gs>
                        <a:gs pos="50000">
                          <a:srgbClr val="FF9933">
                            <a:tint val="44500"/>
                            <a:satMod val="160000"/>
                          </a:srgbClr>
                        </a:gs>
                        <a:gs pos="100000">
                          <a:srgbClr val="FF99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694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Survey Duration </a:t>
                      </a: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More </a:t>
                      </a:r>
                      <a:r>
                        <a:rPr lang="en-US" sz="1600" b="1" i="0" u="none" strike="noStrike" dirty="0" smtClean="0">
                          <a:latin typeface="+mj-lt"/>
                        </a:rPr>
                        <a:t>tours </a:t>
                      </a: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in 2-Day</a:t>
                      </a:r>
                      <a:endParaRPr lang="en-US" sz="1600" b="1" i="0" u="none" strike="noStrike" dirty="0">
                        <a:latin typeface="+mj-lt"/>
                      </a:endParaRP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More </a:t>
                      </a:r>
                      <a:r>
                        <a:rPr lang="en-US" sz="1600" b="1" i="0" u="none" strike="noStrike" dirty="0" smtClean="0">
                          <a:latin typeface="+mj-lt"/>
                        </a:rPr>
                        <a:t>stops </a:t>
                      </a: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in 2-Day</a:t>
                      </a:r>
                      <a:endParaRPr lang="en-US" sz="1600" b="1" i="0" u="none" strike="noStrike" dirty="0">
                        <a:latin typeface="+mj-lt"/>
                      </a:endParaRPr>
                    </a:p>
                  </a:txBody>
                  <a:tcPr marL="8965" marR="8965" marT="8965" marB="0" anchor="ctr">
                    <a:lnL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Fewer tours </a:t>
                      </a:r>
                      <a:endParaRPr lang="en-US" sz="1600" b="1" i="0" u="none" strike="noStrike" dirty="0" smtClean="0">
                        <a:latin typeface="+mj-lt"/>
                      </a:endParaRP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in 2-Day</a:t>
                      </a:r>
                      <a:endParaRPr lang="en-US" sz="1600" b="1" i="0" u="none" strike="noStrike" dirty="0">
                        <a:latin typeface="+mj-lt"/>
                      </a:endParaRP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Shorter tours </a:t>
                      </a:r>
                      <a:endParaRPr lang="en-US" sz="1600" b="1" i="0" u="none" strike="noStrike" dirty="0" smtClean="0">
                        <a:latin typeface="+mj-lt"/>
                      </a:endParaRP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in </a:t>
                      </a:r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2-Day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965" marR="8965" marT="8965" marB="0" anchor="ctr">
                    <a:lnL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94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Complete Logs</a:t>
                      </a: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Shorter tours </a:t>
                      </a:r>
                    </a:p>
                    <a:p>
                      <a:pPr algn="ctr" fontAlgn="ctr"/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from memory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965" marR="8965" marT="8965" marB="0" anchor="ctr">
                    <a:lnL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Fewer tours </a:t>
                      </a:r>
                      <a:endParaRPr lang="en-US" sz="1600" b="1" i="0" u="none" strike="noStrike" dirty="0" smtClean="0">
                        <a:latin typeface="+mj-lt"/>
                      </a:endParaRP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by </a:t>
                      </a:r>
                      <a:r>
                        <a:rPr lang="en-US" sz="1600" b="1" i="0" u="none" strike="noStrike" dirty="0">
                          <a:latin typeface="+mj-lt"/>
                        </a:rPr>
                        <a:t>memory</a:t>
                      </a: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Shorter </a:t>
                      </a:r>
                      <a:r>
                        <a:rPr lang="en-US" sz="1600" b="1" i="0" u="none" strike="noStrike" dirty="0" smtClean="0">
                          <a:latin typeface="+mj-lt"/>
                        </a:rPr>
                        <a:t>tours </a:t>
                      </a: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by </a:t>
                      </a:r>
                      <a:r>
                        <a:rPr lang="en-US" sz="1600" b="1" i="0" u="none" strike="noStrike" dirty="0">
                          <a:latin typeface="+mj-lt"/>
                        </a:rPr>
                        <a:t>memory</a:t>
                      </a:r>
                    </a:p>
                  </a:txBody>
                  <a:tcPr marL="8965" marR="8965" marT="8965" marB="0" anchor="ctr">
                    <a:lnL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94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Interaction</a:t>
                      </a: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Dampened</a:t>
                      </a: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in 2-Day</a:t>
                      </a:r>
                      <a:endParaRPr lang="en-US" sz="1600" b="1" i="0" u="none" strike="noStrike" dirty="0">
                        <a:latin typeface="+mj-lt"/>
                      </a:endParaRPr>
                    </a:p>
                  </a:txBody>
                  <a:tcPr marL="8965" marR="8965" marT="8965" marB="0" anchor="ctr">
                    <a:lnL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8965" marR="8965" marT="8965" marB="0" anchor="ctr">
                    <a:lnL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3657600" y="1040047"/>
            <a:ext cx="3453205" cy="482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1-Day  vs. 2-Day Surveys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52447" y="3894383"/>
          <a:ext cx="7856516" cy="1916936"/>
        </p:xfrm>
        <a:graphic>
          <a:graphicData uri="http://schemas.openxmlformats.org/drawingml/2006/table">
            <a:tbl>
              <a:tblPr/>
              <a:tblGrid>
                <a:gridCol w="1432058"/>
                <a:gridCol w="1364359"/>
                <a:gridCol w="1703713"/>
                <a:gridCol w="1613647"/>
                <a:gridCol w="1742739"/>
              </a:tblGrid>
              <a:tr h="120521"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54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Survey Duration </a:t>
                      </a: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latin typeface="+mj-lt"/>
                        </a:rPr>
                        <a:t>More </a:t>
                      </a:r>
                      <a:r>
                        <a:rPr lang="en-US" sz="1600" b="1" i="0" u="none" strike="noStrike" dirty="0" smtClean="0">
                          <a:latin typeface="+mj-lt"/>
                        </a:rPr>
                        <a:t>tours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latin typeface="+mj-lt"/>
                        </a:rPr>
                        <a:t>in </a:t>
                      </a:r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2-Day</a:t>
                      </a: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latin typeface="+mj-lt"/>
                        </a:rPr>
                        <a:t>More </a:t>
                      </a:r>
                      <a:r>
                        <a:rPr lang="en-US" sz="1600" b="1" i="0" u="none" strike="noStrike" dirty="0" smtClean="0">
                          <a:latin typeface="+mj-lt"/>
                        </a:rPr>
                        <a:t>stops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latin typeface="+mj-lt"/>
                        </a:rPr>
                        <a:t>in </a:t>
                      </a:r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2-Day</a:t>
                      </a:r>
                    </a:p>
                  </a:txBody>
                  <a:tcPr marL="8965" marR="8965" marT="8965" marB="0" anchor="ctr">
                    <a:lnL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Fewer </a:t>
                      </a:r>
                      <a:r>
                        <a:rPr lang="en-US" sz="1600" b="1" i="0" u="none" strike="noStrike" dirty="0" smtClean="0">
                          <a:latin typeface="+mj-lt"/>
                        </a:rPr>
                        <a:t>tours</a:t>
                      </a: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in </a:t>
                      </a:r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2-Day</a:t>
                      </a:r>
                      <a:endParaRPr lang="en-US" sz="1600" b="1" i="0" u="none" strike="noStrike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Shorter </a:t>
                      </a:r>
                      <a:r>
                        <a:rPr lang="en-US" sz="1600" b="1" i="0" u="none" strike="noStrike" dirty="0" smtClean="0">
                          <a:latin typeface="+mj-lt"/>
                        </a:rPr>
                        <a:t>tours </a:t>
                      </a:r>
                      <a:endParaRPr lang="en-US" sz="1600" b="1" i="0" u="none" strike="noStrike" dirty="0" smtClean="0">
                        <a:latin typeface="+mj-lt"/>
                      </a:endParaRP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in </a:t>
                      </a:r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2-Day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965" marR="8965" marT="8965" marB="0" anchor="ctr">
                    <a:lnL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Household Size</a:t>
                      </a: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More </a:t>
                      </a:r>
                      <a:r>
                        <a:rPr lang="en-US" sz="1600" b="1" i="0" u="none" strike="noStrike" dirty="0" smtClean="0">
                          <a:latin typeface="+mj-lt"/>
                        </a:rPr>
                        <a:t>tours </a:t>
                      </a: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for </a:t>
                      </a:r>
                      <a:r>
                        <a:rPr lang="en-US" sz="1600" b="1" i="0" u="none" strike="noStrike" dirty="0">
                          <a:latin typeface="+mj-lt"/>
                        </a:rPr>
                        <a:t>Size 3+</a:t>
                      </a: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More </a:t>
                      </a:r>
                      <a:r>
                        <a:rPr lang="en-US" sz="1600" b="1" i="0" u="none" strike="noStrike" dirty="0" smtClean="0">
                          <a:latin typeface="+mj-lt"/>
                        </a:rPr>
                        <a:t>stops </a:t>
                      </a: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as </a:t>
                      </a:r>
                      <a:r>
                        <a:rPr lang="en-US" sz="1600" b="1" i="0" u="none" strike="noStrike" dirty="0">
                          <a:latin typeface="+mj-lt"/>
                        </a:rPr>
                        <a:t>size </a:t>
                      </a:r>
                      <a:r>
                        <a:rPr lang="en-US" sz="1600" b="1" i="0" u="none" strike="noStrike" dirty="0" smtClean="0">
                          <a:latin typeface="+mj-lt"/>
                        </a:rPr>
                        <a:t>increases</a:t>
                      </a:r>
                      <a:endParaRPr lang="en-US" sz="1600" b="1" i="0" u="none" strike="noStrike" dirty="0">
                        <a:latin typeface="+mj-lt"/>
                      </a:endParaRPr>
                    </a:p>
                  </a:txBody>
                  <a:tcPr marL="8965" marR="8965" marT="8965" marB="0" anchor="ctr">
                    <a:lnL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More Tours </a:t>
                      </a:r>
                      <a:endParaRPr lang="en-US" sz="1600" b="1" i="0" u="none" strike="noStrike" dirty="0" smtClean="0">
                        <a:latin typeface="+mj-lt"/>
                      </a:endParaRP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except </a:t>
                      </a:r>
                      <a:r>
                        <a:rPr lang="en-US" sz="1600" b="1" i="0" u="none" strike="noStrike" dirty="0">
                          <a:latin typeface="+mj-lt"/>
                        </a:rPr>
                        <a:t>for Size 3+</a:t>
                      </a: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Shorter </a:t>
                      </a:r>
                      <a:r>
                        <a:rPr lang="en-US" sz="1600" b="1" i="0" u="none" strike="noStrike" dirty="0" smtClean="0">
                          <a:latin typeface="+mj-lt"/>
                        </a:rPr>
                        <a:t>tours </a:t>
                      </a: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for </a:t>
                      </a:r>
                      <a:r>
                        <a:rPr lang="en-US" sz="1600" b="1" i="0" u="none" strike="noStrike" dirty="0">
                          <a:latin typeface="+mj-lt"/>
                        </a:rPr>
                        <a:t>Size 3+</a:t>
                      </a:r>
                    </a:p>
                  </a:txBody>
                  <a:tcPr marL="8965" marR="8965" marT="8965" marB="0" anchor="ctr">
                    <a:lnL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7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Interaction</a:t>
                      </a: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Inconclusive Interaction</a:t>
                      </a:r>
                    </a:p>
                  </a:txBody>
                  <a:tcPr marL="8965" marR="8965" marT="8965" marB="0" anchor="ctr">
                    <a:lnL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Higher </a:t>
                      </a:r>
                      <a:r>
                        <a:rPr lang="en-US" sz="1600" b="1" i="0" u="none" strike="noStrike" dirty="0">
                          <a:latin typeface="+mj-lt"/>
                        </a:rPr>
                        <a:t>reduction </a:t>
                      </a:r>
                      <a:endParaRPr lang="en-US" sz="1600" b="1" i="0" u="none" strike="noStrike" dirty="0" smtClean="0">
                        <a:latin typeface="+mj-lt"/>
                      </a:endParaRP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for </a:t>
                      </a:r>
                      <a:r>
                        <a:rPr lang="en-US" sz="1600" b="1" i="0" u="none" strike="noStrike" dirty="0">
                          <a:latin typeface="+mj-lt"/>
                        </a:rPr>
                        <a:t>Size 3</a:t>
                      </a:r>
                      <a:r>
                        <a:rPr lang="en-US" sz="1600" b="1" i="0" u="none" strike="noStrike" dirty="0" smtClean="0">
                          <a:latin typeface="+mj-lt"/>
                        </a:rPr>
                        <a:t>+</a:t>
                      </a:r>
                      <a:endParaRPr lang="en-US" sz="1600" b="1" i="0" u="none" strike="noStrike" dirty="0">
                        <a:latin typeface="+mj-lt"/>
                      </a:endParaRPr>
                    </a:p>
                  </a:txBody>
                  <a:tcPr marL="8965" marR="8965" marT="8965" marB="0" anchor="ctr">
                    <a:lnL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55724" y="274639"/>
            <a:ext cx="6958661" cy="82711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Tour Level Observations</a:t>
            </a: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81084" y="1101752"/>
            <a:ext cx="4147719" cy="482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First vs. Second Day in 2-Day Survey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52801" y="1713055"/>
          <a:ext cx="7421044" cy="2417885"/>
        </p:xfrm>
        <a:graphic>
          <a:graphicData uri="http://schemas.openxmlformats.org/drawingml/2006/table">
            <a:tbl>
              <a:tblPr/>
              <a:tblGrid>
                <a:gridCol w="1432058"/>
                <a:gridCol w="1567593"/>
                <a:gridCol w="1194099"/>
                <a:gridCol w="1828800"/>
                <a:gridCol w="1398494"/>
              </a:tblGrid>
              <a:tr h="336501"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latin typeface="+mj-lt"/>
                      </a:endParaRPr>
                    </a:p>
                  </a:txBody>
                  <a:tcPr marL="8965" marR="8965" marT="8965" marB="0" anchor="ctr">
                    <a:lnL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latin typeface="+mj-lt"/>
                        </a:rPr>
                        <a:t>Work Tours</a:t>
                      </a: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BAD8A">
                            <a:tint val="66000"/>
                            <a:satMod val="160000"/>
                          </a:srgbClr>
                        </a:gs>
                        <a:gs pos="50000">
                          <a:srgbClr val="6BAD8A">
                            <a:tint val="44500"/>
                            <a:satMod val="160000"/>
                          </a:srgbClr>
                        </a:gs>
                        <a:gs pos="100000">
                          <a:srgbClr val="6BAD8A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latin typeface="+mj-lt"/>
                        </a:rPr>
                        <a:t>Non-Work Tours</a:t>
                      </a: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9933">
                            <a:tint val="66000"/>
                            <a:satMod val="160000"/>
                          </a:srgbClr>
                        </a:gs>
                        <a:gs pos="50000">
                          <a:srgbClr val="FF9933">
                            <a:tint val="44500"/>
                            <a:satMod val="160000"/>
                          </a:srgbClr>
                        </a:gs>
                        <a:gs pos="100000">
                          <a:srgbClr val="FF99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662"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latin typeface="+mj-lt"/>
                      </a:endParaRPr>
                    </a:p>
                  </a:txBody>
                  <a:tcPr marL="8965" marR="8965" marT="8965" marB="0" anchor="ctr">
                    <a:lnL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latin typeface="+mj-lt"/>
                        </a:rPr>
                        <a:t>Tours</a:t>
                      </a:r>
                      <a:endParaRPr lang="en-US" sz="2000" b="1" i="0" u="none" strike="noStrike" dirty="0">
                        <a:latin typeface="+mj-lt"/>
                      </a:endParaRP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BAD8A">
                            <a:tint val="66000"/>
                            <a:satMod val="160000"/>
                          </a:srgbClr>
                        </a:gs>
                        <a:gs pos="50000">
                          <a:srgbClr val="6BAD8A">
                            <a:tint val="44500"/>
                            <a:satMod val="160000"/>
                          </a:srgbClr>
                        </a:gs>
                        <a:gs pos="100000">
                          <a:srgbClr val="6BAD8A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latin typeface="+mj-lt"/>
                        </a:rPr>
                        <a:t>Stops</a:t>
                      </a:r>
                      <a:endParaRPr lang="en-US" sz="2000" b="1" i="0" u="none" strike="noStrike" dirty="0">
                        <a:latin typeface="+mj-lt"/>
                      </a:endParaRPr>
                    </a:p>
                  </a:txBody>
                  <a:tcPr marL="8965" marR="8965" marT="8965" marB="0" anchor="ctr">
                    <a:lnL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BAD8A">
                            <a:tint val="66000"/>
                            <a:satMod val="160000"/>
                          </a:srgbClr>
                        </a:gs>
                        <a:gs pos="50000">
                          <a:srgbClr val="6BAD8A">
                            <a:tint val="44500"/>
                            <a:satMod val="160000"/>
                          </a:srgbClr>
                        </a:gs>
                        <a:gs pos="100000">
                          <a:srgbClr val="6BAD8A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latin typeface="+mj-lt"/>
                        </a:rPr>
                        <a:t>Tours</a:t>
                      </a:r>
                      <a:endParaRPr lang="en-US" sz="2000" b="1" i="0" u="none" strike="noStrike" dirty="0">
                        <a:latin typeface="+mj-lt"/>
                      </a:endParaRP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9933">
                            <a:tint val="66000"/>
                            <a:satMod val="160000"/>
                          </a:srgbClr>
                        </a:gs>
                        <a:gs pos="50000">
                          <a:srgbClr val="FF9933">
                            <a:tint val="44500"/>
                            <a:satMod val="160000"/>
                          </a:srgbClr>
                        </a:gs>
                        <a:gs pos="100000">
                          <a:srgbClr val="FF99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latin typeface="+mj-lt"/>
                        </a:rPr>
                        <a:t>Stops</a:t>
                      </a:r>
                      <a:endParaRPr lang="en-US" sz="2000" b="1" i="0" u="none" strike="noStrike" dirty="0">
                        <a:latin typeface="+mj-lt"/>
                      </a:endParaRPr>
                    </a:p>
                  </a:txBody>
                  <a:tcPr marL="8965" marR="8965" marT="8965" marB="0" anchor="ctr">
                    <a:lnL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9933">
                            <a:tint val="66000"/>
                            <a:satMod val="160000"/>
                          </a:srgbClr>
                        </a:gs>
                        <a:gs pos="50000">
                          <a:srgbClr val="FF9933">
                            <a:tint val="44500"/>
                            <a:satMod val="160000"/>
                          </a:srgbClr>
                        </a:gs>
                        <a:gs pos="100000">
                          <a:srgbClr val="FF99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842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Survey</a:t>
                      </a:r>
                      <a:r>
                        <a:rPr lang="en-US" sz="1600" b="1" i="0" u="none" strike="noStrike" baseline="0" dirty="0" smtClean="0">
                          <a:latin typeface="+mj-lt"/>
                        </a:rPr>
                        <a:t> Days</a:t>
                      </a:r>
                      <a:endParaRPr lang="en-US" sz="1600" b="1" i="0" u="none" strike="noStrike" dirty="0">
                        <a:latin typeface="+mj-lt"/>
                      </a:endParaRP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Fewer work tours </a:t>
                      </a: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in </a:t>
                      </a:r>
                      <a:r>
                        <a:rPr lang="en-US" sz="1600" b="1" i="0" u="none" strike="noStrike" dirty="0">
                          <a:latin typeface="+mj-lt"/>
                        </a:rPr>
                        <a:t>Day 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347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Complete Logs</a:t>
                      </a: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Fewer Tours </a:t>
                      </a: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from </a:t>
                      </a:r>
                      <a:r>
                        <a:rPr lang="en-US" sz="1600" b="1" i="0" u="none" strike="noStrike" dirty="0">
                          <a:latin typeface="+mj-lt"/>
                        </a:rPr>
                        <a:t>memory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Shorter Tours </a:t>
                      </a:r>
                      <a:endParaRPr lang="en-US" sz="1600" b="1" i="0" u="none" strike="noStrike" dirty="0" smtClean="0">
                        <a:latin typeface="+mj-lt"/>
                      </a:endParaRP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from </a:t>
                      </a:r>
                      <a:r>
                        <a:rPr lang="en-US" sz="1600" b="1" i="0" u="none" strike="noStrike" dirty="0">
                          <a:latin typeface="+mj-lt"/>
                        </a:rPr>
                        <a:t>memory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Interaction</a:t>
                      </a: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64848" y="4128861"/>
          <a:ext cx="7421044" cy="1968650"/>
        </p:xfrm>
        <a:graphic>
          <a:graphicData uri="http://schemas.openxmlformats.org/drawingml/2006/table">
            <a:tbl>
              <a:tblPr/>
              <a:tblGrid>
                <a:gridCol w="1432058"/>
                <a:gridCol w="1567593"/>
                <a:gridCol w="1194099"/>
                <a:gridCol w="1828800"/>
                <a:gridCol w="1398494"/>
              </a:tblGrid>
              <a:tr h="120521"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3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Survey </a:t>
                      </a:r>
                      <a:r>
                        <a:rPr lang="en-US" sz="1600" b="1" i="0" u="none" strike="noStrike" dirty="0" smtClean="0">
                          <a:latin typeface="+mj-lt"/>
                        </a:rPr>
                        <a:t>Days </a:t>
                      </a:r>
                      <a:endParaRPr lang="en-US" sz="1600" b="1" i="0" u="none" strike="noStrike" dirty="0">
                        <a:latin typeface="+mj-lt"/>
                      </a:endParaRP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Fewer work tours </a:t>
                      </a: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in </a:t>
                      </a:r>
                      <a:r>
                        <a:rPr lang="en-US" sz="1600" b="1" i="0" u="none" strike="noStrike" dirty="0">
                          <a:latin typeface="+mj-lt"/>
                        </a:rPr>
                        <a:t>Day 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916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Household Size</a:t>
                      </a: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More </a:t>
                      </a:r>
                      <a:r>
                        <a:rPr lang="en-US" sz="1600" b="1" i="0" u="none" strike="noStrike" dirty="0" smtClean="0">
                          <a:latin typeface="+mj-lt"/>
                        </a:rPr>
                        <a:t>tours </a:t>
                      </a:r>
                      <a:endParaRPr lang="en-US" sz="1600" b="1" i="0" u="none" strike="noStrike" dirty="0" smtClean="0">
                        <a:latin typeface="+mj-lt"/>
                      </a:endParaRP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for </a:t>
                      </a:r>
                      <a:r>
                        <a:rPr lang="en-US" sz="1600" b="1" i="0" u="none" strike="noStrike" dirty="0">
                          <a:latin typeface="+mj-lt"/>
                        </a:rPr>
                        <a:t>Size 3+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More stops </a:t>
                      </a:r>
                      <a:endParaRPr lang="en-US" sz="1600" b="1" i="0" u="none" strike="noStrike" dirty="0" smtClean="0">
                        <a:latin typeface="+mj-lt"/>
                      </a:endParaRP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for Size 3</a:t>
                      </a:r>
                      <a:r>
                        <a:rPr lang="en-US" sz="1600" b="1" i="0" u="none" strike="noStrike" dirty="0">
                          <a:latin typeface="+mj-lt"/>
                        </a:rPr>
                        <a:t>+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More </a:t>
                      </a:r>
                      <a:r>
                        <a:rPr lang="en-US" sz="1600" b="1" i="0" u="none" strike="noStrike" dirty="0" smtClean="0">
                          <a:latin typeface="+mj-lt"/>
                        </a:rPr>
                        <a:t>tours</a:t>
                      </a:r>
                      <a:r>
                        <a:rPr lang="en-US" sz="1600" b="1" i="0" u="none" strike="noStrike" baseline="0" dirty="0" smtClean="0">
                          <a:latin typeface="+mj-lt"/>
                        </a:rPr>
                        <a:t> </a:t>
                      </a:r>
                      <a:endParaRPr lang="en-US" sz="1600" b="1" i="0" u="none" strike="noStrike" baseline="0" dirty="0" smtClean="0">
                        <a:latin typeface="+mj-lt"/>
                      </a:endParaRP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with size (Size </a:t>
                      </a:r>
                      <a:r>
                        <a:rPr lang="en-US" sz="1600" b="1" i="0" u="none" strike="noStrike" dirty="0">
                          <a:latin typeface="+mj-lt"/>
                        </a:rPr>
                        <a:t>3</a:t>
                      </a:r>
                      <a:r>
                        <a:rPr lang="en-US" sz="1600" b="1" i="0" u="none" strike="noStrike" dirty="0" smtClean="0">
                          <a:latin typeface="+mj-lt"/>
                        </a:rPr>
                        <a:t>+)</a:t>
                      </a:r>
                      <a:endParaRPr lang="en-US" sz="16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Shorter </a:t>
                      </a:r>
                      <a:r>
                        <a:rPr lang="en-US" sz="1600" b="1" i="0" u="none" strike="noStrike" dirty="0" smtClean="0">
                          <a:latin typeface="+mj-lt"/>
                        </a:rPr>
                        <a:t>tours </a:t>
                      </a: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for </a:t>
                      </a:r>
                      <a:r>
                        <a:rPr lang="en-US" sz="1600" b="1" i="0" u="none" strike="noStrike" dirty="0">
                          <a:latin typeface="+mj-lt"/>
                        </a:rPr>
                        <a:t>Size 3+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3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Interaction</a:t>
                      </a: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2168" y="274638"/>
            <a:ext cx="6984274" cy="96894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Summary of Results</a:t>
            </a:r>
            <a:endParaRPr lang="en-US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52168" y="1243584"/>
            <a:ext cx="7742903" cy="4525963"/>
          </a:xfrm>
        </p:spPr>
        <p:txBody>
          <a:bodyPr/>
          <a:lstStyle/>
          <a:p>
            <a:pPr>
              <a:spcBef>
                <a:spcPts val="1200"/>
              </a:spcBef>
              <a:tabLst>
                <a:tab pos="635000" algn="l"/>
              </a:tabLst>
              <a:defRPr/>
            </a:pPr>
            <a:r>
              <a:rPr lang="en-US" sz="2400" dirty="0" smtClean="0"/>
              <a:t>Two different types of fatigue can be evaluated:</a:t>
            </a:r>
          </a:p>
          <a:p>
            <a:pPr lvl="1">
              <a:spcBef>
                <a:spcPts val="1200"/>
              </a:spcBef>
              <a:tabLst>
                <a:tab pos="635000" algn="l"/>
              </a:tabLst>
              <a:defRPr/>
            </a:pPr>
            <a:r>
              <a:rPr lang="en-US" sz="2000" dirty="0" smtClean="0"/>
              <a:t>Fatigue across survey types (mix of single and multi day diaries).</a:t>
            </a:r>
          </a:p>
          <a:p>
            <a:pPr lvl="1">
              <a:spcBef>
                <a:spcPts val="1200"/>
              </a:spcBef>
              <a:tabLst>
                <a:tab pos="635000" algn="l"/>
              </a:tabLst>
              <a:defRPr/>
            </a:pPr>
            <a:r>
              <a:rPr lang="en-US" sz="2000" dirty="0" smtClean="0"/>
              <a:t>Fatigue across survey days within multi-day surveys.</a:t>
            </a:r>
          </a:p>
          <a:p>
            <a:pPr lvl="1">
              <a:spcBef>
                <a:spcPct val="10000"/>
              </a:spcBef>
              <a:tabLst>
                <a:tab pos="635000" algn="l"/>
              </a:tabLst>
              <a:defRPr/>
            </a:pPr>
            <a:endParaRPr lang="en-US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  <a:tabLst>
                <a:tab pos="635000" algn="l"/>
              </a:tabLst>
              <a:defRPr/>
            </a:pPr>
            <a:r>
              <a:rPr lang="en-US" sz="2400" b="1" dirty="0" smtClean="0"/>
              <a:t>Based on trip comparisons:</a:t>
            </a:r>
          </a:p>
          <a:p>
            <a:pPr>
              <a:spcBef>
                <a:spcPts val="1200"/>
              </a:spcBef>
              <a:tabLst>
                <a:tab pos="635000" algn="l"/>
              </a:tabLst>
              <a:defRPr/>
            </a:pPr>
            <a:r>
              <a:rPr lang="en-US" sz="2400" dirty="0" smtClean="0"/>
              <a:t>Less </a:t>
            </a:r>
            <a:r>
              <a:rPr lang="en-US" sz="2400" dirty="0" smtClean="0"/>
              <a:t>travel is reported by </a:t>
            </a:r>
            <a:r>
              <a:rPr lang="en-US" sz="2400" dirty="0" smtClean="0"/>
              <a:t>2-day </a:t>
            </a:r>
            <a:r>
              <a:rPr lang="en-US" sz="2400" dirty="0" smtClean="0"/>
              <a:t>survey.</a:t>
            </a:r>
            <a:endParaRPr lang="en-US" sz="2400" dirty="0" smtClean="0"/>
          </a:p>
          <a:p>
            <a:pPr>
              <a:spcBef>
                <a:spcPts val="1200"/>
              </a:spcBef>
              <a:tabLst>
                <a:tab pos="635000" algn="l"/>
              </a:tabLst>
              <a:defRPr/>
            </a:pPr>
            <a:r>
              <a:rPr lang="en-US" sz="2400" dirty="0" smtClean="0"/>
              <a:t>Less </a:t>
            </a:r>
            <a:r>
              <a:rPr lang="en-US" sz="2400" dirty="0" smtClean="0"/>
              <a:t>travel is reported on second day of 2-day survey.</a:t>
            </a:r>
          </a:p>
          <a:p>
            <a:pPr>
              <a:spcBef>
                <a:spcPts val="1200"/>
              </a:spcBef>
              <a:tabLst>
                <a:tab pos="635000" algn="l"/>
              </a:tabLst>
              <a:defRPr/>
            </a:pPr>
            <a:r>
              <a:rPr lang="en-US" sz="2400" dirty="0" smtClean="0"/>
              <a:t>Mandatory </a:t>
            </a:r>
            <a:r>
              <a:rPr lang="en-US" sz="2400" dirty="0" smtClean="0"/>
              <a:t>travel similar on first and second day. </a:t>
            </a:r>
          </a:p>
          <a:p>
            <a:pPr>
              <a:spcBef>
                <a:spcPts val="1200"/>
              </a:spcBef>
              <a:tabLst>
                <a:tab pos="635000" algn="l"/>
              </a:tabLst>
              <a:defRPr/>
            </a:pPr>
            <a:r>
              <a:rPr lang="en-US" sz="2400" dirty="0" smtClean="0"/>
              <a:t>Fewer non-mandatory stops on </a:t>
            </a:r>
            <a:r>
              <a:rPr lang="en-US" sz="2400" dirty="0" smtClean="0"/>
              <a:t>the </a:t>
            </a:r>
            <a:r>
              <a:rPr lang="en-US" sz="2400" dirty="0" smtClean="0"/>
              <a:t>second </a:t>
            </a:r>
            <a:r>
              <a:rPr lang="en-US" sz="2400" dirty="0" smtClean="0"/>
              <a:t>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168" y="274638"/>
            <a:ext cx="7025369" cy="96894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Summary of Results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24296" y="1097280"/>
            <a:ext cx="8042511" cy="4991548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10000"/>
              </a:spcBef>
              <a:buNone/>
              <a:tabLst>
                <a:tab pos="635000" algn="l"/>
              </a:tabLst>
              <a:defRPr/>
            </a:pPr>
            <a:r>
              <a:rPr lang="en-US" sz="2800" b="1" dirty="0" smtClean="0"/>
              <a:t>Based on tours</a:t>
            </a:r>
            <a:r>
              <a:rPr lang="en-US" sz="2800" b="1" dirty="0" smtClean="0"/>
              <a:t>:</a:t>
            </a:r>
            <a:endParaRPr lang="en-US" sz="2800" dirty="0" smtClean="0"/>
          </a:p>
          <a:p>
            <a:pPr>
              <a:spcBef>
                <a:spcPts val="1200"/>
              </a:spcBef>
              <a:buNone/>
              <a:tabLst>
                <a:tab pos="635000" algn="l"/>
              </a:tabLst>
              <a:defRPr/>
            </a:pPr>
            <a:r>
              <a:rPr lang="en-US" sz="2800" b="1" dirty="0" smtClean="0"/>
              <a:t>H1:</a:t>
            </a:r>
          </a:p>
          <a:p>
            <a:pPr>
              <a:spcBef>
                <a:spcPts val="1200"/>
              </a:spcBef>
              <a:tabLst>
                <a:tab pos="635000" algn="l"/>
              </a:tabLst>
              <a:defRPr/>
            </a:pPr>
            <a:r>
              <a:rPr lang="en-US" sz="2800" dirty="0" smtClean="0"/>
              <a:t>Equivalent number of tours reported by survey type.</a:t>
            </a:r>
          </a:p>
          <a:p>
            <a:pPr>
              <a:spcBef>
                <a:spcPts val="1200"/>
              </a:spcBef>
              <a:tabLst>
                <a:tab pos="635000" algn="l"/>
              </a:tabLst>
              <a:defRPr/>
            </a:pPr>
            <a:r>
              <a:rPr lang="en-US" sz="2800" dirty="0" smtClean="0"/>
              <a:t>Fewer non-mandatory tours in the 2-day survey.</a:t>
            </a:r>
          </a:p>
          <a:p>
            <a:pPr>
              <a:spcBef>
                <a:spcPts val="1200"/>
              </a:spcBef>
              <a:tabLst>
                <a:tab pos="635000" algn="l"/>
              </a:tabLst>
              <a:defRPr/>
            </a:pPr>
            <a:r>
              <a:rPr lang="en-US" sz="2800" dirty="0" smtClean="0"/>
              <a:t>Complexity of mandatory tours seems to be increasing in 2-day survey.  </a:t>
            </a:r>
          </a:p>
          <a:p>
            <a:pPr lvl="1">
              <a:spcBef>
                <a:spcPts val="1200"/>
              </a:spcBef>
              <a:tabLst>
                <a:tab pos="635000" algn="l"/>
              </a:tabLst>
              <a:defRPr/>
            </a:pPr>
            <a:r>
              <a:rPr lang="en-US" sz="2400" dirty="0" smtClean="0"/>
              <a:t>Are shorter non-mandatory tours condensed into longer mandatory tours in reporting or is it due to day-to-day variation?</a:t>
            </a:r>
            <a:r>
              <a:rPr lang="en-US" dirty="0" smtClean="0"/>
              <a:t> </a:t>
            </a:r>
          </a:p>
          <a:p>
            <a:pPr>
              <a:spcBef>
                <a:spcPts val="1200"/>
              </a:spcBef>
              <a:buNone/>
              <a:tabLst>
                <a:tab pos="635000" algn="l"/>
              </a:tabLst>
              <a:defRPr/>
            </a:pPr>
            <a:r>
              <a:rPr lang="en-US" sz="2800" b="1" dirty="0" smtClean="0"/>
              <a:t>H2:</a:t>
            </a:r>
            <a:endParaRPr lang="en-US" sz="2800" dirty="0" smtClean="0"/>
          </a:p>
          <a:p>
            <a:pPr>
              <a:spcBef>
                <a:spcPts val="1200"/>
              </a:spcBef>
              <a:tabLst>
                <a:tab pos="635000" algn="l"/>
              </a:tabLst>
              <a:defRPr/>
            </a:pPr>
            <a:r>
              <a:rPr lang="en-US" sz="2800" dirty="0" smtClean="0"/>
              <a:t>No major </a:t>
            </a:r>
            <a:r>
              <a:rPr lang="en-US" sz="2800" dirty="0" smtClean="0"/>
              <a:t>differences between first and second day.</a:t>
            </a:r>
          </a:p>
          <a:p>
            <a:pPr>
              <a:spcBef>
                <a:spcPts val="1200"/>
              </a:spcBef>
              <a:tabLst>
                <a:tab pos="635000" algn="l"/>
              </a:tabLst>
              <a:defRPr/>
            </a:pPr>
            <a:r>
              <a:rPr lang="en-US" sz="2800" dirty="0" smtClean="0"/>
              <a:t>More </a:t>
            </a:r>
            <a:r>
              <a:rPr lang="en-US" sz="2800" dirty="0" smtClean="0"/>
              <a:t>mandatory tours reported in </a:t>
            </a:r>
            <a:r>
              <a:rPr lang="en-US" sz="2800" dirty="0" smtClean="0"/>
              <a:t>first day.</a:t>
            </a:r>
            <a:endParaRPr lang="en-US" sz="2400" dirty="0" smtClean="0"/>
          </a:p>
          <a:p>
            <a:pPr>
              <a:spcBef>
                <a:spcPct val="10000"/>
              </a:spcBef>
              <a:tabLst>
                <a:tab pos="635000" algn="l"/>
              </a:tabLst>
              <a:defRPr/>
            </a:pP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168" y="274638"/>
            <a:ext cx="7208491" cy="88847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Summary of Results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428" y="1287474"/>
            <a:ext cx="8327720" cy="4220441"/>
          </a:xfrm>
        </p:spPr>
        <p:txBody>
          <a:bodyPr>
            <a:normAutofit/>
          </a:bodyPr>
          <a:lstStyle/>
          <a:p>
            <a:pPr>
              <a:spcBef>
                <a:spcPct val="10000"/>
              </a:spcBef>
              <a:buNone/>
              <a:tabLst>
                <a:tab pos="635000" algn="l"/>
              </a:tabLst>
              <a:defRPr/>
            </a:pPr>
            <a:r>
              <a:rPr lang="en-US" sz="2400" b="1" dirty="0" smtClean="0"/>
              <a:t>H3: </a:t>
            </a:r>
          </a:p>
          <a:p>
            <a:pPr>
              <a:spcBef>
                <a:spcPct val="10000"/>
              </a:spcBef>
              <a:tabLst>
                <a:tab pos="635000" algn="l"/>
              </a:tabLst>
              <a:defRPr/>
            </a:pPr>
            <a:r>
              <a:rPr lang="en-US" sz="2400" dirty="0" smtClean="0"/>
              <a:t>Shorter </a:t>
            </a:r>
            <a:r>
              <a:rPr lang="en-US" sz="2400" dirty="0" smtClean="0"/>
              <a:t>tours were observed from respondents who did not fill out a travel log. </a:t>
            </a:r>
          </a:p>
          <a:p>
            <a:pPr lvl="1">
              <a:spcBef>
                <a:spcPct val="10000"/>
              </a:spcBef>
              <a:tabLst>
                <a:tab pos="6350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The reason why they did not fill a diary is unknown. May be fatigue or the travel activity was actually short enough to recite from the memory.</a:t>
            </a:r>
          </a:p>
          <a:p>
            <a:pPr>
              <a:spcBef>
                <a:spcPts val="2400"/>
              </a:spcBef>
              <a:buNone/>
              <a:tabLst>
                <a:tab pos="6350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H4: </a:t>
            </a:r>
          </a:p>
          <a:p>
            <a:pPr>
              <a:spcBef>
                <a:spcPct val="10000"/>
              </a:spcBef>
              <a:tabLst>
                <a:tab pos="6350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Larger </a:t>
            </a:r>
            <a:r>
              <a:rPr lang="en-US" sz="2400" dirty="0" smtClean="0">
                <a:solidFill>
                  <a:srgbClr val="000000"/>
                </a:solidFill>
              </a:rPr>
              <a:t>households </a:t>
            </a:r>
            <a:r>
              <a:rPr lang="en-US" sz="2400" dirty="0" smtClean="0">
                <a:solidFill>
                  <a:srgbClr val="000000"/>
                </a:solidFill>
              </a:rPr>
              <a:t>- </a:t>
            </a:r>
            <a:r>
              <a:rPr lang="en-US" sz="2400" dirty="0" smtClean="0">
                <a:solidFill>
                  <a:srgbClr val="000000"/>
                </a:solidFill>
              </a:rPr>
              <a:t>higher </a:t>
            </a:r>
            <a:r>
              <a:rPr lang="en-US" sz="2400" dirty="0" smtClean="0">
                <a:solidFill>
                  <a:srgbClr val="000000"/>
                </a:solidFill>
              </a:rPr>
              <a:t>tour count </a:t>
            </a:r>
            <a:r>
              <a:rPr lang="en-US" sz="2400" dirty="0" smtClean="0">
                <a:solidFill>
                  <a:srgbClr val="000000"/>
                </a:solidFill>
              </a:rPr>
              <a:t>and more stops</a:t>
            </a:r>
          </a:p>
          <a:p>
            <a:pPr>
              <a:spcBef>
                <a:spcPct val="10000"/>
              </a:spcBef>
              <a:tabLst>
                <a:tab pos="6350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Three-person households had unique patterns</a:t>
            </a:r>
          </a:p>
          <a:p>
            <a:pPr lvl="1">
              <a:spcBef>
                <a:spcPct val="10000"/>
              </a:spcBef>
              <a:tabLst>
                <a:tab pos="6350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More work tours </a:t>
            </a:r>
          </a:p>
          <a:p>
            <a:pPr lvl="1">
              <a:spcBef>
                <a:spcPct val="10000"/>
              </a:spcBef>
              <a:tabLst>
                <a:tab pos="6350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Primarily due to differences in </a:t>
            </a:r>
            <a:r>
              <a:rPr lang="en-US" sz="2000" dirty="0" smtClean="0">
                <a:solidFill>
                  <a:srgbClr val="000000"/>
                </a:solidFill>
              </a:rPr>
              <a:t>member </a:t>
            </a:r>
            <a:r>
              <a:rPr lang="en-US" sz="2000" dirty="0" smtClean="0">
                <a:solidFill>
                  <a:srgbClr val="000000"/>
                </a:solidFill>
              </a:rPr>
              <a:t>relationships and composition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6EFA8406-D672-4E03-9ABF-F4A7E3A351A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168" y="274638"/>
            <a:ext cx="7155563" cy="82995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Introduction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168" y="1029943"/>
            <a:ext cx="7742903" cy="4800282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ts val="1800"/>
              </a:spcAft>
              <a:tabLst>
                <a:tab pos="500063" algn="l"/>
              </a:tabLst>
            </a:pPr>
            <a:r>
              <a:rPr lang="en-US" sz="2400" dirty="0" smtClean="0"/>
              <a:t>Many MPOs implement 2-day travel surveys </a:t>
            </a:r>
          </a:p>
          <a:p>
            <a:pPr>
              <a:spcBef>
                <a:spcPct val="10000"/>
              </a:spcBef>
              <a:buNone/>
              <a:tabLst>
                <a:tab pos="500063" algn="l"/>
              </a:tabLst>
            </a:pPr>
            <a:r>
              <a:rPr lang="en-US" sz="2400" b="1" dirty="0" smtClean="0"/>
              <a:t>Benefits: </a:t>
            </a:r>
          </a:p>
          <a:p>
            <a:pPr>
              <a:spcBef>
                <a:spcPct val="10000"/>
              </a:spcBef>
              <a:tabLst>
                <a:tab pos="500063" algn="l"/>
              </a:tabLst>
            </a:pPr>
            <a:r>
              <a:rPr lang="en-US" sz="2400" dirty="0" smtClean="0"/>
              <a:t>Statistical insights at a lower cost than surveying twice as many households.</a:t>
            </a:r>
          </a:p>
          <a:p>
            <a:pPr>
              <a:spcBef>
                <a:spcPct val="10000"/>
              </a:spcBef>
              <a:buNone/>
              <a:tabLst>
                <a:tab pos="500063" algn="l"/>
              </a:tabLst>
            </a:pPr>
            <a:r>
              <a:rPr lang="en-US" sz="2400" b="1" dirty="0" smtClean="0"/>
              <a:t>Risks: </a:t>
            </a:r>
          </a:p>
          <a:p>
            <a:pPr>
              <a:spcBef>
                <a:spcPct val="10000"/>
              </a:spcBef>
              <a:tabLst>
                <a:tab pos="500063" algn="l"/>
              </a:tabLst>
            </a:pPr>
            <a:r>
              <a:rPr lang="en-US" sz="2400" dirty="0" smtClean="0"/>
              <a:t>Significant day-to-day variation in individual travel:</a:t>
            </a:r>
          </a:p>
          <a:p>
            <a:pPr lvl="1">
              <a:spcBef>
                <a:spcPct val="10000"/>
              </a:spcBef>
              <a:tabLst>
                <a:tab pos="500063" algn="l"/>
              </a:tabLst>
            </a:pPr>
            <a:r>
              <a:rPr lang="en-US" sz="2000" dirty="0" smtClean="0"/>
              <a:t>m</a:t>
            </a:r>
            <a:r>
              <a:rPr lang="en-US" sz="2000" dirty="0" smtClean="0"/>
              <a:t>ajor activities </a:t>
            </a:r>
            <a:r>
              <a:rPr lang="en-US" sz="2000" dirty="0" smtClean="0"/>
              <a:t>at the tour level,</a:t>
            </a:r>
          </a:p>
          <a:p>
            <a:pPr lvl="1">
              <a:spcBef>
                <a:spcPct val="10000"/>
              </a:spcBef>
              <a:tabLst>
                <a:tab pos="500063" algn="l"/>
              </a:tabLst>
            </a:pPr>
            <a:r>
              <a:rPr lang="en-US" sz="2000" dirty="0" smtClean="0"/>
              <a:t>number </a:t>
            </a:r>
            <a:r>
              <a:rPr lang="en-US" sz="2000" dirty="0" smtClean="0"/>
              <a:t>of stops and </a:t>
            </a:r>
            <a:r>
              <a:rPr lang="en-US" sz="2000" dirty="0" smtClean="0"/>
              <a:t>duration, </a:t>
            </a:r>
            <a:endParaRPr lang="en-US" sz="2000" dirty="0" smtClean="0"/>
          </a:p>
          <a:p>
            <a:pPr lvl="1">
              <a:spcBef>
                <a:spcPct val="10000"/>
              </a:spcBef>
              <a:tabLst>
                <a:tab pos="500063" algn="l"/>
              </a:tabLst>
            </a:pPr>
            <a:r>
              <a:rPr lang="en-US" sz="2000" dirty="0" smtClean="0"/>
              <a:t>scheduling of activities</a:t>
            </a:r>
            <a:r>
              <a:rPr lang="en-US" sz="2000" dirty="0" smtClean="0"/>
              <a:t>, </a:t>
            </a:r>
            <a:endParaRPr lang="en-US" sz="2000" dirty="0" smtClean="0"/>
          </a:p>
          <a:p>
            <a:pPr lvl="1">
              <a:spcBef>
                <a:spcPct val="10000"/>
              </a:spcBef>
              <a:tabLst>
                <a:tab pos="500063" algn="l"/>
              </a:tabLst>
            </a:pPr>
            <a:r>
              <a:rPr lang="en-US" sz="2000" dirty="0" smtClean="0"/>
              <a:t>mode shifts </a:t>
            </a:r>
          </a:p>
          <a:p>
            <a:pPr lvl="1">
              <a:spcBef>
                <a:spcPct val="10000"/>
              </a:spcBef>
              <a:tabLst>
                <a:tab pos="500063" algn="l"/>
              </a:tabLst>
            </a:pPr>
            <a:r>
              <a:rPr lang="en-US" sz="2000" dirty="0" smtClean="0"/>
              <a:t>and route choice.</a:t>
            </a:r>
          </a:p>
          <a:p>
            <a:pPr>
              <a:spcBef>
                <a:spcPct val="10000"/>
              </a:spcBef>
              <a:tabLst>
                <a:tab pos="500063" algn="l"/>
              </a:tabLst>
            </a:pPr>
            <a:r>
              <a:rPr lang="en-US" sz="2400" dirty="0" smtClean="0"/>
              <a:t>Respondent fatigue likely to bias the results.</a:t>
            </a:r>
          </a:p>
          <a:p>
            <a:pPr lvl="1">
              <a:spcBef>
                <a:spcPct val="10000"/>
              </a:spcBef>
              <a:tabLst>
                <a:tab pos="500063" algn="l"/>
              </a:tabLst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168" y="274638"/>
            <a:ext cx="7079399" cy="844157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Next Steps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168" y="1227759"/>
            <a:ext cx="8177980" cy="4775001"/>
          </a:xfrm>
        </p:spPr>
        <p:txBody>
          <a:bodyPr>
            <a:normAutofit/>
          </a:bodyPr>
          <a:lstStyle/>
          <a:p>
            <a:pPr>
              <a:spcBef>
                <a:spcPct val="10000"/>
              </a:spcBef>
              <a:tabLst>
                <a:tab pos="635000" algn="l"/>
              </a:tabLst>
              <a:defRPr/>
            </a:pPr>
            <a:r>
              <a:rPr lang="en-US" sz="2400" dirty="0" smtClean="0"/>
              <a:t>Day-to-day variation.</a:t>
            </a:r>
          </a:p>
          <a:p>
            <a:pPr>
              <a:spcBef>
                <a:spcPct val="10000"/>
              </a:spcBef>
              <a:tabLst>
                <a:tab pos="635000" algn="l"/>
              </a:tabLst>
              <a:defRPr/>
            </a:pPr>
            <a:r>
              <a:rPr lang="en-US" sz="2400" dirty="0" smtClean="0"/>
              <a:t>Unclear whether this is non-random</a:t>
            </a:r>
            <a:r>
              <a:rPr lang="en-US" sz="2400" dirty="0" smtClean="0"/>
              <a:t>.</a:t>
            </a:r>
          </a:p>
          <a:p>
            <a:pPr>
              <a:spcBef>
                <a:spcPct val="10000"/>
              </a:spcBef>
              <a:tabLst>
                <a:tab pos="6350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Use GPS data to </a:t>
            </a:r>
            <a:r>
              <a:rPr lang="en-US" sz="2400" dirty="0" smtClean="0">
                <a:solidFill>
                  <a:srgbClr val="000000"/>
                </a:solidFill>
              </a:rPr>
              <a:t>establish a </a:t>
            </a:r>
            <a:r>
              <a:rPr lang="en-US" sz="2400" dirty="0" smtClean="0">
                <a:solidFill>
                  <a:srgbClr val="000000"/>
                </a:solidFill>
              </a:rPr>
              <a:t>degree of day-to-day </a:t>
            </a:r>
            <a:r>
              <a:rPr lang="en-US" sz="2400" dirty="0" smtClean="0">
                <a:solidFill>
                  <a:srgbClr val="000000"/>
                </a:solidFill>
              </a:rPr>
              <a:t>variation.</a:t>
            </a:r>
            <a:endParaRPr lang="en-US" sz="2400" dirty="0" smtClean="0"/>
          </a:p>
          <a:p>
            <a:pPr>
              <a:spcBef>
                <a:spcPct val="10000"/>
              </a:spcBef>
              <a:tabLst>
                <a:tab pos="6350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Looking at the variation by different segments including:</a:t>
            </a:r>
          </a:p>
          <a:p>
            <a:pPr lvl="1">
              <a:spcBef>
                <a:spcPct val="10000"/>
              </a:spcBef>
              <a:tabLst>
                <a:tab pos="6350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household life cycles, 	</a:t>
            </a:r>
          </a:p>
          <a:p>
            <a:pPr lvl="1">
              <a:spcBef>
                <a:spcPct val="10000"/>
              </a:spcBef>
              <a:tabLst>
                <a:tab pos="6350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time of day, </a:t>
            </a:r>
          </a:p>
          <a:p>
            <a:pPr lvl="1">
              <a:spcBef>
                <a:spcPct val="10000"/>
              </a:spcBef>
              <a:tabLst>
                <a:tab pos="6350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activity patterns (linked activities, tours by complexity),</a:t>
            </a:r>
          </a:p>
          <a:p>
            <a:pPr lvl="1">
              <a:spcBef>
                <a:spcPct val="10000"/>
              </a:spcBef>
              <a:tabLst>
                <a:tab pos="6350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geography, and</a:t>
            </a:r>
          </a:p>
          <a:p>
            <a:pPr lvl="1">
              <a:spcBef>
                <a:spcPct val="10000"/>
              </a:spcBef>
              <a:tabLst>
                <a:tab pos="6350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data retrieval methods. </a:t>
            </a:r>
            <a:endParaRPr lang="en-US" sz="2000" dirty="0" smtClean="0">
              <a:solidFill>
                <a:srgbClr val="000000"/>
              </a:solidFill>
            </a:endParaRPr>
          </a:p>
          <a:p>
            <a:pPr>
              <a:spcBef>
                <a:spcPct val="10000"/>
              </a:spcBef>
              <a:tabLst>
                <a:tab pos="6350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Matched-Pair Design to control for socioeconomics.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spcBef>
                <a:spcPct val="10000"/>
              </a:spcBef>
              <a:tabLst>
                <a:tab pos="6350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Model </a:t>
            </a:r>
            <a:r>
              <a:rPr lang="en-US" sz="2400" dirty="0" smtClean="0">
                <a:solidFill>
                  <a:srgbClr val="000000"/>
                </a:solidFill>
              </a:rPr>
              <a:t>tour types and lengths using 1-Day survey data. </a:t>
            </a:r>
          </a:p>
          <a:p>
            <a:pPr>
              <a:spcBef>
                <a:spcPct val="10000"/>
              </a:spcBef>
              <a:tabLst>
                <a:tab pos="6350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Cross-validate using 1-Day and 2-Day survey data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6EFA8406-D672-4E03-9ABF-F4A7E3A351A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Measuring Fatigue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458" y="1957524"/>
            <a:ext cx="7742903" cy="4194424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  <a:tabLst>
                <a:tab pos="508000" algn="l"/>
              </a:tabLst>
            </a:pPr>
            <a:r>
              <a:rPr lang="en-US" sz="2400" dirty="0" smtClean="0"/>
              <a:t>Stop activities may be omitted on second day.</a:t>
            </a:r>
          </a:p>
          <a:p>
            <a:pPr>
              <a:spcBef>
                <a:spcPts val="1800"/>
              </a:spcBef>
              <a:tabLst>
                <a:tab pos="508000" algn="l"/>
              </a:tabLst>
            </a:pPr>
            <a:r>
              <a:rPr lang="en-US" sz="2400" dirty="0" smtClean="0"/>
              <a:t>Work tours may be less affected than other travel purposes.</a:t>
            </a:r>
          </a:p>
          <a:p>
            <a:pPr>
              <a:spcBef>
                <a:spcPts val="1800"/>
              </a:spcBef>
              <a:tabLst>
                <a:tab pos="508000" algn="l"/>
              </a:tabLst>
            </a:pPr>
            <a:r>
              <a:rPr lang="en-US" sz="2400" dirty="0" smtClean="0"/>
              <a:t>Issues possible in full chain of activities or omissions in  maintenance or leisure activities on the second day.</a:t>
            </a:r>
          </a:p>
          <a:p>
            <a:pPr>
              <a:spcBef>
                <a:spcPts val="1800"/>
              </a:spcBef>
              <a:tabLst>
                <a:tab pos="508000" algn="l"/>
              </a:tabLst>
            </a:pPr>
            <a:r>
              <a:rPr lang="en-US" sz="2400" dirty="0" smtClean="0"/>
              <a:t>Markers that might raise flags or minimize concern.  </a:t>
            </a:r>
          </a:p>
          <a:p>
            <a:pPr lvl="1">
              <a:spcBef>
                <a:spcPts val="1200"/>
              </a:spcBef>
              <a:tabLst>
                <a:tab pos="508000" algn="l"/>
              </a:tabLst>
            </a:pPr>
            <a:r>
              <a:rPr lang="en-US" sz="2000" dirty="0" smtClean="0"/>
              <a:t>The respondent actually indicates whether the data is being read off hard copies of a travel diary or reported from memory.  </a:t>
            </a:r>
          </a:p>
          <a:p>
            <a:pPr lvl="1">
              <a:spcBef>
                <a:spcPts val="1200"/>
              </a:spcBef>
              <a:tabLst>
                <a:tab pos="508000" algn="l"/>
              </a:tabLst>
            </a:pPr>
            <a:r>
              <a:rPr lang="en-US" sz="2000" dirty="0" smtClean="0"/>
              <a:t>One respondent providing information on all household members.</a:t>
            </a:r>
          </a:p>
          <a:p>
            <a:pPr>
              <a:spcBef>
                <a:spcPct val="10000"/>
              </a:spcBef>
              <a:tabLst>
                <a:tab pos="508000" algn="l"/>
              </a:tabLst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6943" y="1289545"/>
            <a:ext cx="4084605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None/>
              <a:tabLst>
                <a:tab pos="508000" algn="l"/>
              </a:tabLst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Clues for response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fatigue.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169" y="274638"/>
            <a:ext cx="7623736" cy="1143000"/>
          </a:xfrm>
        </p:spPr>
        <p:txBody>
          <a:bodyPr>
            <a:normAutofit/>
          </a:bodyPr>
          <a:lstStyle/>
          <a:p>
            <a:pPr>
              <a:tabLst>
                <a:tab pos="500063" algn="l"/>
              </a:tabLst>
            </a:pPr>
            <a:r>
              <a:rPr lang="en-US" sz="3600" dirty="0" smtClean="0">
                <a:solidFill>
                  <a:srgbClr val="002060"/>
                </a:solidFill>
              </a:rPr>
              <a:t>Correcting for Response Fatigue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02" y="1247886"/>
            <a:ext cx="7940843" cy="510846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tabLst>
                <a:tab pos="500063" algn="l"/>
              </a:tabLst>
            </a:pPr>
            <a:r>
              <a:rPr lang="en-US" sz="2800" dirty="0" smtClean="0"/>
              <a:t>Depending on the severity of the problem, there are a variety of options:</a:t>
            </a:r>
          </a:p>
          <a:p>
            <a:pPr lvl="1" algn="just">
              <a:spcBef>
                <a:spcPts val="0"/>
              </a:spcBef>
              <a:tabLst>
                <a:tab pos="500063" algn="l"/>
              </a:tabLst>
            </a:pPr>
            <a:r>
              <a:rPr lang="en-US" sz="2400" dirty="0" smtClean="0"/>
              <a:t>Discarding the entire record;</a:t>
            </a:r>
          </a:p>
          <a:p>
            <a:pPr lvl="1" algn="just">
              <a:spcBef>
                <a:spcPts val="0"/>
              </a:spcBef>
              <a:tabLst>
                <a:tab pos="500063" algn="l"/>
              </a:tabLst>
            </a:pPr>
            <a:r>
              <a:rPr lang="en-US" sz="2400" dirty="0" smtClean="0"/>
              <a:t>Discarding the second day and treating the first day as if it were one-day data;</a:t>
            </a:r>
          </a:p>
          <a:p>
            <a:pPr lvl="1" algn="just">
              <a:spcBef>
                <a:spcPts val="0"/>
              </a:spcBef>
              <a:tabLst>
                <a:tab pos="500063" algn="l"/>
              </a:tabLst>
            </a:pPr>
            <a:r>
              <a:rPr lang="en-US" sz="2400" dirty="0" smtClean="0"/>
              <a:t>Reweighting either the second day or both days;</a:t>
            </a:r>
          </a:p>
          <a:p>
            <a:pPr lvl="1" algn="just">
              <a:spcBef>
                <a:spcPts val="0"/>
              </a:spcBef>
              <a:tabLst>
                <a:tab pos="500063" algn="l"/>
              </a:tabLst>
            </a:pPr>
            <a:r>
              <a:rPr lang="en-US" sz="2400" dirty="0" smtClean="0"/>
              <a:t>Adjusting the existing data with respect to </a:t>
            </a:r>
            <a:r>
              <a:rPr lang="en-US" sz="2400" dirty="0" err="1" smtClean="0"/>
              <a:t>VMT</a:t>
            </a:r>
            <a:r>
              <a:rPr lang="en-US" sz="2400" dirty="0" smtClean="0"/>
              <a:t> or activity duration;</a:t>
            </a:r>
          </a:p>
          <a:p>
            <a:pPr lvl="1" algn="just">
              <a:spcBef>
                <a:spcPts val="0"/>
              </a:spcBef>
              <a:tabLst>
                <a:tab pos="500063" algn="l"/>
              </a:tabLst>
            </a:pPr>
            <a:r>
              <a:rPr lang="en-US" sz="2400" dirty="0" smtClean="0"/>
              <a:t>Synthesizing missing information.</a:t>
            </a:r>
          </a:p>
          <a:p>
            <a:pPr algn="just">
              <a:spcBef>
                <a:spcPts val="1800"/>
              </a:spcBef>
              <a:tabLst>
                <a:tab pos="500063" algn="l"/>
              </a:tabLst>
            </a:pPr>
            <a:r>
              <a:rPr lang="en-US" sz="2800" dirty="0" smtClean="0"/>
              <a:t>However, modelers must know extent of the problem before making any </a:t>
            </a:r>
            <a:r>
              <a:rPr lang="en-US" sz="2800" dirty="0" smtClean="0"/>
              <a:t>adjustments or corrections</a:t>
            </a:r>
            <a:r>
              <a:rPr lang="en-US" sz="2800" dirty="0" smtClean="0"/>
              <a:t>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Case study: </a:t>
            </a:r>
            <a:br>
              <a:rPr lang="en-US" sz="3600" dirty="0" smtClean="0"/>
            </a:br>
            <a:r>
              <a:rPr lang="en-US" sz="3600" dirty="0" smtClean="0"/>
              <a:t>Chicago Metropolitan Area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168" y="1667435"/>
            <a:ext cx="7742903" cy="3932316"/>
          </a:xfrm>
        </p:spPr>
        <p:txBody>
          <a:bodyPr/>
          <a:lstStyle/>
          <a:p>
            <a:pPr>
              <a:spcBef>
                <a:spcPts val="1800"/>
              </a:spcBef>
              <a:tabLst>
                <a:tab pos="500063" algn="l"/>
              </a:tabLst>
            </a:pPr>
            <a:r>
              <a:rPr lang="en-US" sz="2400" dirty="0" smtClean="0"/>
              <a:t>In the 2008Travel Tracker household survey conducted for the Chicago Metropolitan Agency for Planning (</a:t>
            </a:r>
            <a:r>
              <a:rPr lang="en-US" sz="2400" dirty="0" err="1" smtClean="0"/>
              <a:t>CMAP</a:t>
            </a:r>
            <a:r>
              <a:rPr lang="en-US" sz="2400" dirty="0" smtClean="0"/>
              <a:t>): </a:t>
            </a:r>
          </a:p>
          <a:p>
            <a:pPr lvl="1">
              <a:spcBef>
                <a:spcPts val="1800"/>
              </a:spcBef>
              <a:tabLst>
                <a:tab pos="500063" algn="l"/>
              </a:tabLst>
            </a:pPr>
            <a:r>
              <a:rPr lang="en-US" sz="2000" dirty="0" smtClean="0"/>
              <a:t>More than 14,300 households, 10,000+ in 6-County Area.</a:t>
            </a:r>
          </a:p>
          <a:p>
            <a:pPr lvl="1">
              <a:spcBef>
                <a:spcPts val="1800"/>
              </a:spcBef>
              <a:tabLst>
                <a:tab pos="500063" algn="l"/>
              </a:tabLst>
            </a:pPr>
            <a:r>
              <a:rPr lang="en-US" sz="2000" dirty="0" smtClean="0"/>
              <a:t>About 30 percent of households in 6-County area were asked about their travel activities over 2 days (over 3,100 households).</a:t>
            </a:r>
          </a:p>
          <a:p>
            <a:pPr lvl="1">
              <a:spcBef>
                <a:spcPts val="1800"/>
              </a:spcBef>
              <a:tabLst>
                <a:tab pos="500063" algn="l"/>
              </a:tabLst>
            </a:pPr>
            <a:r>
              <a:rPr lang="en-US" sz="2000" dirty="0" smtClean="0"/>
              <a:t>The rest responded via one-day travel diaries.</a:t>
            </a:r>
          </a:p>
          <a:p>
            <a:pPr>
              <a:spcBef>
                <a:spcPts val="1800"/>
              </a:spcBef>
              <a:tabLst>
                <a:tab pos="500063" algn="l"/>
              </a:tabLst>
            </a:pPr>
            <a:r>
              <a:rPr lang="en-US" sz="2400" dirty="0" smtClean="0"/>
              <a:t>Is respondent fatigue an issue that leads to degradation in the data outweighing the advantage of 2-day surveys?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168" y="490395"/>
            <a:ext cx="7742903" cy="80414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Household Level Observations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62635" y="1777589"/>
          <a:ext cx="6418730" cy="320965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612777"/>
                <a:gridCol w="1352299"/>
                <a:gridCol w="1453654"/>
              </a:tblGrid>
              <a:tr h="557296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Household Trip</a:t>
                      </a:r>
                      <a:r>
                        <a:rPr lang="en-US" baseline="0" dirty="0" smtClean="0"/>
                        <a:t> Reporting from the 2-Day Survey 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670760"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/>
                        <a:t>Fewer Trips in the Second Day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1,349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43.4%</a:t>
                      </a:r>
                    </a:p>
                  </a:txBody>
                  <a:tcPr anchor="ctr"/>
                </a:tc>
              </a:tr>
              <a:tr h="670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More Trips in the Second Day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1,122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36.1%</a:t>
                      </a:r>
                      <a:endParaRPr lang="en-US" dirty="0"/>
                    </a:p>
                  </a:txBody>
                  <a:tcPr anchor="ctr"/>
                </a:tc>
              </a:tr>
              <a:tr h="670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Same Number of  Trips 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20.6%</a:t>
                      </a:r>
                      <a:endParaRPr lang="en-US" dirty="0"/>
                    </a:p>
                  </a:txBody>
                  <a:tcPr anchor="ctr"/>
                </a:tc>
              </a:tr>
              <a:tr h="388615">
                <a:tc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3,111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100.0%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Household Level Observations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25383" y="1831733"/>
          <a:ext cx="6562166" cy="279895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80758"/>
                <a:gridCol w="906156"/>
                <a:gridCol w="1135183"/>
                <a:gridCol w="1317221"/>
                <a:gridCol w="1022848"/>
              </a:tblGrid>
              <a:tr h="557296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Household Trip</a:t>
                      </a:r>
                      <a:r>
                        <a:rPr lang="en-US" baseline="0" dirty="0" smtClean="0"/>
                        <a:t> Rates by Survey Duration and Day of the Survey 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1654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Survey Duration</a:t>
                      </a:r>
                      <a:endParaRPr lang="en-US" b="1" dirty="0"/>
                    </a:p>
                  </a:txBody>
                  <a:tcPr anchor="ctr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Day</a:t>
                      </a:r>
                      <a:endParaRPr lang="en-US" b="1" dirty="0"/>
                    </a:p>
                  </a:txBody>
                  <a:tcPr anchor="ctr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 Mean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Std Dev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1-Day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7,652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9.147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6.933</a:t>
                      </a:r>
                      <a:endParaRPr lang="en-US" dirty="0"/>
                    </a:p>
                  </a:txBody>
                  <a:tcPr anchor="ctr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5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2-Day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3,263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8.844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6.713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8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2-Day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3,196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8.625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6.666</a:t>
                      </a:r>
                      <a:endParaRPr lang="en-US" dirty="0"/>
                    </a:p>
                  </a:txBody>
                  <a:tcPr anchor="ctr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853952" y="3462092"/>
            <a:ext cx="906736" cy="1186526"/>
          </a:xfrm>
          <a:prstGeom prst="rect">
            <a:avLst/>
          </a:prstGeom>
          <a:solidFill>
            <a:srgbClr val="ECD3AA">
              <a:alpha val="30196"/>
            </a:srgb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483" y="274638"/>
            <a:ext cx="7742903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Person Level Observations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62635" y="1934892"/>
          <a:ext cx="6418730" cy="336682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612777"/>
                <a:gridCol w="1352299"/>
                <a:gridCol w="1453654"/>
              </a:tblGrid>
              <a:tr h="591384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 Trip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0" baseline="0" dirty="0" smtClean="0"/>
                        <a:t>Reporting from </a:t>
                      </a:r>
                      <a:r>
                        <a:rPr lang="en-US" baseline="0" dirty="0" smtClean="0"/>
                        <a:t>the 2-Day Survey 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711788"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/>
                        <a:t>Fewer Trips in the Second Day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2,175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34.9%</a:t>
                      </a:r>
                    </a:p>
                  </a:txBody>
                  <a:tcPr anchor="ctr"/>
                </a:tc>
              </a:tr>
              <a:tr h="711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More Trips in the Second Day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1,991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31.9%</a:t>
                      </a:r>
                      <a:endParaRPr lang="en-US" dirty="0"/>
                    </a:p>
                  </a:txBody>
                  <a:tcPr anchor="ctr"/>
                </a:tc>
              </a:tr>
              <a:tr h="711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Same Number of  Trips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2,067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33.2%</a:t>
                      </a:r>
                      <a:endParaRPr lang="en-US" dirty="0"/>
                    </a:p>
                  </a:txBody>
                  <a:tcPr anchor="ctr"/>
                </a:tc>
              </a:tr>
              <a:tr h="412385">
                <a:tc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6,233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100.0%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25383" y="1785203"/>
          <a:ext cx="6562166" cy="286958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80758"/>
                <a:gridCol w="906156"/>
                <a:gridCol w="1135183"/>
                <a:gridCol w="1317221"/>
                <a:gridCol w="1022848"/>
              </a:tblGrid>
              <a:tr h="557296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 Trip</a:t>
                      </a:r>
                      <a:r>
                        <a:rPr lang="en-US" baseline="0" dirty="0" smtClean="0"/>
                        <a:t> Rates by Survey Duration and Day of the Survey 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1654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Survey Duration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Day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 Mean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Std Dev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1-Day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16,033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4.366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2.602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1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2-Day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6,778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4.257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2.510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8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2-Day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6,588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4.184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2.444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71483" y="274638"/>
            <a:ext cx="7742903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Person Level Observations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5853952" y="3438145"/>
            <a:ext cx="906736" cy="1216648"/>
          </a:xfrm>
          <a:prstGeom prst="rect">
            <a:avLst/>
          </a:prstGeom>
          <a:solidFill>
            <a:srgbClr val="ECD3AA">
              <a:alpha val="30196"/>
            </a:srgb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theme/theme1.xml><?xml version="1.0" encoding="utf-8"?>
<a:theme xmlns:a="http://schemas.openxmlformats.org/drawingml/2006/main" name="cs_glass">
  <a:themeElements>
    <a:clrScheme name="cs_glass">
      <a:dk1>
        <a:srgbClr val="00376F"/>
      </a:dk1>
      <a:lt1>
        <a:srgbClr val="FFFFFF"/>
      </a:lt1>
      <a:dk2>
        <a:srgbClr val="003A69"/>
      </a:dk2>
      <a:lt2>
        <a:srgbClr val="002448"/>
      </a:lt2>
      <a:accent1>
        <a:srgbClr val="D2D200"/>
      </a:accent1>
      <a:accent2>
        <a:srgbClr val="5DB6FF"/>
      </a:accent2>
      <a:accent3>
        <a:srgbClr val="FF8080"/>
      </a:accent3>
      <a:accent4>
        <a:srgbClr val="97A7F3"/>
      </a:accent4>
      <a:accent5>
        <a:srgbClr val="CECECE"/>
      </a:accent5>
      <a:accent6>
        <a:srgbClr val="A2E3A2"/>
      </a:accent6>
      <a:hlink>
        <a:srgbClr val="0099CC"/>
      </a:hlink>
      <a:folHlink>
        <a:srgbClr val="0099CC"/>
      </a:folHlink>
    </a:clrScheme>
    <a:fontScheme name="cs_glass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cs_glas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rgbClr val="00162D"/>
          </a:solidFill>
          <a:prstDash val="solid"/>
        </a:ln>
        <a:ln w="12700" cap="flat" cmpd="thickThin" algn="ctr">
          <a:solidFill>
            <a:srgbClr val="001E3C"/>
          </a:solidFill>
          <a:prstDash val="solid"/>
        </a:ln>
        <a:ln w="19050" cap="flat" cmpd="thickThin" algn="ctr">
          <a:solidFill>
            <a:srgbClr val="002040"/>
          </a:solidFill>
          <a:prstDash val="solid"/>
        </a:ln>
      </a:lnStyleLst>
      <a:effectStyleLst>
        <a:effectStyle>
          <a:effectLst>
            <a:outerShdw blurRad="50800" dist="38100" dir="5400000" algn="ctr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  <a:reflection blurRad="12700" stA="30000" endPos="28000" dist="38100" dir="5400000" sy="-100000" rotWithShape="0"/>
          </a:effectLst>
          <a:scene3d>
            <a:camera prst="orthographicFront">
              <a:rot lat="0" lon="0" rev="0"/>
            </a:camera>
            <a:lightRig rig="threePt" dir="tl"/>
          </a:scene3d>
          <a:sp3d extrusionH="63500" prstMaterial="metal">
            <a:bevelT w="101600" h="101600"/>
          </a:sp3d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  <a:reflection blurRad="12700" stA="26000" endPos="28000" dist="38100" dir="5400000" sy="-100000" rotWithShape="0"/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extrusionH="63500" prstMaterial="metal">
            <a:bevelT w="101600" h="10160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_CornerGraphic_Fini">
  <a:themeElements>
    <a:clrScheme name="CornerGraphic_CS">
      <a:dk1>
        <a:srgbClr val="000000"/>
      </a:dk1>
      <a:lt1>
        <a:srgbClr val="FFFFFF"/>
      </a:lt1>
      <a:dk2>
        <a:srgbClr val="003A69"/>
      </a:dk2>
      <a:lt2>
        <a:srgbClr val="FFFFFF"/>
      </a:lt2>
      <a:accent1>
        <a:srgbClr val="CD912D"/>
      </a:accent1>
      <a:accent2>
        <a:srgbClr val="7092A5"/>
      </a:accent2>
      <a:accent3>
        <a:srgbClr val="009F50"/>
      </a:accent3>
      <a:accent4>
        <a:srgbClr val="DCCD9B"/>
      </a:accent4>
      <a:accent5>
        <a:srgbClr val="084CA1"/>
      </a:accent5>
      <a:accent6>
        <a:srgbClr val="C52B1C"/>
      </a:accent6>
      <a:hlink>
        <a:srgbClr val="C26558"/>
      </a:hlink>
      <a:folHlink>
        <a:srgbClr val="C7C8CA"/>
      </a:folHlink>
    </a:clrScheme>
    <a:fontScheme name="CornerGraphic_C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CornerGraphic_CS">
      <a:fillStyleLst>
        <a:gradFill rotWithShape="1">
          <a:gsLst>
            <a:gs pos="0">
              <a:schemeClr val="phClr">
                <a:tint val="50000"/>
              </a:schemeClr>
            </a:gs>
            <a:gs pos="100000">
              <a:schemeClr val="phClr"/>
            </a:gs>
          </a:gsLst>
          <a:lin ang="54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00000"/>
              </a:schemeClr>
            </a:gs>
            <a:gs pos="100000">
              <a:schemeClr val="phClr">
                <a:lumMod val="2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63500" dir="2700000" algn="br" rotWithShape="0">
              <a:srgbClr val="000000">
                <a:alpha val="75000"/>
              </a:srgbClr>
            </a:outerShdw>
          </a:effectLst>
        </a:effectStyle>
        <a:effectStyle>
          <a:effectLst>
            <a:glow rad="50800">
              <a:schemeClr val="phClr">
                <a:alpha val="60000"/>
              </a:schemeClr>
            </a:glo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lt1"/>
            </a:contourClr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2"/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1655</TotalTime>
  <Words>1267</Words>
  <Application>Microsoft Office PowerPoint</Application>
  <PresentationFormat>On-screen Show (4:3)</PresentationFormat>
  <Paragraphs>376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cs_glass</vt:lpstr>
      <vt:lpstr>CS_CornerGraphic_Fini</vt:lpstr>
      <vt:lpstr>Second Day Response Rates: </vt:lpstr>
      <vt:lpstr>Introduction</vt:lpstr>
      <vt:lpstr>Measuring Fatigue</vt:lpstr>
      <vt:lpstr>Correcting for Response Fatigue</vt:lpstr>
      <vt:lpstr>Case study:  Chicago Metropolitan Area</vt:lpstr>
      <vt:lpstr>Household Level Observations</vt:lpstr>
      <vt:lpstr>Household Level Observations</vt:lpstr>
      <vt:lpstr>Person Level Observations</vt:lpstr>
      <vt:lpstr>Person Level Observations</vt:lpstr>
      <vt:lpstr>Tour Level Observations</vt:lpstr>
      <vt:lpstr>Tour Level Observations</vt:lpstr>
      <vt:lpstr>Tour Level Observations</vt:lpstr>
      <vt:lpstr>Testable Hypotheses</vt:lpstr>
      <vt:lpstr>Tour Level Comparisons</vt:lpstr>
      <vt:lpstr>Tour Level Comparisons</vt:lpstr>
      <vt:lpstr>Tour Level Observations</vt:lpstr>
      <vt:lpstr>Summary of Results</vt:lpstr>
      <vt:lpstr>Summary of Results</vt:lpstr>
      <vt:lpstr>Summary of Results</vt:lpstr>
      <vt:lpstr>Next Steps</vt:lpstr>
    </vt:vector>
  </TitlesOfParts>
  <Company>Cambridge Systematics,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Day Response Rates: </dc:title>
  <dc:creator>Cambridge Systematics, Inc.</dc:creator>
  <cp:lastModifiedBy>CAYVALIK</cp:lastModifiedBy>
  <cp:revision>106</cp:revision>
  <dcterms:created xsi:type="dcterms:W3CDTF">2011-04-14T17:24:34Z</dcterms:created>
  <dcterms:modified xsi:type="dcterms:W3CDTF">2011-05-11T15:02:15Z</dcterms:modified>
</cp:coreProperties>
</file>