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3" r:id="rId1"/>
  </p:sldMasterIdLst>
  <p:notesMasterIdLst>
    <p:notesMasterId r:id="rId29"/>
  </p:notesMasterIdLst>
  <p:sldIdLst>
    <p:sldId id="257" r:id="rId2"/>
    <p:sldId id="268" r:id="rId3"/>
    <p:sldId id="269" r:id="rId4"/>
    <p:sldId id="270" r:id="rId5"/>
    <p:sldId id="267" r:id="rId6"/>
    <p:sldId id="271" r:id="rId7"/>
    <p:sldId id="272" r:id="rId8"/>
    <p:sldId id="273" r:id="rId9"/>
    <p:sldId id="280" r:id="rId10"/>
    <p:sldId id="281" r:id="rId11"/>
    <p:sldId id="282" r:id="rId12"/>
    <p:sldId id="277" r:id="rId13"/>
    <p:sldId id="275" r:id="rId14"/>
    <p:sldId id="276" r:id="rId15"/>
    <p:sldId id="278" r:id="rId16"/>
    <p:sldId id="279" r:id="rId17"/>
    <p:sldId id="283" r:id="rId18"/>
    <p:sldId id="284" r:id="rId19"/>
    <p:sldId id="285" r:id="rId20"/>
    <p:sldId id="286" r:id="rId21"/>
    <p:sldId id="287" r:id="rId22"/>
    <p:sldId id="258" r:id="rId23"/>
    <p:sldId id="289" r:id="rId24"/>
    <p:sldId id="290" r:id="rId25"/>
    <p:sldId id="288" r:id="rId26"/>
    <p:sldId id="262" r:id="rId27"/>
    <p:sldId id="266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 showGuides="1">
      <p:cViewPr varScale="1">
        <p:scale>
          <a:sx n="48" d="100"/>
          <a:sy n="48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A8936-9575-4A7B-96FF-759D075096BF}" type="datetimeFigureOut">
              <a:rPr lang="en-US" smtClean="0"/>
              <a:pPr/>
              <a:t>5/8/2011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B0A10-6CCD-44B8-ADDC-B8A3B3A8A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print">
            <a:lum/>
          </a:blip>
          <a:srcRect/>
          <a:stretch>
            <a:fillRect l="-1000"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03787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73812"/>
            <a:ext cx="6400800" cy="74479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613859"/>
            <a:ext cx="6400800" cy="360823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 sz="1800" b="1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Name Here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4564171"/>
            <a:ext cx="6400800" cy="360823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 sz="1800" b="1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Presented by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371600" y="5939656"/>
            <a:ext cx="6400800" cy="360823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 sz="1400" b="1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3311525"/>
            <a:ext cx="6400800" cy="307777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buSzPct val="75000"/>
              <a:buFontTx/>
              <a:buNone/>
            </a:pPr>
            <a:r>
              <a:rPr lang="en-US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Presented to:</a:t>
            </a:r>
            <a:endParaRPr lang="en-US" sz="14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4282459"/>
            <a:ext cx="6400800" cy="307777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buSzPct val="75000"/>
              <a:buFontTx/>
              <a:buNone/>
            </a:pPr>
            <a:r>
              <a:rPr lang="en-US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Presented by:</a:t>
            </a:r>
            <a:endParaRPr lang="en-US" sz="14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5381" y="6454361"/>
            <a:ext cx="6400800" cy="307777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lvl="0" indent="0" algn="r" defTabSz="914400" rtl="0" eaLnBrk="1" latinLnBrk="0" hangingPunct="1">
              <a:spcBef>
                <a:spcPct val="20000"/>
              </a:spcBef>
              <a:buSzPct val="75000"/>
              <a:buFontTx/>
              <a:buNone/>
            </a:pPr>
            <a:r>
              <a:rPr lang="en-US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Transportation leadership you can trust.</a:t>
            </a:r>
            <a:endParaRPr lang="en-US" sz="14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42304"/>
            <a:ext cx="7772400" cy="744793"/>
          </a:xfrm>
        </p:spPr>
        <p:txBody>
          <a:bodyPr anchor="t">
            <a:normAutofit/>
          </a:bodyPr>
          <a:lstStyle>
            <a:lvl1pPr algn="ctr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2168" y="274638"/>
            <a:ext cx="774290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2168" y="1600200"/>
            <a:ext cx="774290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65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A8406-D672-4E03-9ABF-F4A7E3A351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ts val="3000"/>
        </a:spcBef>
        <a:buSzPct val="75000"/>
        <a:buFontTx/>
        <a:buBlip>
          <a:blip r:embed="rId8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5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5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lehdmap.did.census.gov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LEHD </a:t>
            </a:r>
            <a:r>
              <a:rPr lang="en-US" dirty="0" err="1" smtClean="0"/>
              <a:t>OnTheMap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smtClean="0"/>
              <a:t>Planning Applications Conference, Session 2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 smtClean="0"/>
              <a:t>Bruce Spear, Cambridge Systematics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800" dirty="0" smtClean="0"/>
              <a:t>May 8, 2011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OnTheMap</a:t>
            </a:r>
            <a:r>
              <a:rPr lang="en-US" dirty="0" smtClean="0"/>
              <a:t> Data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660" y="1649506"/>
            <a:ext cx="8471646" cy="4525963"/>
          </a:xfrm>
        </p:spPr>
        <p:txBody>
          <a:bodyPr/>
          <a:lstStyle/>
          <a:p>
            <a:r>
              <a:rPr lang="en-US" dirty="0" smtClean="0"/>
              <a:t>Workplace Area Characteristics (</a:t>
            </a:r>
            <a:r>
              <a:rPr lang="en-US" dirty="0" err="1" smtClean="0"/>
              <a:t>RAC</a:t>
            </a:r>
            <a:r>
              <a:rPr lang="en-US" dirty="0" smtClean="0"/>
              <a:t>) - </a:t>
            </a:r>
            <a:r>
              <a:rPr lang="en-US" sz="2800" dirty="0" smtClean="0"/>
              <a:t>Number and characteristics of jobs/workers summarized by place of work and reporting year</a:t>
            </a:r>
          </a:p>
          <a:p>
            <a:pPr lvl="1"/>
            <a:r>
              <a:rPr lang="en-US" sz="2400" dirty="0" smtClean="0"/>
              <a:t>Workplace Geography – (Census Block)</a:t>
            </a:r>
          </a:p>
          <a:p>
            <a:pPr lvl="2"/>
            <a:r>
              <a:rPr lang="en-US" sz="2000" dirty="0" smtClean="0"/>
              <a:t>Can be aggregated to other Census geography</a:t>
            </a:r>
          </a:p>
          <a:p>
            <a:pPr lvl="1"/>
            <a:r>
              <a:rPr lang="en-US" sz="2400" dirty="0" smtClean="0"/>
              <a:t>Job/Worker Characteristics</a:t>
            </a:r>
          </a:p>
          <a:p>
            <a:pPr lvl="2"/>
            <a:r>
              <a:rPr lang="en-US" sz="2000" dirty="0" smtClean="0"/>
              <a:t>Industry Code (20 2-digit NAICS sectors)</a:t>
            </a:r>
          </a:p>
          <a:p>
            <a:pPr lvl="2"/>
            <a:r>
              <a:rPr lang="en-US" sz="2000" dirty="0" smtClean="0"/>
              <a:t>Job Type (all, primary job, all private, primary private) </a:t>
            </a:r>
          </a:p>
          <a:p>
            <a:pPr lvl="2"/>
            <a:r>
              <a:rPr lang="en-US" sz="2000" dirty="0" smtClean="0"/>
              <a:t>Age of Worker (&lt;30, 31-54, &gt;55)</a:t>
            </a:r>
          </a:p>
          <a:p>
            <a:pPr lvl="2"/>
            <a:r>
              <a:rPr lang="en-US" sz="2000" dirty="0" smtClean="0"/>
              <a:t>Monthly Earnings (&lt; $1200, $1201-$3400, &gt;$3400)</a:t>
            </a:r>
          </a:p>
          <a:p>
            <a:endParaRPr lang="en-US" sz="2800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OnTheMap</a:t>
            </a:r>
            <a:r>
              <a:rPr lang="en-US" dirty="0" smtClean="0"/>
              <a:t> Data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965" y="1600200"/>
            <a:ext cx="8364070" cy="4756150"/>
          </a:xfrm>
        </p:spPr>
        <p:txBody>
          <a:bodyPr/>
          <a:lstStyle/>
          <a:p>
            <a:r>
              <a:rPr lang="en-US" dirty="0" smtClean="0"/>
              <a:t>Origin-Destination Data (OD) – </a:t>
            </a:r>
            <a:r>
              <a:rPr lang="en-US" sz="2800" dirty="0" smtClean="0"/>
              <a:t>Number and summary characteristics of workers who reside in one location and work in another location</a:t>
            </a:r>
          </a:p>
          <a:p>
            <a:pPr lvl="1"/>
            <a:r>
              <a:rPr lang="en-US" sz="2400" dirty="0" smtClean="0"/>
              <a:t>Origin/Destination Geography – (Census Block)</a:t>
            </a:r>
          </a:p>
          <a:p>
            <a:pPr lvl="2"/>
            <a:r>
              <a:rPr lang="en-US" sz="2000" dirty="0" smtClean="0"/>
              <a:t>Can be aggregated to other Census geography</a:t>
            </a:r>
          </a:p>
          <a:p>
            <a:pPr lvl="2"/>
            <a:r>
              <a:rPr lang="en-US" sz="2000" dirty="0" smtClean="0"/>
              <a:t>Residence location within vs. out of State</a:t>
            </a:r>
          </a:p>
          <a:p>
            <a:pPr lvl="1"/>
            <a:r>
              <a:rPr lang="en-US" sz="2400" dirty="0" smtClean="0"/>
              <a:t>Job/Worker Characteristics</a:t>
            </a:r>
          </a:p>
          <a:p>
            <a:pPr lvl="2"/>
            <a:r>
              <a:rPr lang="en-US" sz="2000" dirty="0" smtClean="0"/>
              <a:t>Industry Type (Manufacturing, Trade &amp; Transportation, Services)</a:t>
            </a:r>
          </a:p>
          <a:p>
            <a:pPr lvl="2"/>
            <a:r>
              <a:rPr lang="en-US" sz="2000" dirty="0" smtClean="0"/>
              <a:t>Job Type (all, primary job, all private, primary private) </a:t>
            </a:r>
          </a:p>
          <a:p>
            <a:pPr lvl="2"/>
            <a:r>
              <a:rPr lang="en-US" sz="2000" dirty="0" smtClean="0"/>
              <a:t>Age of Worker (&lt;30, 31-54, &gt;55)</a:t>
            </a:r>
          </a:p>
          <a:p>
            <a:pPr lvl="2"/>
            <a:r>
              <a:rPr lang="en-US" sz="2000" dirty="0" smtClean="0"/>
              <a:t>Monthly Earnings (&lt; $1200, $1201-$3400, &gt;$3400)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8047"/>
            <a:ext cx="7772400" cy="1326754"/>
          </a:xfrm>
        </p:spPr>
        <p:txBody>
          <a:bodyPr>
            <a:noAutofit/>
          </a:bodyPr>
          <a:lstStyle/>
          <a:p>
            <a:r>
              <a:rPr lang="en-US" sz="4400" dirty="0" smtClean="0"/>
              <a:t>Development of </a:t>
            </a:r>
            <a:r>
              <a:rPr lang="en-US" sz="4400" b="0" i="1" dirty="0" err="1" smtClean="0"/>
              <a:t>OnTHEMAP</a:t>
            </a:r>
            <a:r>
              <a:rPr lang="en-US" sz="4400" dirty="0" smtClean="0"/>
              <a:t> Database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OnTheMap</a:t>
            </a:r>
            <a:r>
              <a:rPr lang="en-US" dirty="0" smtClean="0"/>
              <a:t> Data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Employer Characteristics File (</a:t>
            </a:r>
            <a:r>
              <a:rPr lang="en-US" dirty="0" err="1" smtClean="0"/>
              <a:t>ECF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ES-202 (employees, wages, establishments)</a:t>
            </a:r>
          </a:p>
          <a:p>
            <a:pPr lvl="2"/>
            <a:r>
              <a:rPr lang="en-US" dirty="0" smtClean="0"/>
              <a:t>Reported quarterly by employers to State employment security agencies (</a:t>
            </a:r>
            <a:r>
              <a:rPr lang="en-US" dirty="0" err="1" smtClean="0"/>
              <a:t>SESA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Multiple Workplace Reports (MWR) provide characteristics of employers with multiple workplace sites</a:t>
            </a:r>
          </a:p>
          <a:p>
            <a:pPr lvl="1"/>
            <a:r>
              <a:rPr lang="en-US" dirty="0" smtClean="0"/>
              <a:t>Geocoded Address List (GAL)</a:t>
            </a:r>
          </a:p>
          <a:p>
            <a:pPr lvl="2"/>
            <a:r>
              <a:rPr lang="en-US" dirty="0" smtClean="0"/>
              <a:t>Lat/Lon locations of employment sites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OnTheMap</a:t>
            </a:r>
            <a:r>
              <a:rPr lang="en-US" dirty="0" smtClean="0"/>
              <a:t> Data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588" y="1417638"/>
            <a:ext cx="8136483" cy="4821797"/>
          </a:xfrm>
        </p:spPr>
        <p:txBody>
          <a:bodyPr/>
          <a:lstStyle/>
          <a:p>
            <a:r>
              <a:rPr lang="en-US" dirty="0" smtClean="0"/>
              <a:t>Individual Characteristics File (</a:t>
            </a:r>
            <a:r>
              <a:rPr lang="en-US" dirty="0" err="1" smtClean="0"/>
              <a:t>ICF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Wage Records (wages by individual worker)</a:t>
            </a:r>
          </a:p>
          <a:p>
            <a:pPr lvl="2"/>
            <a:r>
              <a:rPr lang="en-US" dirty="0" smtClean="0"/>
              <a:t>Reported quarterly by employers to State employment security agencies (</a:t>
            </a:r>
            <a:r>
              <a:rPr lang="en-US" dirty="0" err="1" smtClean="0"/>
              <a:t>SESA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Employees identified by Social Security Number (</a:t>
            </a:r>
            <a:r>
              <a:rPr lang="en-US" dirty="0" err="1" smtClean="0"/>
              <a:t>SSN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Personal Characteristics File (</a:t>
            </a:r>
            <a:r>
              <a:rPr lang="en-US" dirty="0" err="1" smtClean="0"/>
              <a:t>PCF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Gender, DOB, Race, Citizenship (from </a:t>
            </a:r>
            <a:r>
              <a:rPr lang="en-US" dirty="0" err="1" smtClean="0"/>
              <a:t>SSN</a:t>
            </a:r>
            <a:r>
              <a:rPr lang="en-US" dirty="0" smtClean="0"/>
              <a:t> application)</a:t>
            </a:r>
          </a:p>
          <a:p>
            <a:pPr lvl="1"/>
            <a:r>
              <a:rPr lang="en-US" dirty="0" smtClean="0"/>
              <a:t>Composite Person Record (CPR)</a:t>
            </a:r>
          </a:p>
          <a:p>
            <a:pPr lvl="2"/>
            <a:r>
              <a:rPr lang="en-US" dirty="0" smtClean="0"/>
              <a:t>Multiple sources (IRS, Medicare, HUD) based on </a:t>
            </a:r>
            <a:r>
              <a:rPr lang="en-US" dirty="0" err="1" smtClean="0"/>
              <a:t>SSN</a:t>
            </a:r>
            <a:endParaRPr lang="en-US" dirty="0" smtClean="0"/>
          </a:p>
          <a:p>
            <a:pPr lvl="2"/>
            <a:r>
              <a:rPr lang="en-US" dirty="0" smtClean="0"/>
              <a:t>Worker place of residence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OnTheMap</a:t>
            </a:r>
            <a:r>
              <a:rPr lang="en-US" dirty="0" smtClean="0"/>
              <a:t> Processing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448" y="1600200"/>
            <a:ext cx="8535700" cy="499782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SSNs</a:t>
            </a:r>
            <a:r>
              <a:rPr lang="en-US" dirty="0" smtClean="0"/>
              <a:t> are replaced by protected identification keys (</a:t>
            </a:r>
            <a:r>
              <a:rPr lang="en-US" dirty="0" err="1" smtClean="0"/>
              <a:t>PIKs</a:t>
            </a:r>
            <a:r>
              <a:rPr lang="en-US" dirty="0" smtClean="0"/>
              <a:t>) to protect privacy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Individual workers are matched to employers based on 1</a:t>
            </a:r>
            <a:r>
              <a:rPr lang="en-US" baseline="30000" dirty="0" smtClean="0"/>
              <a:t>st</a:t>
            </a:r>
            <a:r>
              <a:rPr lang="en-US" dirty="0" smtClean="0"/>
              <a:t> quarter wage records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Workers assigned to multi-unit employers based on distribution model derived from Minnesota UI records.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OnTheMap</a:t>
            </a:r>
            <a:r>
              <a:rPr lang="en-US" dirty="0" smtClean="0"/>
              <a:t> Processing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906" y="1600200"/>
            <a:ext cx="8652242" cy="4997824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Combined records are subjected to “disclosure proofing” to protect worker/employer identities</a:t>
            </a:r>
          </a:p>
          <a:p>
            <a:pPr marL="914400" lvl="1" indent="-514350"/>
            <a:r>
              <a:rPr lang="en-US" dirty="0" smtClean="0"/>
              <a:t>Small amount of “noise” introduced into employer characteristics at establishment level</a:t>
            </a:r>
          </a:p>
          <a:p>
            <a:pPr marL="914400" lvl="1" indent="-514350"/>
            <a:r>
              <a:rPr lang="en-US" dirty="0" smtClean="0"/>
              <a:t>Worker characteristics at residence synthesized based on industry code, age and earnings</a:t>
            </a:r>
          </a:p>
          <a:p>
            <a:pPr marL="914400" lvl="1" indent="-514350"/>
            <a:r>
              <a:rPr lang="en-US" dirty="0" smtClean="0"/>
              <a:t>Some data suppression for small geographic units</a:t>
            </a:r>
          </a:p>
          <a:p>
            <a:pPr marL="914400" lvl="1" indent="-514350"/>
            <a:r>
              <a:rPr lang="en-US" dirty="0" smtClean="0"/>
              <a:t>Actual attribute distributions are retained at more aggregate levels of geography and industry groups</a:t>
            </a:r>
          </a:p>
          <a:p>
            <a:pPr marL="914400" lvl="1" indent="-514350"/>
            <a:endParaRPr lang="en-US" dirty="0" smtClean="0"/>
          </a:p>
          <a:p>
            <a:pPr marL="514350" indent="-514350">
              <a:buFont typeface="+mj-lt"/>
              <a:buAutoNum type="arabicPeriod" startAt="4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 err="1" smtClean="0"/>
              <a:t>ONTHEMAP</a:t>
            </a:r>
            <a:r>
              <a:rPr lang="en-US" sz="4400" b="0" dirty="0" smtClean="0"/>
              <a:t>  </a:t>
            </a:r>
            <a:r>
              <a:rPr lang="en-US" sz="4400" dirty="0" smtClean="0"/>
              <a:t>Data Limitations</a:t>
            </a:r>
            <a:br>
              <a:rPr lang="en-US" sz="4400" dirty="0" smtClean="0"/>
            </a:br>
            <a:r>
              <a:rPr lang="en-US" sz="4400" dirty="0" smtClean="0"/>
              <a:t>and Caveats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OnTheMap</a:t>
            </a:r>
            <a:r>
              <a:rPr lang="en-US" dirty="0" smtClean="0"/>
              <a:t> Data Limitations </a:t>
            </a:r>
            <a:br>
              <a:rPr lang="en-US" dirty="0" smtClean="0"/>
            </a:br>
            <a:r>
              <a:rPr lang="en-US" dirty="0" smtClean="0"/>
              <a:t>and Caveats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01906"/>
            <a:ext cx="8364071" cy="432425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LEHD excludes some employment categories</a:t>
            </a:r>
          </a:p>
          <a:p>
            <a:pPr marL="914400" lvl="1" indent="-514350"/>
            <a:r>
              <a:rPr lang="en-US" sz="2400" dirty="0" smtClean="0"/>
              <a:t>Self-employed &amp; Sole Proprietors – (6% - 17%)</a:t>
            </a:r>
          </a:p>
          <a:p>
            <a:pPr marL="914400" lvl="1" indent="-514350"/>
            <a:r>
              <a:rPr lang="en-US" sz="2400" dirty="0" smtClean="0"/>
              <a:t>Federal/Military/Railroad Workers – (1% - 20%)</a:t>
            </a:r>
          </a:p>
          <a:p>
            <a:pPr marL="914400" lvl="1" indent="-514350"/>
            <a:r>
              <a:rPr lang="en-US" sz="2400" dirty="0" smtClean="0"/>
              <a:t>Employment exempt from UI laws – (0% - 2%)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Data not currently produced for all States</a:t>
            </a:r>
          </a:p>
          <a:p>
            <a:pPr marL="914400" lvl="1" indent="-514350"/>
            <a:r>
              <a:rPr lang="en-US" sz="2400" dirty="0" smtClean="0"/>
              <a:t> States missing data include:  CT, DC, MA, NH, PR, VI</a:t>
            </a:r>
          </a:p>
          <a:p>
            <a:pPr marL="914400" lvl="1" indent="-514350">
              <a:buNone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OnTheMap</a:t>
            </a:r>
            <a:r>
              <a:rPr lang="en-US" dirty="0" smtClean="0"/>
              <a:t> Data Limitations </a:t>
            </a:r>
            <a:br>
              <a:rPr lang="en-US" dirty="0" smtClean="0"/>
            </a:br>
            <a:r>
              <a:rPr lang="en-US" dirty="0" smtClean="0"/>
              <a:t>and Caveats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9976" y="1676400"/>
            <a:ext cx="8561295" cy="4679950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 smtClean="0"/>
              <a:t>Issues in matching workers with workplace establishments</a:t>
            </a:r>
          </a:p>
          <a:p>
            <a:pPr marL="914400" lvl="1" indent="-514350"/>
            <a:r>
              <a:rPr lang="en-US" sz="2400" dirty="0" smtClean="0"/>
              <a:t>Only half of the States require multi-site employers to file MWRs (including public agencies)</a:t>
            </a:r>
          </a:p>
          <a:p>
            <a:pPr marL="914400" lvl="1" indent="-514350"/>
            <a:r>
              <a:rPr lang="en-US" sz="2400" dirty="0" smtClean="0"/>
              <a:t>Little or no independent verification of MWR data</a:t>
            </a:r>
          </a:p>
          <a:p>
            <a:pPr marL="914400" lvl="1" indent="-514350"/>
            <a:r>
              <a:rPr lang="en-US" sz="2400" dirty="0" smtClean="0"/>
              <a:t>Only Minnesota requires employers to include workplace location on individual wage records</a:t>
            </a:r>
          </a:p>
          <a:p>
            <a:pPr marL="914400" lvl="1" indent="-514350"/>
            <a:r>
              <a:rPr lang="en-US" sz="2400" dirty="0" smtClean="0"/>
              <a:t>Assignment of workers to workplaces for multi-site employers is based on Minnesota distribution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LEHD?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482" y="1600200"/>
            <a:ext cx="8346142" cy="4756150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L</a:t>
            </a:r>
            <a:r>
              <a:rPr lang="en-US" dirty="0" smtClean="0"/>
              <a:t>ongitudinal </a:t>
            </a:r>
            <a:r>
              <a:rPr lang="en-US" u="sng" dirty="0" smtClean="0"/>
              <a:t>E</a:t>
            </a:r>
            <a:r>
              <a:rPr lang="en-US" dirty="0" smtClean="0"/>
              <a:t>mployment </a:t>
            </a:r>
            <a:r>
              <a:rPr lang="en-US" u="sng" dirty="0" smtClean="0"/>
              <a:t>H</a:t>
            </a:r>
            <a:r>
              <a:rPr lang="en-US" dirty="0" smtClean="0"/>
              <a:t>ousehold </a:t>
            </a:r>
            <a:r>
              <a:rPr lang="en-US" u="sng" dirty="0" smtClean="0"/>
              <a:t>D</a:t>
            </a:r>
            <a:r>
              <a:rPr lang="en-US" dirty="0" smtClean="0"/>
              <a:t>ynamics</a:t>
            </a:r>
          </a:p>
          <a:p>
            <a:r>
              <a:rPr lang="en-US" sz="2800" dirty="0" smtClean="0"/>
              <a:t>Database on worker – employer interactions</a:t>
            </a:r>
          </a:p>
          <a:p>
            <a:r>
              <a:rPr lang="en-US" sz="2800" dirty="0" smtClean="0"/>
              <a:t>Developed by U.S. Census Bureau</a:t>
            </a:r>
          </a:p>
          <a:p>
            <a:r>
              <a:rPr lang="en-US" sz="2800" dirty="0" smtClean="0"/>
              <a:t>Based on administrative records</a:t>
            </a:r>
          </a:p>
          <a:p>
            <a:r>
              <a:rPr lang="en-US" sz="2800" dirty="0" smtClean="0"/>
              <a:t>Includes all workers and employers subject to State unemployment insurance (UI) laws</a:t>
            </a:r>
          </a:p>
          <a:p>
            <a:endParaRPr lang="en-US" sz="28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Implications for </a:t>
            </a:r>
            <a:r>
              <a:rPr lang="en-US" dirty="0" err="1" smtClean="0"/>
              <a:t>OnTheMap</a:t>
            </a:r>
            <a:r>
              <a:rPr lang="en-US" dirty="0" smtClean="0"/>
              <a:t> Data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168" y="2142565"/>
            <a:ext cx="7925667" cy="3872753"/>
          </a:xfrm>
        </p:spPr>
        <p:txBody>
          <a:bodyPr/>
          <a:lstStyle/>
          <a:p>
            <a:r>
              <a:rPr lang="en-US" sz="2800" dirty="0" smtClean="0"/>
              <a:t>Employers with multiple workplaces may show all employees located at primary employer address:</a:t>
            </a:r>
          </a:p>
          <a:p>
            <a:pPr lvl="1"/>
            <a:r>
              <a:rPr lang="en-US" sz="2400" dirty="0" smtClean="0"/>
              <a:t>Large corporations (GM, Harrah’s)</a:t>
            </a:r>
          </a:p>
          <a:p>
            <a:pPr lvl="1"/>
            <a:r>
              <a:rPr lang="en-US" sz="2400" dirty="0" smtClean="0"/>
              <a:t>Public agencies (state government, school districts)</a:t>
            </a:r>
          </a:p>
          <a:p>
            <a:pPr lvl="1"/>
            <a:r>
              <a:rPr lang="en-US" sz="2400" dirty="0" smtClean="0"/>
              <a:t>Multi-site commercial (McDonalds, Sears)</a:t>
            </a:r>
          </a:p>
          <a:p>
            <a:r>
              <a:rPr lang="en-US" sz="2800" dirty="0" smtClean="0"/>
              <a:t>Distribution of employees to workplaces in other states may not conform to Minnesota distribution. 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LEHD/</a:t>
            </a:r>
            <a:r>
              <a:rPr lang="en-US" dirty="0" err="1" smtClean="0"/>
              <a:t>OTM</a:t>
            </a:r>
            <a:r>
              <a:rPr lang="en-US" dirty="0" smtClean="0"/>
              <a:t> vs. CTPP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77268" y="1826260"/>
          <a:ext cx="7989464" cy="3205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39661"/>
                <a:gridCol w="2980981"/>
                <a:gridCol w="286882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OnTheMap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CTPP 2006-2008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Geographic Coverage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Excludes non-participating LED States (CT, DC, MA, NH)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Excludes counties with less than 20,000 population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Employer/Industry </a:t>
                      </a:r>
                      <a:r>
                        <a:rPr lang="en-US" baseline="0" dirty="0" smtClean="0"/>
                        <a:t> Categories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Excludes employers not subject to State</a:t>
                      </a:r>
                      <a:r>
                        <a:rPr lang="en-US" baseline="0" dirty="0" smtClean="0"/>
                        <a:t> UI laws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employers and industry sectors in sample universe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Job Categories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Includes all jobs by workers in covered employment categories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Excludes second jobs by workers with multiple  jobs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Sample Size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Full enumeration for covered employment categories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 8 percent of households in 3-year ACS sample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548" y="753035"/>
            <a:ext cx="7742903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NCHRP 8-36, Task 98</a:t>
            </a:r>
            <a:br>
              <a:rPr lang="en-US" sz="3600" dirty="0" smtClean="0"/>
            </a:br>
            <a:r>
              <a:rPr lang="en-US" sz="3200" dirty="0" smtClean="0"/>
              <a:t>Improving Employment Data for Transportation Planning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168" y="2590800"/>
            <a:ext cx="7548283" cy="390945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Prepare a guidebook for transportation agencies comparing current sources of employment data:</a:t>
            </a:r>
          </a:p>
          <a:p>
            <a:pPr marL="400050" lvl="1" indent="-457200"/>
            <a:r>
              <a:rPr lang="en-US" sz="2400" dirty="0" smtClean="0"/>
              <a:t>Census Transportation Planning Program (CTPP) </a:t>
            </a:r>
          </a:p>
          <a:p>
            <a:pPr marL="1257300" lvl="3" indent="-457200"/>
            <a:r>
              <a:rPr lang="en-US" dirty="0" smtClean="0"/>
              <a:t>Census Bureau</a:t>
            </a:r>
          </a:p>
          <a:p>
            <a:pPr marL="400050" lvl="1" indent="-457200"/>
            <a:r>
              <a:rPr lang="en-US" sz="2400" dirty="0" smtClean="0"/>
              <a:t>Quarterly Census of Employment and Wages (QCEW) </a:t>
            </a:r>
          </a:p>
          <a:p>
            <a:pPr marL="1257300" lvl="3" indent="-457200"/>
            <a:r>
              <a:rPr lang="en-US" dirty="0" smtClean="0"/>
              <a:t>Bureau of Labor Statistics</a:t>
            </a:r>
          </a:p>
          <a:p>
            <a:pPr marL="400050" lvl="1" indent="-457200"/>
            <a:r>
              <a:rPr lang="en-US" sz="2400" dirty="0" smtClean="0"/>
              <a:t>Longitudinal Employer Household Dynamics (LEHD) </a:t>
            </a:r>
          </a:p>
          <a:p>
            <a:pPr marL="1257300" lvl="3" indent="-457200"/>
            <a:r>
              <a:rPr lang="en-US" dirty="0" smtClean="0"/>
              <a:t>Census Bureau </a:t>
            </a:r>
          </a:p>
          <a:p>
            <a:pPr marL="400050" lvl="1" indent="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LEHD/</a:t>
            </a:r>
            <a:r>
              <a:rPr lang="en-US" sz="4000" dirty="0" err="1" smtClean="0"/>
              <a:t>OTM</a:t>
            </a:r>
            <a:r>
              <a:rPr lang="en-US" sz="4000" dirty="0" smtClean="0"/>
              <a:t> vs. CTPP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General Research Findings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168" y="2124635"/>
            <a:ext cx="7742903" cy="372035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Both LEHD/</a:t>
            </a:r>
            <a:r>
              <a:rPr lang="en-US" sz="2800" dirty="0" err="1" smtClean="0"/>
              <a:t>OTM</a:t>
            </a:r>
            <a:r>
              <a:rPr lang="en-US" sz="2800" dirty="0" smtClean="0"/>
              <a:t> and CTPP under report total work flows by 15 – 17 %, nationally and by state</a:t>
            </a:r>
          </a:p>
          <a:p>
            <a:pPr marL="914400" lvl="1" indent="-514350"/>
            <a:r>
              <a:rPr lang="en-US" sz="2000" dirty="0" smtClean="0"/>
              <a:t>LEHD – excluded employer categories &amp; non-LED states</a:t>
            </a:r>
          </a:p>
          <a:p>
            <a:pPr marL="914400" lvl="1" indent="-514350"/>
            <a:r>
              <a:rPr lang="en-US" sz="2000" dirty="0" smtClean="0"/>
              <a:t>CTPP – secondary work trips and suppressed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CTPP 2006-2008 reports significantly more trips than either LEHD/</a:t>
            </a:r>
            <a:r>
              <a:rPr lang="en-US" sz="2800" dirty="0" err="1" smtClean="0"/>
              <a:t>OTM</a:t>
            </a:r>
            <a:r>
              <a:rPr lang="en-US" sz="2800" dirty="0" smtClean="0"/>
              <a:t> or CTPP 2000, but distributes them over many fewer county pairs.</a:t>
            </a:r>
          </a:p>
          <a:p>
            <a:pPr marL="514350" indent="-51435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LEHD/</a:t>
            </a:r>
            <a:r>
              <a:rPr lang="en-US" sz="4000" dirty="0" err="1" smtClean="0"/>
              <a:t>OTM</a:t>
            </a:r>
            <a:r>
              <a:rPr lang="en-US" sz="4000" dirty="0" smtClean="0"/>
              <a:t> vs. CTPP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General Research Findings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588" y="1945341"/>
            <a:ext cx="8426824" cy="441100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 smtClean="0"/>
              <a:t>LEHD reports fewer total work flows within the same county, but more work flows from/to other counties within the same state and to other states.</a:t>
            </a:r>
          </a:p>
          <a:p>
            <a:pPr marL="914400" lvl="1" indent="-514350"/>
            <a:r>
              <a:rPr lang="en-US" sz="2000" dirty="0" smtClean="0"/>
              <a:t>Absence of self-employed in LEHD (may work at/near home)</a:t>
            </a:r>
          </a:p>
          <a:p>
            <a:pPr marL="914400" lvl="1" indent="-514350"/>
            <a:r>
              <a:rPr lang="en-US" sz="2000" dirty="0" smtClean="0"/>
              <a:t>Multi-site employer issue in LEHD</a:t>
            </a:r>
          </a:p>
          <a:p>
            <a:pPr marL="914400" lvl="1" indent="-514350"/>
            <a:r>
              <a:rPr lang="en-US" sz="2000" dirty="0" smtClean="0"/>
              <a:t>CTPP sample size misses flows from lower incident O/D pairs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800" dirty="0" smtClean="0"/>
              <a:t>LEHD reports lower trip rates between distant counties, but includes many more O/D pairs than CTPP.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Trip Length Distributions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622" y="1673099"/>
            <a:ext cx="6858000" cy="448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Schedule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4" name="Group 196"/>
          <p:cNvGrpSpPr>
            <a:grpSpLocks/>
          </p:cNvGrpSpPr>
          <p:nvPr/>
        </p:nvGrpSpPr>
        <p:grpSpPr bwMode="auto">
          <a:xfrm>
            <a:off x="749300" y="1282700"/>
            <a:ext cx="7718876" cy="5073650"/>
            <a:chOff x="749300" y="1282700"/>
            <a:chExt cx="5818583" cy="4203700"/>
          </a:xfrm>
        </p:grpSpPr>
        <p:sp>
          <p:nvSpPr>
            <p:cNvPr id="5" name="Line 54"/>
            <p:cNvSpPr>
              <a:spLocks noChangeShapeType="1"/>
            </p:cNvSpPr>
            <p:nvPr/>
          </p:nvSpPr>
          <p:spPr bwMode="auto">
            <a:xfrm>
              <a:off x="817563" y="1282700"/>
              <a:ext cx="5695950" cy="0"/>
            </a:xfrm>
            <a:prstGeom prst="line">
              <a:avLst/>
            </a:prstGeom>
            <a:noFill/>
            <a:ln w="25400">
              <a:solidFill>
                <a:srgbClr val="003A6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71"/>
            <p:cNvSpPr>
              <a:spLocks noChangeArrowheads="1"/>
            </p:cNvSpPr>
            <p:nvPr/>
          </p:nvSpPr>
          <p:spPr bwMode="auto">
            <a:xfrm>
              <a:off x="1593850" y="1719263"/>
              <a:ext cx="468313" cy="2428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000" b="1"/>
                <a:t>Task</a:t>
              </a:r>
            </a:p>
          </p:txBody>
        </p:sp>
        <p:sp>
          <p:nvSpPr>
            <p:cNvPr id="7" name="Rectangle 72"/>
            <p:cNvSpPr>
              <a:spLocks noChangeArrowheads="1"/>
            </p:cNvSpPr>
            <p:nvPr/>
          </p:nvSpPr>
          <p:spPr bwMode="auto">
            <a:xfrm>
              <a:off x="749300" y="2127994"/>
              <a:ext cx="2527300" cy="26244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marL="228600" indent="-228600" eaLnBrk="0" hangingPunct="0">
                <a:spcBef>
                  <a:spcPct val="100000"/>
                </a:spcBef>
                <a:buFont typeface="+mj-lt"/>
                <a:buAutoNum type="arabicPeriod"/>
                <a:tabLst>
                  <a:tab pos="168275" algn="l"/>
                </a:tabLst>
              </a:pPr>
              <a:r>
                <a:rPr lang="en-US" sz="1200" dirty="0" smtClean="0"/>
                <a:t>Review </a:t>
              </a:r>
              <a:r>
                <a:rPr lang="en-US" sz="1200" dirty="0"/>
                <a:t>of QCEW and LEHD Data </a:t>
              </a:r>
              <a:r>
                <a:rPr lang="en-US" sz="1200" dirty="0" smtClean="0"/>
                <a:t>Products</a:t>
              </a:r>
            </a:p>
            <a:p>
              <a:pPr marL="228600" indent="-228600" eaLnBrk="0" hangingPunct="0">
                <a:spcBef>
                  <a:spcPts val="150"/>
                </a:spcBef>
                <a:buFont typeface="+mj-lt"/>
                <a:buAutoNum type="arabicPeriod"/>
                <a:tabLst>
                  <a:tab pos="168275" algn="l"/>
                </a:tabLst>
              </a:pPr>
              <a:endParaRPr lang="en-US" sz="1200" dirty="0" smtClean="0"/>
            </a:p>
            <a:p>
              <a:pPr marL="228600" indent="-228600" eaLnBrk="0" hangingPunct="0">
                <a:spcBef>
                  <a:spcPts val="150"/>
                </a:spcBef>
                <a:buFont typeface="+mj-lt"/>
                <a:buAutoNum type="arabicPeriod"/>
                <a:tabLst>
                  <a:tab pos="168275" algn="l"/>
                </a:tabLst>
              </a:pPr>
              <a:r>
                <a:rPr lang="en-US" sz="1200" dirty="0" smtClean="0"/>
                <a:t>Develop </a:t>
              </a:r>
              <a:r>
                <a:rPr lang="en-US" sz="1200" dirty="0"/>
                <a:t>and Implement Data Analysis </a:t>
              </a:r>
              <a:r>
                <a:rPr lang="en-US" sz="1200" dirty="0" smtClean="0"/>
                <a:t>Plan</a:t>
              </a:r>
            </a:p>
            <a:p>
              <a:pPr marL="168275" indent="-168275" eaLnBrk="0" hangingPunct="0">
                <a:spcBef>
                  <a:spcPts val="150"/>
                </a:spcBef>
                <a:tabLst>
                  <a:tab pos="168275" algn="l"/>
                </a:tabLst>
              </a:pPr>
              <a:endParaRPr lang="en-US" sz="1200" dirty="0" smtClean="0"/>
            </a:p>
            <a:p>
              <a:pPr marL="228600" indent="-228600" eaLnBrk="0" hangingPunct="0">
                <a:spcBef>
                  <a:spcPts val="150"/>
                </a:spcBef>
                <a:buAutoNum type="arabicPeriod" startAt="3"/>
                <a:tabLst>
                  <a:tab pos="168275" algn="l"/>
                </a:tabLst>
              </a:pPr>
              <a:r>
                <a:rPr lang="en-US" sz="1200" dirty="0" smtClean="0"/>
                <a:t>Interview </a:t>
              </a:r>
              <a:r>
                <a:rPr lang="en-US" sz="1200" dirty="0"/>
                <a:t>State </a:t>
              </a:r>
              <a:r>
                <a:rPr lang="en-US" sz="1200" dirty="0" err="1"/>
                <a:t>DOLs</a:t>
              </a:r>
              <a:r>
                <a:rPr lang="en-US" sz="1200" dirty="0"/>
                <a:t> and DOTs </a:t>
              </a:r>
              <a:br>
                <a:rPr lang="en-US" sz="1200" dirty="0"/>
              </a:br>
              <a:r>
                <a:rPr lang="en-US" sz="1200" dirty="0"/>
                <a:t>on QCEW data </a:t>
              </a:r>
              <a:r>
                <a:rPr lang="en-US" sz="1200" dirty="0" smtClean="0"/>
                <a:t>access</a:t>
              </a:r>
            </a:p>
            <a:p>
              <a:pPr marL="228600" indent="-228600" eaLnBrk="0" hangingPunct="0">
                <a:spcBef>
                  <a:spcPts val="150"/>
                </a:spcBef>
                <a:tabLst>
                  <a:tab pos="168275" algn="l"/>
                </a:tabLst>
              </a:pPr>
              <a:endParaRPr lang="en-US" sz="1200" dirty="0"/>
            </a:p>
            <a:p>
              <a:pPr marL="228600" indent="-228600" eaLnBrk="0" hangingPunct="0">
                <a:spcBef>
                  <a:spcPts val="150"/>
                </a:spcBef>
                <a:buAutoNum type="arabicPeriod" startAt="4"/>
                <a:tabLst>
                  <a:tab pos="168275" algn="l"/>
                </a:tabLst>
              </a:pPr>
              <a:r>
                <a:rPr lang="en-US" sz="1200" dirty="0" smtClean="0"/>
                <a:t>LEHD </a:t>
              </a:r>
              <a:r>
                <a:rPr lang="en-US" sz="1200" dirty="0" err="1"/>
                <a:t>OTM</a:t>
              </a:r>
              <a:r>
                <a:rPr lang="en-US" sz="1200" dirty="0"/>
                <a:t> County to County </a:t>
              </a:r>
              <a:br>
                <a:rPr lang="en-US" sz="1200" dirty="0"/>
              </a:br>
              <a:r>
                <a:rPr lang="en-US" sz="1200" dirty="0"/>
                <a:t>Flow </a:t>
              </a:r>
              <a:r>
                <a:rPr lang="en-US" sz="1200" dirty="0" smtClean="0"/>
                <a:t>Data</a:t>
              </a:r>
            </a:p>
            <a:p>
              <a:pPr marL="228600" indent="-228600" eaLnBrk="0" hangingPunct="0">
                <a:spcBef>
                  <a:spcPts val="150"/>
                </a:spcBef>
                <a:tabLst>
                  <a:tab pos="168275" algn="l"/>
                </a:tabLst>
              </a:pPr>
              <a:endParaRPr lang="en-US" sz="1200" dirty="0"/>
            </a:p>
            <a:p>
              <a:pPr marL="228600" indent="-228600" eaLnBrk="0" hangingPunct="0">
                <a:spcBef>
                  <a:spcPts val="150"/>
                </a:spcBef>
                <a:buAutoNum type="arabicPeriod" startAt="5"/>
                <a:tabLst>
                  <a:tab pos="168275" algn="l"/>
                </a:tabLst>
              </a:pPr>
              <a:r>
                <a:rPr lang="en-US" sz="1200" dirty="0" smtClean="0"/>
                <a:t>LEHD</a:t>
              </a:r>
              <a:r>
                <a:rPr lang="en-US" sz="1200" dirty="0"/>
                <a:t>, CTPP, and ACS Flow </a:t>
              </a:r>
              <a:r>
                <a:rPr lang="en-US" sz="1200" dirty="0" smtClean="0"/>
                <a:t>Comparisons</a:t>
              </a:r>
            </a:p>
            <a:p>
              <a:pPr marL="228600" indent="-228600" eaLnBrk="0" hangingPunct="0">
                <a:spcBef>
                  <a:spcPts val="150"/>
                </a:spcBef>
                <a:tabLst>
                  <a:tab pos="168275" algn="l"/>
                </a:tabLst>
              </a:pPr>
              <a:endParaRPr lang="en-US" sz="1200" dirty="0"/>
            </a:p>
            <a:p>
              <a:pPr marL="228600" indent="-228600" eaLnBrk="0" hangingPunct="0">
                <a:spcBef>
                  <a:spcPts val="150"/>
                </a:spcBef>
                <a:buAutoNum type="arabicPeriod" startAt="6"/>
                <a:tabLst>
                  <a:tab pos="168275" algn="l"/>
                </a:tabLst>
              </a:pPr>
              <a:r>
                <a:rPr lang="en-US" sz="1200" dirty="0" smtClean="0"/>
                <a:t>Tract </a:t>
              </a:r>
              <a:r>
                <a:rPr lang="en-US" sz="1200" dirty="0"/>
                <a:t>Level Origin-Destination </a:t>
              </a:r>
              <a:r>
                <a:rPr lang="en-US" sz="1200" dirty="0" smtClean="0"/>
                <a:t>Matrix</a:t>
              </a:r>
            </a:p>
            <a:p>
              <a:pPr marL="228600" indent="-228600" eaLnBrk="0" hangingPunct="0">
                <a:spcBef>
                  <a:spcPts val="150"/>
                </a:spcBef>
                <a:tabLst>
                  <a:tab pos="168275" algn="l"/>
                </a:tabLst>
              </a:pPr>
              <a:endParaRPr lang="en-US" sz="1200" dirty="0"/>
            </a:p>
            <a:p>
              <a:pPr marL="168275" indent="-168275" eaLnBrk="0" hangingPunct="0">
                <a:spcBef>
                  <a:spcPts val="150"/>
                </a:spcBef>
                <a:tabLst>
                  <a:tab pos="168275" algn="l"/>
                </a:tabLst>
              </a:pPr>
              <a:r>
                <a:rPr lang="en-US" sz="1200" dirty="0"/>
                <a:t>7.	Guidebook Development </a:t>
              </a:r>
            </a:p>
          </p:txBody>
        </p:sp>
        <p:sp>
          <p:nvSpPr>
            <p:cNvPr id="8" name="Rectangle 91"/>
            <p:cNvSpPr>
              <a:spLocks noChangeArrowheads="1"/>
            </p:cNvSpPr>
            <p:nvPr/>
          </p:nvSpPr>
          <p:spPr bwMode="auto">
            <a:xfrm>
              <a:off x="4496616" y="1337577"/>
              <a:ext cx="661347" cy="2018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eaLnBrk="0" hangingPunct="0"/>
              <a:r>
                <a:rPr lang="en-US" sz="1000" b="1" dirty="0" smtClean="0"/>
                <a:t>Month/Year</a:t>
              </a:r>
              <a:endParaRPr lang="en-US" sz="1000" b="1" dirty="0"/>
            </a:p>
          </p:txBody>
        </p:sp>
        <p:grpSp>
          <p:nvGrpSpPr>
            <p:cNvPr id="9" name="Group 183"/>
            <p:cNvGrpSpPr>
              <a:grpSpLocks/>
            </p:cNvGrpSpPr>
            <p:nvPr/>
          </p:nvGrpSpPr>
          <p:grpSpPr bwMode="auto">
            <a:xfrm>
              <a:off x="835025" y="5029200"/>
              <a:ext cx="2633663" cy="457200"/>
              <a:chOff x="835025" y="5181600"/>
              <a:chExt cx="2633663" cy="457200"/>
            </a:xfrm>
          </p:grpSpPr>
          <p:sp>
            <p:nvSpPr>
              <p:cNvPr id="54" name="Rectangle 55"/>
              <p:cNvSpPr>
                <a:spLocks noChangeArrowheads="1"/>
              </p:cNvSpPr>
              <p:nvPr/>
            </p:nvSpPr>
            <p:spPr bwMode="auto">
              <a:xfrm>
                <a:off x="944563" y="5191125"/>
                <a:ext cx="1290738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/>
                  <a:t>Interim Deliverable</a:t>
                </a:r>
              </a:p>
            </p:txBody>
          </p:sp>
          <p:sp>
            <p:nvSpPr>
              <p:cNvPr id="55" name="Rectangle 59"/>
              <p:cNvSpPr>
                <a:spLocks noChangeArrowheads="1"/>
              </p:cNvSpPr>
              <p:nvPr/>
            </p:nvSpPr>
            <p:spPr bwMode="auto">
              <a:xfrm>
                <a:off x="944563" y="5391150"/>
                <a:ext cx="1151277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/>
                  <a:t>Final Deliverable</a:t>
                </a:r>
              </a:p>
            </p:txBody>
          </p:sp>
          <p:sp>
            <p:nvSpPr>
              <p:cNvPr id="56" name="Oval 88"/>
              <p:cNvSpPr>
                <a:spLocks noChangeArrowheads="1"/>
              </p:cNvSpPr>
              <p:nvPr/>
            </p:nvSpPr>
            <p:spPr bwMode="auto">
              <a:xfrm>
                <a:off x="835025" y="5254625"/>
                <a:ext cx="101600" cy="100012"/>
              </a:xfrm>
              <a:prstGeom prst="ellipse">
                <a:avLst/>
              </a:prstGeom>
              <a:solidFill>
                <a:srgbClr val="FF6600"/>
              </a:solidFill>
              <a:ln w="12700">
                <a:solidFill>
                  <a:srgbClr val="FFFFA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000"/>
              </a:p>
            </p:txBody>
          </p:sp>
          <p:sp>
            <p:nvSpPr>
              <p:cNvPr id="57" name="Isosceles Triangle 66"/>
              <p:cNvSpPr>
                <a:spLocks noChangeArrowheads="1"/>
              </p:cNvSpPr>
              <p:nvPr/>
            </p:nvSpPr>
            <p:spPr bwMode="auto">
              <a:xfrm>
                <a:off x="835025" y="5445125"/>
                <a:ext cx="100013" cy="101600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000"/>
              </a:p>
            </p:txBody>
          </p:sp>
          <p:sp>
            <p:nvSpPr>
              <p:cNvPr id="58" name="Line 73"/>
              <p:cNvSpPr>
                <a:spLocks noChangeShapeType="1"/>
              </p:cNvSpPr>
              <p:nvPr/>
            </p:nvSpPr>
            <p:spPr bwMode="auto">
              <a:xfrm>
                <a:off x="2282825" y="5502275"/>
                <a:ext cx="90488" cy="0"/>
              </a:xfrm>
              <a:prstGeom prst="line">
                <a:avLst/>
              </a:prstGeom>
              <a:noFill/>
              <a:ln w="76200">
                <a:solidFill>
                  <a:srgbClr val="E8AF0E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Rectangle 58"/>
              <p:cNvSpPr>
                <a:spLocks noChangeArrowheads="1"/>
              </p:cNvSpPr>
              <p:nvPr/>
            </p:nvSpPr>
            <p:spPr bwMode="auto">
              <a:xfrm>
                <a:off x="2362200" y="5181600"/>
                <a:ext cx="1000125" cy="247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/>
                  <a:t>Task Duration</a:t>
                </a:r>
              </a:p>
            </p:txBody>
          </p:sp>
          <p:sp>
            <p:nvSpPr>
              <p:cNvPr id="60" name="Rectangle 59"/>
              <p:cNvSpPr>
                <a:spLocks noChangeArrowheads="1"/>
              </p:cNvSpPr>
              <p:nvPr/>
            </p:nvSpPr>
            <p:spPr bwMode="auto">
              <a:xfrm>
                <a:off x="2362200" y="5391150"/>
                <a:ext cx="1106488" cy="247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dirty="0"/>
                  <a:t>NCHRP Review</a:t>
                </a:r>
              </a:p>
            </p:txBody>
          </p:sp>
          <p:sp>
            <p:nvSpPr>
              <p:cNvPr id="61" name="Line 73"/>
              <p:cNvSpPr>
                <a:spLocks noChangeShapeType="1"/>
              </p:cNvSpPr>
              <p:nvPr/>
            </p:nvSpPr>
            <p:spPr bwMode="auto">
              <a:xfrm>
                <a:off x="2282825" y="5326062"/>
                <a:ext cx="90488" cy="0"/>
              </a:xfrm>
              <a:prstGeom prst="line">
                <a:avLst/>
              </a:prstGeom>
              <a:noFill/>
              <a:ln w="76200">
                <a:solidFill>
                  <a:srgbClr val="004F45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" name="Rectangle 53"/>
            <p:cNvSpPr>
              <a:spLocks noChangeArrowheads="1"/>
            </p:cNvSpPr>
            <p:nvPr/>
          </p:nvSpPr>
          <p:spPr bwMode="auto">
            <a:xfrm>
              <a:off x="3205827" y="1947834"/>
              <a:ext cx="3327221" cy="3050334"/>
            </a:xfrm>
            <a:prstGeom prst="rect">
              <a:avLst/>
            </a:prstGeom>
            <a:solidFill>
              <a:srgbClr val="CDE0EF"/>
            </a:solidFill>
            <a:ln w="63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000"/>
            </a:p>
          </p:txBody>
        </p:sp>
        <p:sp>
          <p:nvSpPr>
            <p:cNvPr id="11" name="Line 58"/>
            <p:cNvSpPr>
              <a:spLocks noChangeShapeType="1"/>
            </p:cNvSpPr>
            <p:nvPr/>
          </p:nvSpPr>
          <p:spPr bwMode="auto">
            <a:xfrm>
              <a:off x="3200541" y="1939894"/>
              <a:ext cx="0" cy="305409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59"/>
            <p:cNvSpPr>
              <a:spLocks noChangeShapeType="1"/>
            </p:cNvSpPr>
            <p:nvPr/>
          </p:nvSpPr>
          <p:spPr bwMode="auto">
            <a:xfrm>
              <a:off x="4311161" y="1939896"/>
              <a:ext cx="0" cy="305409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60"/>
            <p:cNvSpPr>
              <a:spLocks noChangeShapeType="1"/>
            </p:cNvSpPr>
            <p:nvPr/>
          </p:nvSpPr>
          <p:spPr bwMode="auto">
            <a:xfrm>
              <a:off x="5421781" y="1939896"/>
              <a:ext cx="0" cy="305409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61"/>
            <p:cNvSpPr>
              <a:spLocks noChangeShapeType="1"/>
            </p:cNvSpPr>
            <p:nvPr/>
          </p:nvSpPr>
          <p:spPr bwMode="auto">
            <a:xfrm>
              <a:off x="5699436" y="1939896"/>
              <a:ext cx="0" cy="305409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62"/>
            <p:cNvSpPr>
              <a:spLocks noChangeShapeType="1"/>
            </p:cNvSpPr>
            <p:nvPr/>
          </p:nvSpPr>
          <p:spPr bwMode="auto">
            <a:xfrm>
              <a:off x="5977091" y="1939896"/>
              <a:ext cx="0" cy="305409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63"/>
            <p:cNvSpPr>
              <a:spLocks noChangeShapeType="1"/>
            </p:cNvSpPr>
            <p:nvPr/>
          </p:nvSpPr>
          <p:spPr bwMode="auto">
            <a:xfrm>
              <a:off x="6254746" y="1939896"/>
              <a:ext cx="0" cy="305409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64"/>
            <p:cNvSpPr>
              <a:spLocks noChangeShapeType="1"/>
            </p:cNvSpPr>
            <p:nvPr/>
          </p:nvSpPr>
          <p:spPr bwMode="auto">
            <a:xfrm>
              <a:off x="6532406" y="1939896"/>
              <a:ext cx="0" cy="305409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65"/>
            <p:cNvSpPr>
              <a:spLocks noChangeArrowheads="1"/>
            </p:cNvSpPr>
            <p:nvPr/>
          </p:nvSpPr>
          <p:spPr bwMode="auto">
            <a:xfrm>
              <a:off x="3220236" y="1733530"/>
              <a:ext cx="193339" cy="2018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000" dirty="0" smtClean="0"/>
                <a:t>A</a:t>
              </a:r>
              <a:endParaRPr lang="en-US" sz="1000" dirty="0"/>
            </a:p>
          </p:txBody>
        </p:sp>
        <p:sp>
          <p:nvSpPr>
            <p:cNvPr id="19" name="Rectangle 66"/>
            <p:cNvSpPr>
              <a:spLocks noChangeArrowheads="1"/>
            </p:cNvSpPr>
            <p:nvPr/>
          </p:nvSpPr>
          <p:spPr bwMode="auto">
            <a:xfrm>
              <a:off x="3807564" y="1733530"/>
              <a:ext cx="201798" cy="2018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000" dirty="0" smtClean="0"/>
                <a:t>O</a:t>
              </a:r>
              <a:endParaRPr lang="en-US" sz="1000" dirty="0"/>
            </a:p>
          </p:txBody>
        </p:sp>
        <p:sp>
          <p:nvSpPr>
            <p:cNvPr id="20" name="Rectangle 67"/>
            <p:cNvSpPr>
              <a:spLocks noChangeArrowheads="1"/>
            </p:cNvSpPr>
            <p:nvPr/>
          </p:nvSpPr>
          <p:spPr bwMode="auto">
            <a:xfrm>
              <a:off x="4354344" y="1733530"/>
              <a:ext cx="196964" cy="2018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000" dirty="0" smtClean="0"/>
                <a:t>D</a:t>
              </a:r>
              <a:endParaRPr lang="en-US" sz="1000" dirty="0"/>
            </a:p>
          </p:txBody>
        </p:sp>
        <p:sp>
          <p:nvSpPr>
            <p:cNvPr id="21" name="Rectangle 68"/>
            <p:cNvSpPr>
              <a:spLocks noChangeArrowheads="1"/>
            </p:cNvSpPr>
            <p:nvPr/>
          </p:nvSpPr>
          <p:spPr bwMode="auto">
            <a:xfrm>
              <a:off x="4914639" y="1733530"/>
              <a:ext cx="182464" cy="2018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000" dirty="0" smtClean="0"/>
                <a:t>F</a:t>
              </a:r>
              <a:endParaRPr lang="en-US" sz="1000" dirty="0"/>
            </a:p>
          </p:txBody>
        </p:sp>
        <p:sp>
          <p:nvSpPr>
            <p:cNvPr id="22" name="Rectangle 69"/>
            <p:cNvSpPr>
              <a:spLocks noChangeArrowheads="1"/>
            </p:cNvSpPr>
            <p:nvPr/>
          </p:nvSpPr>
          <p:spPr bwMode="auto">
            <a:xfrm>
              <a:off x="5454661" y="1743055"/>
              <a:ext cx="193339" cy="2018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000" dirty="0" smtClean="0"/>
                <a:t>A</a:t>
              </a:r>
              <a:endParaRPr lang="en-US" sz="1000" dirty="0"/>
            </a:p>
          </p:txBody>
        </p:sp>
        <p:sp>
          <p:nvSpPr>
            <p:cNvPr id="23" name="Rectangle 70"/>
            <p:cNvSpPr>
              <a:spLocks noChangeArrowheads="1"/>
            </p:cNvSpPr>
            <p:nvPr/>
          </p:nvSpPr>
          <p:spPr bwMode="auto">
            <a:xfrm>
              <a:off x="6030943" y="1733530"/>
              <a:ext cx="169171" cy="2018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000" dirty="0" smtClean="0"/>
                <a:t>J</a:t>
              </a:r>
              <a:endParaRPr lang="en-US" sz="1000" dirty="0"/>
            </a:p>
          </p:txBody>
        </p:sp>
        <p:sp>
          <p:nvSpPr>
            <p:cNvPr id="24" name="Rectangle 65"/>
            <p:cNvSpPr>
              <a:spLocks noChangeArrowheads="1"/>
            </p:cNvSpPr>
            <p:nvPr/>
          </p:nvSpPr>
          <p:spPr bwMode="auto">
            <a:xfrm>
              <a:off x="3530795" y="1733530"/>
              <a:ext cx="182464" cy="2018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000" dirty="0" smtClean="0"/>
                <a:t>S</a:t>
              </a:r>
              <a:endParaRPr lang="en-US" sz="1000" dirty="0"/>
            </a:p>
          </p:txBody>
        </p:sp>
        <p:sp>
          <p:nvSpPr>
            <p:cNvPr id="25" name="Rectangle 66"/>
            <p:cNvSpPr>
              <a:spLocks noChangeArrowheads="1"/>
            </p:cNvSpPr>
            <p:nvPr/>
          </p:nvSpPr>
          <p:spPr bwMode="auto">
            <a:xfrm>
              <a:off x="4070817" y="1733530"/>
              <a:ext cx="200589" cy="2018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000" dirty="0" smtClean="0"/>
                <a:t>N</a:t>
              </a:r>
              <a:endParaRPr lang="en-US" sz="1000" dirty="0"/>
            </a:p>
          </p:txBody>
        </p:sp>
        <p:sp>
          <p:nvSpPr>
            <p:cNvPr id="26" name="Rectangle 67"/>
            <p:cNvSpPr>
              <a:spLocks noChangeArrowheads="1"/>
            </p:cNvSpPr>
            <p:nvPr/>
          </p:nvSpPr>
          <p:spPr bwMode="auto">
            <a:xfrm>
              <a:off x="4637870" y="1733530"/>
              <a:ext cx="169171" cy="2018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000" dirty="0" smtClean="0"/>
                <a:t>J</a:t>
              </a:r>
              <a:endParaRPr lang="en-US" sz="1000" dirty="0"/>
            </a:p>
          </p:txBody>
        </p:sp>
        <p:sp>
          <p:nvSpPr>
            <p:cNvPr id="27" name="Rectangle 68"/>
            <p:cNvSpPr>
              <a:spLocks noChangeArrowheads="1"/>
            </p:cNvSpPr>
            <p:nvPr/>
          </p:nvSpPr>
          <p:spPr bwMode="auto">
            <a:xfrm>
              <a:off x="5171136" y="1733530"/>
              <a:ext cx="219923" cy="2018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000" dirty="0" smtClean="0"/>
                <a:t>M</a:t>
              </a:r>
              <a:endParaRPr lang="en-US" sz="1000" dirty="0"/>
            </a:p>
          </p:txBody>
        </p:sp>
        <p:sp>
          <p:nvSpPr>
            <p:cNvPr id="28" name="Rectangle 69"/>
            <p:cNvSpPr>
              <a:spLocks noChangeArrowheads="1"/>
            </p:cNvSpPr>
            <p:nvPr/>
          </p:nvSpPr>
          <p:spPr bwMode="auto">
            <a:xfrm>
              <a:off x="5714721" y="1733530"/>
              <a:ext cx="219923" cy="2018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000" dirty="0" smtClean="0"/>
                <a:t>M</a:t>
              </a:r>
              <a:endParaRPr lang="en-US" sz="1000" dirty="0"/>
            </a:p>
          </p:txBody>
        </p:sp>
        <p:sp>
          <p:nvSpPr>
            <p:cNvPr id="29" name="Rectangle 70"/>
            <p:cNvSpPr>
              <a:spLocks noChangeArrowheads="1"/>
            </p:cNvSpPr>
            <p:nvPr/>
          </p:nvSpPr>
          <p:spPr bwMode="auto">
            <a:xfrm>
              <a:off x="6293101" y="1733530"/>
              <a:ext cx="169171" cy="2018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000" dirty="0" smtClean="0"/>
                <a:t>J</a:t>
              </a:r>
              <a:endParaRPr lang="en-US" sz="1000" dirty="0"/>
            </a:p>
          </p:txBody>
        </p:sp>
        <p:sp>
          <p:nvSpPr>
            <p:cNvPr id="30" name="Line 58"/>
            <p:cNvSpPr>
              <a:spLocks noChangeShapeType="1"/>
            </p:cNvSpPr>
            <p:nvPr/>
          </p:nvSpPr>
          <p:spPr bwMode="auto">
            <a:xfrm>
              <a:off x="3478196" y="1939896"/>
              <a:ext cx="0" cy="305409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58"/>
            <p:cNvSpPr>
              <a:spLocks noChangeShapeType="1"/>
            </p:cNvSpPr>
            <p:nvPr/>
          </p:nvSpPr>
          <p:spPr bwMode="auto">
            <a:xfrm>
              <a:off x="3755851" y="1939896"/>
              <a:ext cx="0" cy="305409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58"/>
            <p:cNvSpPr>
              <a:spLocks noChangeShapeType="1"/>
            </p:cNvSpPr>
            <p:nvPr/>
          </p:nvSpPr>
          <p:spPr bwMode="auto">
            <a:xfrm>
              <a:off x="4033506" y="1939896"/>
              <a:ext cx="0" cy="305409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58"/>
            <p:cNvSpPr>
              <a:spLocks noChangeShapeType="1"/>
            </p:cNvSpPr>
            <p:nvPr/>
          </p:nvSpPr>
          <p:spPr bwMode="auto">
            <a:xfrm>
              <a:off x="4588816" y="1939896"/>
              <a:ext cx="0" cy="305409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58"/>
            <p:cNvSpPr>
              <a:spLocks noChangeShapeType="1"/>
            </p:cNvSpPr>
            <p:nvPr/>
          </p:nvSpPr>
          <p:spPr bwMode="auto">
            <a:xfrm>
              <a:off x="4866471" y="1939896"/>
              <a:ext cx="0" cy="305409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58"/>
            <p:cNvSpPr>
              <a:spLocks noChangeShapeType="1"/>
            </p:cNvSpPr>
            <p:nvPr/>
          </p:nvSpPr>
          <p:spPr bwMode="auto">
            <a:xfrm>
              <a:off x="5144126" y="1939896"/>
              <a:ext cx="0" cy="305409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73"/>
            <p:cNvSpPr>
              <a:spLocks noChangeShapeType="1"/>
            </p:cNvSpPr>
            <p:nvPr/>
          </p:nvSpPr>
          <p:spPr bwMode="auto">
            <a:xfrm>
              <a:off x="3220743" y="2245387"/>
              <a:ext cx="1645727" cy="0"/>
            </a:xfrm>
            <a:prstGeom prst="line">
              <a:avLst/>
            </a:prstGeom>
            <a:noFill/>
            <a:ln w="76200">
              <a:solidFill>
                <a:srgbClr val="004F4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73"/>
            <p:cNvSpPr>
              <a:spLocks noChangeShapeType="1"/>
            </p:cNvSpPr>
            <p:nvPr/>
          </p:nvSpPr>
          <p:spPr bwMode="auto">
            <a:xfrm>
              <a:off x="3816964" y="2631936"/>
              <a:ext cx="640080" cy="0"/>
            </a:xfrm>
            <a:prstGeom prst="line">
              <a:avLst/>
            </a:prstGeom>
            <a:noFill/>
            <a:ln w="76200">
              <a:solidFill>
                <a:srgbClr val="004F4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55"/>
            <p:cNvSpPr>
              <a:spLocks noChangeShapeType="1"/>
            </p:cNvSpPr>
            <p:nvPr/>
          </p:nvSpPr>
          <p:spPr bwMode="auto">
            <a:xfrm>
              <a:off x="838200" y="4997352"/>
              <a:ext cx="5695950" cy="0"/>
            </a:xfrm>
            <a:prstGeom prst="line">
              <a:avLst/>
            </a:prstGeom>
            <a:noFill/>
            <a:ln w="25400">
              <a:solidFill>
                <a:srgbClr val="003A6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56"/>
            <p:cNvSpPr>
              <a:spLocks noChangeShapeType="1"/>
            </p:cNvSpPr>
            <p:nvPr/>
          </p:nvSpPr>
          <p:spPr bwMode="auto">
            <a:xfrm>
              <a:off x="838200" y="1947863"/>
              <a:ext cx="5695950" cy="0"/>
            </a:xfrm>
            <a:prstGeom prst="line">
              <a:avLst/>
            </a:prstGeom>
            <a:noFill/>
            <a:ln w="25400">
              <a:solidFill>
                <a:srgbClr val="003A6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88"/>
            <p:cNvSpPr>
              <a:spLocks noChangeArrowheads="1"/>
            </p:cNvSpPr>
            <p:nvPr/>
          </p:nvSpPr>
          <p:spPr bwMode="auto">
            <a:xfrm>
              <a:off x="4523077" y="2195370"/>
              <a:ext cx="101601" cy="100009"/>
            </a:xfrm>
            <a:prstGeom prst="ellipse">
              <a:avLst/>
            </a:prstGeom>
            <a:solidFill>
              <a:srgbClr val="FF6600"/>
            </a:solidFill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000"/>
            </a:p>
          </p:txBody>
        </p:sp>
        <p:sp>
          <p:nvSpPr>
            <p:cNvPr id="41" name="Line 73"/>
            <p:cNvSpPr>
              <a:spLocks noChangeShapeType="1"/>
            </p:cNvSpPr>
            <p:nvPr/>
          </p:nvSpPr>
          <p:spPr bwMode="auto">
            <a:xfrm>
              <a:off x="4570561" y="2245387"/>
              <a:ext cx="283466" cy="0"/>
            </a:xfrm>
            <a:prstGeom prst="line">
              <a:avLst/>
            </a:prstGeom>
            <a:noFill/>
            <a:ln w="76200">
              <a:solidFill>
                <a:srgbClr val="E8AF0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73"/>
            <p:cNvSpPr>
              <a:spLocks noChangeShapeType="1"/>
            </p:cNvSpPr>
            <p:nvPr/>
          </p:nvSpPr>
          <p:spPr bwMode="auto">
            <a:xfrm>
              <a:off x="4107517" y="3055466"/>
              <a:ext cx="1591919" cy="7428"/>
            </a:xfrm>
            <a:prstGeom prst="line">
              <a:avLst/>
            </a:prstGeom>
            <a:noFill/>
            <a:ln w="76200">
              <a:solidFill>
                <a:srgbClr val="004F4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73"/>
            <p:cNvSpPr>
              <a:spLocks noChangeShapeType="1"/>
            </p:cNvSpPr>
            <p:nvPr/>
          </p:nvSpPr>
          <p:spPr bwMode="auto">
            <a:xfrm flipV="1">
              <a:off x="4611665" y="3055466"/>
              <a:ext cx="195377" cy="7428"/>
            </a:xfrm>
            <a:prstGeom prst="line">
              <a:avLst/>
            </a:prstGeom>
            <a:noFill/>
            <a:ln w="76200">
              <a:solidFill>
                <a:srgbClr val="E8AF0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88"/>
            <p:cNvSpPr>
              <a:spLocks noChangeArrowheads="1"/>
            </p:cNvSpPr>
            <p:nvPr/>
          </p:nvSpPr>
          <p:spPr bwMode="auto">
            <a:xfrm>
              <a:off x="4550689" y="3015085"/>
              <a:ext cx="101601" cy="100009"/>
            </a:xfrm>
            <a:prstGeom prst="ellipse">
              <a:avLst/>
            </a:prstGeom>
            <a:solidFill>
              <a:srgbClr val="FF6600"/>
            </a:solidFill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000"/>
            </a:p>
          </p:txBody>
        </p:sp>
        <p:sp>
          <p:nvSpPr>
            <p:cNvPr id="46" name="Isosceles Triangle 66"/>
            <p:cNvSpPr>
              <a:spLocks noChangeArrowheads="1"/>
            </p:cNvSpPr>
            <p:nvPr/>
          </p:nvSpPr>
          <p:spPr bwMode="auto">
            <a:xfrm>
              <a:off x="5637776" y="2995357"/>
              <a:ext cx="100585" cy="10058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/>
            </a:p>
          </p:txBody>
        </p:sp>
        <p:sp>
          <p:nvSpPr>
            <p:cNvPr id="47" name="Line 73"/>
            <p:cNvSpPr>
              <a:spLocks noChangeShapeType="1"/>
            </p:cNvSpPr>
            <p:nvPr/>
          </p:nvSpPr>
          <p:spPr bwMode="auto">
            <a:xfrm>
              <a:off x="4028488" y="3539512"/>
              <a:ext cx="557784" cy="0"/>
            </a:xfrm>
            <a:prstGeom prst="line">
              <a:avLst/>
            </a:prstGeom>
            <a:noFill/>
            <a:ln w="76200">
              <a:solidFill>
                <a:srgbClr val="004F4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73"/>
            <p:cNvSpPr>
              <a:spLocks noChangeShapeType="1"/>
            </p:cNvSpPr>
            <p:nvPr/>
          </p:nvSpPr>
          <p:spPr bwMode="auto">
            <a:xfrm>
              <a:off x="4326977" y="3958475"/>
              <a:ext cx="668977" cy="0"/>
            </a:xfrm>
            <a:prstGeom prst="line">
              <a:avLst/>
            </a:prstGeom>
            <a:noFill/>
            <a:ln w="76200">
              <a:solidFill>
                <a:srgbClr val="004F4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73"/>
            <p:cNvSpPr>
              <a:spLocks noChangeShapeType="1"/>
            </p:cNvSpPr>
            <p:nvPr/>
          </p:nvSpPr>
          <p:spPr bwMode="auto">
            <a:xfrm>
              <a:off x="5042291" y="4335666"/>
              <a:ext cx="660283" cy="0"/>
            </a:xfrm>
            <a:prstGeom prst="line">
              <a:avLst/>
            </a:prstGeom>
            <a:noFill/>
            <a:ln w="76200">
              <a:solidFill>
                <a:srgbClr val="004F4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73"/>
            <p:cNvSpPr>
              <a:spLocks noChangeShapeType="1"/>
            </p:cNvSpPr>
            <p:nvPr/>
          </p:nvSpPr>
          <p:spPr bwMode="auto">
            <a:xfrm>
              <a:off x="5352830" y="4652127"/>
              <a:ext cx="1179576" cy="0"/>
            </a:xfrm>
            <a:prstGeom prst="line">
              <a:avLst/>
            </a:prstGeom>
            <a:noFill/>
            <a:ln w="76200">
              <a:solidFill>
                <a:srgbClr val="004F4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73"/>
            <p:cNvSpPr>
              <a:spLocks noChangeShapeType="1"/>
            </p:cNvSpPr>
            <p:nvPr/>
          </p:nvSpPr>
          <p:spPr bwMode="auto">
            <a:xfrm>
              <a:off x="5967565" y="4652127"/>
              <a:ext cx="283466" cy="0"/>
            </a:xfrm>
            <a:prstGeom prst="line">
              <a:avLst/>
            </a:prstGeom>
            <a:noFill/>
            <a:ln w="76200">
              <a:solidFill>
                <a:srgbClr val="E8AF0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88"/>
            <p:cNvSpPr>
              <a:spLocks noChangeArrowheads="1"/>
            </p:cNvSpPr>
            <p:nvPr/>
          </p:nvSpPr>
          <p:spPr bwMode="auto">
            <a:xfrm>
              <a:off x="5930967" y="4605939"/>
              <a:ext cx="101601" cy="100009"/>
            </a:xfrm>
            <a:prstGeom prst="ellipse">
              <a:avLst/>
            </a:prstGeom>
            <a:solidFill>
              <a:srgbClr val="FF6600"/>
            </a:solidFill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000"/>
            </a:p>
          </p:txBody>
        </p:sp>
        <p:sp>
          <p:nvSpPr>
            <p:cNvPr id="53" name="Isosceles Triangle 66"/>
            <p:cNvSpPr>
              <a:spLocks noChangeArrowheads="1"/>
            </p:cNvSpPr>
            <p:nvPr/>
          </p:nvSpPr>
          <p:spPr bwMode="auto">
            <a:xfrm>
              <a:off x="6467298" y="4601067"/>
              <a:ext cx="100585" cy="10058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/>
            </a:p>
          </p:txBody>
        </p:sp>
        <p:sp>
          <p:nvSpPr>
            <p:cNvPr id="37" name="Isosceles Triangle 66"/>
            <p:cNvSpPr>
              <a:spLocks noChangeArrowheads="1"/>
            </p:cNvSpPr>
            <p:nvPr/>
          </p:nvSpPr>
          <p:spPr bwMode="auto">
            <a:xfrm>
              <a:off x="4812134" y="2189487"/>
              <a:ext cx="100585" cy="10058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/>
            </a:p>
          </p:txBody>
        </p:sp>
      </p:grpSp>
      <p:sp>
        <p:nvSpPr>
          <p:cNvPr id="62" name="Rectangle 91"/>
          <p:cNvSpPr>
            <a:spLocks noChangeArrowheads="1"/>
          </p:cNvSpPr>
          <p:nvPr/>
        </p:nvSpPr>
        <p:spPr bwMode="auto">
          <a:xfrm>
            <a:off x="6912793" y="1626844"/>
            <a:ext cx="519059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US" sz="1000" b="1" dirty="0" smtClean="0"/>
              <a:t>2011</a:t>
            </a:r>
            <a:endParaRPr lang="en-US" sz="1000" b="1" dirty="0"/>
          </a:p>
        </p:txBody>
      </p:sp>
      <p:sp>
        <p:nvSpPr>
          <p:cNvPr id="63" name="Rectangle 91"/>
          <p:cNvSpPr>
            <a:spLocks noChangeArrowheads="1"/>
          </p:cNvSpPr>
          <p:nvPr/>
        </p:nvSpPr>
        <p:spPr bwMode="auto">
          <a:xfrm>
            <a:off x="4895664" y="1653734"/>
            <a:ext cx="448194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eaLnBrk="0" hangingPunct="0"/>
            <a:r>
              <a:rPr lang="en-US" sz="1000" b="1" dirty="0" smtClean="0"/>
              <a:t>2010</a:t>
            </a:r>
            <a:endParaRPr lang="en-US" sz="1000" b="1" dirty="0"/>
          </a:p>
        </p:txBody>
      </p:sp>
      <p:sp>
        <p:nvSpPr>
          <p:cNvPr id="64" name="Isosceles Triangle 66"/>
          <p:cNvSpPr>
            <a:spLocks noChangeArrowheads="1"/>
          </p:cNvSpPr>
          <p:nvPr/>
        </p:nvSpPr>
        <p:spPr bwMode="auto">
          <a:xfrm>
            <a:off x="6310905" y="4443514"/>
            <a:ext cx="133435" cy="12139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000"/>
          </a:p>
        </p:txBody>
      </p:sp>
      <p:sp>
        <p:nvSpPr>
          <p:cNvPr id="65" name="Line 73"/>
          <p:cNvSpPr>
            <a:spLocks noChangeShapeType="1"/>
          </p:cNvSpPr>
          <p:nvPr/>
        </p:nvSpPr>
        <p:spPr bwMode="auto">
          <a:xfrm flipV="1">
            <a:off x="5882037" y="4507097"/>
            <a:ext cx="246976" cy="0"/>
          </a:xfrm>
          <a:prstGeom prst="line">
            <a:avLst/>
          </a:prstGeom>
          <a:noFill/>
          <a:ln w="76200">
            <a:solidFill>
              <a:srgbClr val="E8AF0E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Oval 88"/>
          <p:cNvSpPr>
            <a:spLocks noChangeArrowheads="1"/>
          </p:cNvSpPr>
          <p:nvPr/>
        </p:nvSpPr>
        <p:spPr bwMode="auto">
          <a:xfrm>
            <a:off x="5801146" y="4440430"/>
            <a:ext cx="134783" cy="120706"/>
          </a:xfrm>
          <a:prstGeom prst="ellipse">
            <a:avLst/>
          </a:prstGeom>
          <a:solidFill>
            <a:srgbClr val="FF6600"/>
          </a:solidFill>
          <a:ln w="127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00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Remaining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168" y="1846730"/>
            <a:ext cx="7742903" cy="32990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Survey State ESAs and transportation agencies to answer unresolved data collection questions.</a:t>
            </a:r>
          </a:p>
          <a:p>
            <a:r>
              <a:rPr lang="en-US" sz="2800" dirty="0" smtClean="0"/>
              <a:t>Complete LEHD-</a:t>
            </a:r>
            <a:r>
              <a:rPr lang="en-US" sz="2800" dirty="0" err="1" smtClean="0"/>
              <a:t>OTM</a:t>
            </a:r>
            <a:r>
              <a:rPr lang="en-US" sz="2800" dirty="0" smtClean="0"/>
              <a:t> and CTPP Census Tract level comparisons for three metro areas</a:t>
            </a:r>
          </a:p>
          <a:p>
            <a:r>
              <a:rPr lang="en-US" sz="2800" dirty="0" smtClean="0"/>
              <a:t>Prepare Guidebook based on research findings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LEHD Data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168" y="1600201"/>
            <a:ext cx="7742903" cy="3886200"/>
          </a:xfrm>
        </p:spPr>
        <p:txBody>
          <a:bodyPr/>
          <a:lstStyle/>
          <a:p>
            <a:r>
              <a:rPr lang="en-US" dirty="0" smtClean="0"/>
              <a:t>Quarterly Workforce Indicators (QWI)</a:t>
            </a:r>
          </a:p>
          <a:p>
            <a:pPr lvl="1"/>
            <a:r>
              <a:rPr lang="en-US" dirty="0" smtClean="0"/>
              <a:t>Measures of total employment, job creation, wages, and worker turnover</a:t>
            </a:r>
          </a:p>
          <a:p>
            <a:pPr lvl="1"/>
            <a:r>
              <a:rPr lang="en-US" dirty="0" smtClean="0"/>
              <a:t>State, county, metro area</a:t>
            </a:r>
          </a:p>
          <a:p>
            <a:pPr lvl="1"/>
            <a:r>
              <a:rPr lang="en-US" dirty="0" smtClean="0"/>
              <a:t>Industry code (NAICS), employer type</a:t>
            </a:r>
          </a:p>
          <a:p>
            <a:pPr lvl="1"/>
            <a:r>
              <a:rPr lang="en-US" dirty="0" smtClean="0"/>
              <a:t>Age of worker, gender, (race/ethnicity, education)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LEHD Data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166" y="1600200"/>
            <a:ext cx="8028906" cy="4648200"/>
          </a:xfrm>
        </p:spPr>
        <p:txBody>
          <a:bodyPr/>
          <a:lstStyle/>
          <a:p>
            <a:r>
              <a:rPr lang="en-US" dirty="0" err="1" smtClean="0"/>
              <a:t>OnTheMap</a:t>
            </a:r>
            <a:r>
              <a:rPr lang="en-US" dirty="0" smtClean="0"/>
              <a:t> (</a:t>
            </a:r>
            <a:r>
              <a:rPr lang="en-US" dirty="0" err="1" smtClean="0"/>
              <a:t>OTM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Web-based mapping and reporting application </a:t>
            </a:r>
            <a:r>
              <a:rPr lang="en-US" dirty="0" smtClean="0">
                <a:hlinkClick r:id="rId2"/>
              </a:rPr>
              <a:t>http://lehdmap.did.census.gov/</a:t>
            </a:r>
            <a:endParaRPr lang="en-US" dirty="0" smtClean="0"/>
          </a:p>
          <a:p>
            <a:pPr lvl="1"/>
            <a:r>
              <a:rPr lang="en-US" dirty="0" smtClean="0"/>
              <a:t>Supports multiple analyses involving workplace  and worker residence locations</a:t>
            </a:r>
          </a:p>
          <a:p>
            <a:pPr lvl="1"/>
            <a:r>
              <a:rPr lang="en-US" dirty="0" smtClean="0"/>
              <a:t>Multiple levels of Census geography (Census Block Groups, urbanized areas, counties, States)</a:t>
            </a:r>
          </a:p>
          <a:p>
            <a:pPr lvl="1"/>
            <a:r>
              <a:rPr lang="en-US" dirty="0" smtClean="0"/>
              <a:t>Selections by employer and industry type, worker age, and earnings.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Content Placeholder 4" descr="Reno_OTM-IO.jpe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t="11642" b="2819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 descr="Reno_OTM-DES.jpeg"/>
          <p:cNvPicPr>
            <a:picLocks noChangeAspect="1"/>
          </p:cNvPicPr>
          <p:nvPr/>
        </p:nvPicPr>
        <p:blipFill>
          <a:blip r:embed="rId2" cstate="print"/>
          <a:srcRect t="11242" b="4837"/>
          <a:stretch>
            <a:fillRect/>
          </a:stretch>
        </p:blipFill>
        <p:spPr>
          <a:xfrm>
            <a:off x="-2672" y="0"/>
            <a:ext cx="914667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 descr="Reno_OTM-PAA.jpeg"/>
          <p:cNvPicPr>
            <a:picLocks noChangeAspect="1"/>
          </p:cNvPicPr>
          <p:nvPr/>
        </p:nvPicPr>
        <p:blipFill>
          <a:blip r:embed="rId2" cstate="print"/>
          <a:srcRect t="11242" b="4837"/>
          <a:stretch>
            <a:fillRect/>
          </a:stretch>
        </p:blipFill>
        <p:spPr>
          <a:xfrm>
            <a:off x="0" y="0"/>
            <a:ext cx="913331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 descr="Reno_OTM-PAA2.jpeg"/>
          <p:cNvPicPr>
            <a:picLocks noChangeAspect="1"/>
          </p:cNvPicPr>
          <p:nvPr/>
        </p:nvPicPr>
        <p:blipFill>
          <a:blip r:embed="rId2" cstate="print"/>
          <a:srcRect t="11242" b="4837"/>
          <a:stretch>
            <a:fillRect/>
          </a:stretch>
        </p:blipFill>
        <p:spPr>
          <a:xfrm>
            <a:off x="-8966" y="0"/>
            <a:ext cx="916002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OnTheMap</a:t>
            </a:r>
            <a:r>
              <a:rPr lang="en-US" dirty="0" smtClean="0"/>
              <a:t> Data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660" y="1649506"/>
            <a:ext cx="8471646" cy="4525963"/>
          </a:xfrm>
        </p:spPr>
        <p:txBody>
          <a:bodyPr/>
          <a:lstStyle/>
          <a:p>
            <a:r>
              <a:rPr lang="en-US" dirty="0" smtClean="0"/>
              <a:t>Residence Area Characteristics (</a:t>
            </a:r>
            <a:r>
              <a:rPr lang="en-US" dirty="0" err="1" smtClean="0"/>
              <a:t>RAC</a:t>
            </a:r>
            <a:r>
              <a:rPr lang="en-US" dirty="0" smtClean="0"/>
              <a:t>) - </a:t>
            </a:r>
            <a:r>
              <a:rPr lang="en-US" sz="2800" dirty="0" smtClean="0"/>
              <a:t>Number and characteristics of jobs/workers summarized by place of residence and reporting year</a:t>
            </a:r>
          </a:p>
          <a:p>
            <a:pPr lvl="1"/>
            <a:r>
              <a:rPr lang="en-US" sz="2400" dirty="0" smtClean="0"/>
              <a:t>Residence Geography – (Census Block)</a:t>
            </a:r>
          </a:p>
          <a:p>
            <a:pPr lvl="2"/>
            <a:r>
              <a:rPr lang="en-US" sz="2000" dirty="0" smtClean="0"/>
              <a:t>Can be aggregated to other Census geography</a:t>
            </a:r>
          </a:p>
          <a:p>
            <a:pPr lvl="1"/>
            <a:r>
              <a:rPr lang="en-US" sz="2400" dirty="0" smtClean="0"/>
              <a:t>Job/Worker Characteristics</a:t>
            </a:r>
          </a:p>
          <a:p>
            <a:pPr lvl="2"/>
            <a:r>
              <a:rPr lang="en-US" sz="2000" dirty="0" smtClean="0"/>
              <a:t>Industry Code (20 2-digit NAICS sectors)</a:t>
            </a:r>
          </a:p>
          <a:p>
            <a:pPr lvl="2"/>
            <a:r>
              <a:rPr lang="en-US" sz="2000" dirty="0" smtClean="0"/>
              <a:t>Job Type (all, primary job, all private, primary private) </a:t>
            </a:r>
          </a:p>
          <a:p>
            <a:pPr lvl="2"/>
            <a:r>
              <a:rPr lang="en-US" sz="2000" dirty="0" smtClean="0"/>
              <a:t>Age of Worker (&lt;30, 30-55, &gt;55)</a:t>
            </a:r>
          </a:p>
          <a:p>
            <a:pPr lvl="2"/>
            <a:r>
              <a:rPr lang="en-US" sz="2000" dirty="0" smtClean="0"/>
              <a:t>Monthly Earnings (&lt; $1200, $1200-$3400, &gt;$3400)</a:t>
            </a:r>
          </a:p>
          <a:p>
            <a:endParaRPr lang="en-US" sz="2800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_CornerGraphic_Fini">
  <a:themeElements>
    <a:clrScheme name="CornerGraphic_CS">
      <a:dk1>
        <a:srgbClr val="000000"/>
      </a:dk1>
      <a:lt1>
        <a:srgbClr val="FFFFFF"/>
      </a:lt1>
      <a:dk2>
        <a:srgbClr val="003A69"/>
      </a:dk2>
      <a:lt2>
        <a:srgbClr val="FFFFFF"/>
      </a:lt2>
      <a:accent1>
        <a:srgbClr val="CD912D"/>
      </a:accent1>
      <a:accent2>
        <a:srgbClr val="7092A5"/>
      </a:accent2>
      <a:accent3>
        <a:srgbClr val="009F50"/>
      </a:accent3>
      <a:accent4>
        <a:srgbClr val="DCCD9B"/>
      </a:accent4>
      <a:accent5>
        <a:srgbClr val="084CA1"/>
      </a:accent5>
      <a:accent6>
        <a:srgbClr val="C52B1C"/>
      </a:accent6>
      <a:hlink>
        <a:srgbClr val="C26558"/>
      </a:hlink>
      <a:folHlink>
        <a:srgbClr val="C7C8CA"/>
      </a:folHlink>
    </a:clrScheme>
    <a:fontScheme name="CornerGraphic_C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CornerGraphic_CS">
      <a:fillStyleLst>
        <a:gradFill rotWithShape="1">
          <a:gsLst>
            <a:gs pos="0">
              <a:schemeClr val="phClr">
                <a:tint val="50000"/>
              </a:schemeClr>
            </a:gs>
            <a:gs pos="100000">
              <a:schemeClr val="phClr"/>
            </a:gs>
          </a:gsLst>
          <a:lin ang="54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00000"/>
              </a:schemeClr>
            </a:gs>
            <a:gs pos="100000">
              <a:schemeClr val="phClr">
                <a:lumMod val="2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63500" dir="2700000" algn="br" rotWithShape="0">
              <a:srgbClr val="000000">
                <a:alpha val="75000"/>
              </a:srgbClr>
            </a:outerShdw>
          </a:effectLst>
        </a:effectStyle>
        <a:effectStyle>
          <a:effectLst>
            <a:glow rad="50800">
              <a:schemeClr val="phClr">
                <a:alpha val="60000"/>
              </a:schemeClr>
            </a:glo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2700" prstMaterial="dkEdge">
            <a:bevelT w="50800" h="44450" prst="angle"/>
            <a:contourClr>
              <a:schemeClr val="lt1"/>
            </a:contourClr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2"/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CS_CornerGraphic_Fini</Template>
  <TotalTime>1358</TotalTime>
  <Words>1228</Words>
  <Application>Microsoft Office PowerPoint</Application>
  <PresentationFormat>On-screen Show (4:3)</PresentationFormat>
  <Paragraphs>198</Paragraphs>
  <Slides>27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CS_CornerGraphic_Fini</vt:lpstr>
      <vt:lpstr>LEHD OnTheMap Data</vt:lpstr>
      <vt:lpstr>What is LEHD?</vt:lpstr>
      <vt:lpstr>LEHD Data Products</vt:lpstr>
      <vt:lpstr>LEHD Data Products</vt:lpstr>
      <vt:lpstr>Slide 5</vt:lpstr>
      <vt:lpstr>Slide 6</vt:lpstr>
      <vt:lpstr>Slide 7</vt:lpstr>
      <vt:lpstr>Slide 8</vt:lpstr>
      <vt:lpstr>OnTheMap Data Files</vt:lpstr>
      <vt:lpstr>OnTheMap Data Files</vt:lpstr>
      <vt:lpstr>OnTheMap Data Files</vt:lpstr>
      <vt:lpstr>Development of OnTHEMAP Database</vt:lpstr>
      <vt:lpstr>OnTheMap Data Sources</vt:lpstr>
      <vt:lpstr>OnTheMap Data Sources</vt:lpstr>
      <vt:lpstr>OnTheMap Processing Steps</vt:lpstr>
      <vt:lpstr>OnTheMap Processing Steps</vt:lpstr>
      <vt:lpstr>ONTHEMAP  Data Limitations and Caveats</vt:lpstr>
      <vt:lpstr>OnTheMap Data Limitations  and Caveats</vt:lpstr>
      <vt:lpstr>OnTheMap Data Limitations  and Caveats</vt:lpstr>
      <vt:lpstr>Possible Implications for OnTheMap Data Accuracy</vt:lpstr>
      <vt:lpstr>LEHD/OTM vs. CTPP</vt:lpstr>
      <vt:lpstr>NCHRP 8-36, Task 98 Improving Employment Data for Transportation Planning</vt:lpstr>
      <vt:lpstr>LEHD/OTM vs. CTPP General Research Findings</vt:lpstr>
      <vt:lpstr>LEHD/OTM vs. CTPP General Research Findings</vt:lpstr>
      <vt:lpstr>Work Trip Length Distributions</vt:lpstr>
      <vt:lpstr>Project Schedule</vt:lpstr>
      <vt:lpstr>Remaining Tasks</vt:lpstr>
    </vt:vector>
  </TitlesOfParts>
  <Company>Cambridge Systematics,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Bruce Spear</dc:creator>
  <cp:lastModifiedBy>Your User Name</cp:lastModifiedBy>
  <cp:revision>132</cp:revision>
  <dcterms:created xsi:type="dcterms:W3CDTF">2011-01-18T14:15:45Z</dcterms:created>
  <dcterms:modified xsi:type="dcterms:W3CDTF">2011-05-08T17:41:55Z</dcterms:modified>
</cp:coreProperties>
</file>