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1" r:id="rId5"/>
    <p:sldId id="285" r:id="rId6"/>
    <p:sldId id="286" r:id="rId7"/>
    <p:sldId id="287" r:id="rId8"/>
    <p:sldId id="288" r:id="rId9"/>
    <p:sldId id="267" r:id="rId10"/>
    <p:sldId id="270" r:id="rId11"/>
    <p:sldId id="281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9" r:id="rId23"/>
    <p:sldId id="282" r:id="rId24"/>
    <p:sldId id="283" r:id="rId25"/>
    <p:sldId id="284" r:id="rId26"/>
    <p:sldId id="269" r:id="rId27"/>
    <p:sldId id="263" r:id="rId28"/>
    <p:sldId id="264" r:id="rId29"/>
    <p:sldId id="265" r:id="rId30"/>
    <p:sldId id="290" r:id="rId31"/>
    <p:sldId id="292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57" autoAdjust="0"/>
  </p:normalViewPr>
  <p:slideViewPr>
    <p:cSldViewPr>
      <p:cViewPr varScale="1">
        <p:scale>
          <a:sx n="33" d="100"/>
          <a:sy n="33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DCEA7-1735-420C-8139-F2DE753BC427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2951-9C64-45EA-8294-A2C3D213D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1E07-3E96-4C2E-A1DA-098F380F4D64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DC25-15F7-413C-9CCA-05193362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</a:t>
            </a:r>
            <a:r>
              <a:rPr lang="en-US" baseline="0" dirty="0" smtClean="0"/>
              <a:t> Census Bureau staff who helped me put these materials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2010 Redistricting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FIRST</a:t>
            </a:r>
            <a:r>
              <a:rPr lang="en-US" baseline="0" dirty="0" smtClean="0"/>
              <a:t> NON-INTUITIVE selection.  To get to the GCT-PL1 or the GCT-PL2 tables, After you get the drop down list in “product type”, select “Geographic Comparison Table”</a:t>
            </a:r>
          </a:p>
          <a:p>
            <a:r>
              <a:rPr lang="en-US" baseline="0" dirty="0" smtClean="0"/>
              <a:t>I do not know why this is.  </a:t>
            </a:r>
          </a:p>
          <a:p>
            <a:r>
              <a:rPr lang="en-US" baseline="0" dirty="0" smtClean="0"/>
              <a:t>I do know that if you don’t select this, then these 2 tables often do not show up in the 2010 Census PL-94-171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we</a:t>
            </a:r>
            <a:r>
              <a:rPr lang="en-US" baseline="0" dirty="0" smtClean="0"/>
              <a:t> are ready to select “Geography”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want to STAY in the GEOGRAPHY</a:t>
            </a:r>
            <a:r>
              <a:rPr lang="en-US" baseline="0" dirty="0" smtClean="0"/>
              <a:t> FILTER Options.  Do NOT go to the RIGHT side “Geography Results”) until the very end.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the SECOND NON-INTUITIVE</a:t>
            </a:r>
            <a:r>
              <a:rPr lang="en-US" baseline="0" dirty="0" smtClean="0"/>
              <a:t> selection.  You need to select “County” if you are interested in Census TRACT data.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select “Within State” .  For this example, we’ll select “Nevada”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when you click on “Within County”  you can select “Clark” County either in the Filter</a:t>
            </a:r>
            <a:r>
              <a:rPr lang="en-US" baseline="0" dirty="0" smtClean="0"/>
              <a:t> Option or the Geography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make a selection in Geography Results, don’t forget to select “Add” to see the selection in the Filter</a:t>
            </a:r>
            <a:r>
              <a:rPr lang="en-US" baseline="0" dirty="0" smtClean="0"/>
              <a:t> Box.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everything shows in the Filter box, you can close the Geography Selection (X), and then VIEW your table.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you can VIEW</a:t>
            </a:r>
            <a:r>
              <a:rPr lang="en-US" baseline="0" dirty="0" smtClean="0"/>
              <a:t> your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GCT-PL1</a:t>
            </a:r>
            <a:r>
              <a:rPr lang="en-US" baseline="0" dirty="0" smtClean="0"/>
              <a:t> table by census tract.  It looks pretty useful.  Let’s go through the steps to get this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also download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choose a comma-delimited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Save the .zip file to your computer, and then unzip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 example of the GCT-PL2 table looks like.  Use the same steps, but select a different table.  This is example was selecting Place data for California.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handout</a:t>
            </a:r>
            <a:r>
              <a:rPr lang="en-US" baseline="0" dirty="0" smtClean="0"/>
              <a:t> with a complete list of the Summary File 1 tables.</a:t>
            </a:r>
          </a:p>
          <a:p>
            <a:r>
              <a:rPr lang="en-US" baseline="0" dirty="0" smtClean="0"/>
              <a:t>This Summary File 1 table will be in high demand by the staff who do the demographic forecasting at your MPO. Some of the specific tables of interest are high-lighted in this table, including household size,  household type (presence or absence of children), and average household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trying to schedule a webinar with the Census Bureau staff on using AFF2 with the Summary File 1 for this summer, after the Summary File 1 data have been released.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Waiting for transportation re-authorization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let me</a:t>
            </a:r>
            <a:r>
              <a:rPr lang="en-US" baseline="0" dirty="0" smtClean="0"/>
              <a:t> talk about what’s already happened earlier this year, and what happens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C25-15F7-413C-9CCA-0519336246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way to get the 2010 Census</a:t>
            </a:r>
            <a:r>
              <a:rPr lang="en-US" baseline="0" dirty="0" smtClean="0"/>
              <a:t> data is to use the Census Bureau’s ftp site for downloading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will want to read this document!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directions for saving the data into MS Access.  HANDOUT in your folder.</a:t>
            </a:r>
          </a:p>
          <a:p>
            <a:r>
              <a:rPr lang="en-US" dirty="0" smtClean="0"/>
              <a:t>There are also directions for using the data with SAS.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GCT-PL1</a:t>
            </a:r>
            <a:r>
              <a:rPr lang="en-US" baseline="0" dirty="0" smtClean="0"/>
              <a:t> table by census tract.  It looks pretty useful.  Let’s go through the steps to get this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select the Dataset. Click on the “+” to get</a:t>
            </a:r>
            <a:r>
              <a:rPr lang="en-US" baseline="0" dirty="0" smtClean="0"/>
              <a:t> the drop down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A3F6-D64C-4BD2-9C64-366F50248C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F51E-3ED8-4447-8F74-F0F7773478A0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B53F-50DF-43DC-8EE3-6BACFECCE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aine.murakami@dot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geo/www/tiger/tgrshp2010/tgrshp2010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ensus.gov/census_2010/01-Redistricting_File--PL_94-17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2010 Census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57150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Elaine Murakami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FHWA Office of Planning</a:t>
            </a:r>
          </a:p>
          <a:p>
            <a:r>
              <a:rPr lang="en-US" dirty="0" smtClean="0">
                <a:hlinkClick r:id="rId3"/>
              </a:rPr>
              <a:t>Elaine.murakami@dot.gov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TPP-logo-20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276600"/>
            <a:ext cx="1345972" cy="160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American FactFinder2 to access the data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50" t="15600" r="21750" b="7200"/>
          <a:stretch>
            <a:fillRect/>
          </a:stretch>
        </p:blipFill>
        <p:spPr bwMode="auto">
          <a:xfrm>
            <a:off x="457200" y="1310640"/>
            <a:ext cx="8107680" cy="51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18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GCT-PL1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2000" r="24750" b="15600"/>
          <a:stretch>
            <a:fillRect/>
          </a:stretch>
        </p:blipFill>
        <p:spPr bwMode="auto">
          <a:xfrm>
            <a:off x="228600" y="990600"/>
            <a:ext cx="87172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0" t="15600" r="6750" b="8400"/>
          <a:stretch>
            <a:fillRect/>
          </a:stretch>
        </p:blipFill>
        <p:spPr bwMode="auto">
          <a:xfrm>
            <a:off x="457200" y="1295400"/>
            <a:ext cx="9233378" cy="48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41910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600" r="11250" b="7200"/>
          <a:stretch>
            <a:fillRect/>
          </a:stretch>
        </p:blipFill>
        <p:spPr bwMode="auto">
          <a:xfrm>
            <a:off x="381000" y="1486727"/>
            <a:ext cx="8677739" cy="471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" y="42672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0" t="15600" r="10500" b="8400"/>
          <a:stretch>
            <a:fillRect/>
          </a:stretch>
        </p:blipFill>
        <p:spPr bwMode="auto">
          <a:xfrm>
            <a:off x="166505" y="1371600"/>
            <a:ext cx="8977495" cy="484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905000" y="24384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905000" y="44196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8600" y="41148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600" r="12750" b="7200"/>
          <a:stretch>
            <a:fillRect/>
          </a:stretch>
        </p:blipFill>
        <p:spPr bwMode="auto">
          <a:xfrm>
            <a:off x="0" y="1676400"/>
            <a:ext cx="8783700" cy="48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5105400"/>
            <a:ext cx="2057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0" t="15600" r="21000" b="8400"/>
          <a:stretch>
            <a:fillRect/>
          </a:stretch>
        </p:blipFill>
        <p:spPr bwMode="auto">
          <a:xfrm>
            <a:off x="228600" y="1143000"/>
            <a:ext cx="8437637" cy="51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057400" y="3429000"/>
            <a:ext cx="23622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200400" y="44958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0" t="14400" r="14250" b="7200"/>
          <a:stretch>
            <a:fillRect/>
          </a:stretch>
        </p:blipFill>
        <p:spPr bwMode="auto">
          <a:xfrm>
            <a:off x="232020" y="1143000"/>
            <a:ext cx="8911980" cy="51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895600" y="38100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33600" y="45720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0" t="14400" r="13500" b="8400"/>
          <a:stretch>
            <a:fillRect/>
          </a:stretch>
        </p:blipFill>
        <p:spPr bwMode="auto">
          <a:xfrm>
            <a:off x="234685" y="1295400"/>
            <a:ext cx="8909315" cy="50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895600" y="38100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2819400" y="49530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05300" y="4381500"/>
            <a:ext cx="685800" cy="3048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0" t="14400" r="13500" b="8400"/>
          <a:stretch>
            <a:fillRect/>
          </a:stretch>
        </p:blipFill>
        <p:spPr bwMode="auto">
          <a:xfrm>
            <a:off x="0" y="1066800"/>
            <a:ext cx="9545787" cy="54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5143500" y="1943100"/>
            <a:ext cx="685800" cy="3048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PL-94-171</a:t>
            </a:r>
          </a:p>
          <a:p>
            <a:r>
              <a:rPr lang="en-US" dirty="0" smtClean="0"/>
              <a:t>Using American </a:t>
            </a:r>
            <a:r>
              <a:rPr lang="en-US" dirty="0" err="1" smtClean="0"/>
              <a:t>FactFinder</a:t>
            </a:r>
            <a:r>
              <a:rPr lang="en-US" dirty="0" smtClean="0"/>
              <a:t> 2</a:t>
            </a:r>
          </a:p>
          <a:p>
            <a:r>
              <a:rPr lang="en-US" dirty="0" smtClean="0"/>
              <a:t>Summary File 1</a:t>
            </a:r>
          </a:p>
          <a:p>
            <a:r>
              <a:rPr lang="en-US" dirty="0" smtClean="0"/>
              <a:t>TIGER files with 2010 Census geography</a:t>
            </a:r>
          </a:p>
          <a:p>
            <a:r>
              <a:rPr lang="en-US" dirty="0" smtClean="0"/>
              <a:t>Urbanized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22800" r="3000" b="8400"/>
          <a:stretch>
            <a:fillRect/>
          </a:stretch>
        </p:blipFill>
        <p:spPr bwMode="auto">
          <a:xfrm>
            <a:off x="-127935" y="1752600"/>
            <a:ext cx="9271935" cy="420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534400" y="3124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15600" r="17250" b="8400"/>
          <a:stretch>
            <a:fillRect/>
          </a:stretch>
        </p:blipFill>
        <p:spPr bwMode="auto">
          <a:xfrm>
            <a:off x="0" y="609600"/>
            <a:ext cx="981456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276600" y="32004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18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GCT-PL1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2000" r="24750" b="15600"/>
          <a:stretch>
            <a:fillRect/>
          </a:stretch>
        </p:blipFill>
        <p:spPr bwMode="auto">
          <a:xfrm>
            <a:off x="228600" y="990600"/>
            <a:ext cx="87172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15600" r="17250" b="8400"/>
          <a:stretch>
            <a:fillRect/>
          </a:stretch>
        </p:blipFill>
        <p:spPr bwMode="auto">
          <a:xfrm>
            <a:off x="0" y="609600"/>
            <a:ext cx="981456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962400" y="32004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15600" r="16500" b="8400"/>
          <a:stretch>
            <a:fillRect/>
          </a:stretch>
        </p:blipFill>
        <p:spPr bwMode="auto">
          <a:xfrm>
            <a:off x="0" y="762000"/>
            <a:ext cx="990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GCT-PL2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600" r="40500" b="8400"/>
          <a:stretch>
            <a:fillRect/>
          </a:stretch>
        </p:blipFill>
        <p:spPr bwMode="auto">
          <a:xfrm>
            <a:off x="1889760" y="1066800"/>
            <a:ext cx="725424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Census</a:t>
            </a:r>
            <a:br>
              <a:rPr lang="en-US" sz="3600" dirty="0" smtClean="0"/>
            </a:br>
            <a:r>
              <a:rPr lang="en-US" sz="3600" dirty="0" smtClean="0"/>
              <a:t>Summary File 1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8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209"/>
                <a:gridCol w="1945711"/>
                <a:gridCol w="2291080"/>
              </a:tblGrid>
              <a:tr h="532075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cells</a:t>
                      </a:r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Sex by 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 age categories</a:t>
                      </a:r>
                      <a:endParaRPr lang="en-US" sz="2000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Sex</a:t>
                      </a:r>
                      <a:r>
                        <a:rPr lang="en-US" sz="2000" baseline="0" dirty="0" smtClean="0"/>
                        <a:t> by Age (under age 20)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Single</a:t>
                      </a:r>
                      <a:r>
                        <a:rPr lang="en-US" sz="2000" baseline="0" dirty="0" smtClean="0"/>
                        <a:t> years 0-19</a:t>
                      </a:r>
                      <a:endParaRPr lang="en-US" sz="2000" dirty="0"/>
                    </a:p>
                  </a:txBody>
                  <a:tcPr/>
                </a:tc>
              </a:tr>
              <a:tr h="918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Household size and type by presence</a:t>
                      </a:r>
                      <a:r>
                        <a:rPr lang="en-US" sz="2000" baseline="0" dirty="0" smtClean="0"/>
                        <a:t> of children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 cells</a:t>
                      </a:r>
                      <a:endParaRPr lang="en-US" sz="2000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Household type</a:t>
                      </a:r>
                      <a:r>
                        <a:rPr lang="en-US" sz="2000" baseline="0" dirty="0" smtClean="0"/>
                        <a:t> and Household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 cells</a:t>
                      </a:r>
                      <a:endParaRPr lang="en-US" sz="2000" dirty="0"/>
                    </a:p>
                  </a:txBody>
                  <a:tcPr/>
                </a:tc>
              </a:tr>
              <a:tr h="918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 Quarters by GQ Type (institutional</a:t>
                      </a:r>
                      <a:r>
                        <a:rPr lang="en-US" sz="2000" baseline="0" dirty="0" smtClean="0"/>
                        <a:t> or non-institutional)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Housing Units (Occupancy)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</a:t>
                      </a:r>
                      <a:r>
                        <a:rPr lang="en-US" sz="2000" dirty="0" err="1" smtClean="0"/>
                        <a:t>Hhld</a:t>
                      </a:r>
                      <a:r>
                        <a:rPr lang="en-US" sz="2000" dirty="0" smtClean="0"/>
                        <a:t> Size by Tenure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http://www.census.gov/geo/www/tiger/tgrshp2010/tgrshp2010.html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000"/>
          <a:stretch>
            <a:fillRect/>
          </a:stretch>
        </p:blipFill>
        <p:spPr bwMode="auto">
          <a:xfrm>
            <a:off x="0" y="609600"/>
            <a:ext cx="854294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3429000"/>
            <a:ext cx="1447800" cy="1143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800" r="11250"/>
          <a:stretch>
            <a:fillRect/>
          </a:stretch>
        </p:blipFill>
        <p:spPr bwMode="auto">
          <a:xfrm>
            <a:off x="990600" y="1600200"/>
            <a:ext cx="7709535" cy="484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66800" y="2743200"/>
            <a:ext cx="1752600" cy="1295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Product Release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TIGER files with 2010 census geography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Completed in February 2011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PL-94-171 (2010 Census block data)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Completed by April 1, 2011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Summary File 1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Summer 2011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Urbanized Area Final Criteria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Summer 2011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Urbanized Areas List:</a:t>
                      </a:r>
                      <a:r>
                        <a:rPr lang="en-US" sz="2800" baseline="0" dirty="0" smtClean="0"/>
                        <a:t> names and population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Spring 2012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Urbanized Areas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89984"/>
          <a:ext cx="8382000" cy="524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569"/>
                <a:gridCol w="3885758"/>
                <a:gridCol w="1881673"/>
              </a:tblGrid>
              <a:tr h="586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threshold</a:t>
                      </a:r>
                      <a:endParaRPr lang="en-US" dirty="0"/>
                    </a:p>
                  </a:txBody>
                  <a:tcPr/>
                </a:tc>
              </a:tr>
              <a:tr h="14245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MPO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Urbanized</a:t>
                      </a:r>
                      <a:r>
                        <a:rPr lang="en-US" sz="3200" baseline="0" dirty="0" smtClean="0"/>
                        <a:t> Areas with 50,000 or more population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50,000</a:t>
                      </a:r>
                    </a:p>
                    <a:p>
                      <a:pPr algn="r"/>
                      <a:r>
                        <a:rPr lang="en-US" sz="3200" dirty="0" smtClean="0"/>
                        <a:t>100,000</a:t>
                      </a:r>
                    </a:p>
                    <a:p>
                      <a:pPr algn="r"/>
                      <a:r>
                        <a:rPr lang="en-US" sz="3200" dirty="0" smtClean="0"/>
                        <a:t>200,000</a:t>
                      </a:r>
                      <a:endParaRPr lang="en-US" sz="3200" dirty="0"/>
                    </a:p>
                  </a:txBody>
                  <a:tcPr/>
                </a:tc>
              </a:tr>
              <a:tr h="1499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TMA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Urbanized Areas</a:t>
                      </a:r>
                      <a:r>
                        <a:rPr lang="en-US" sz="3200" baseline="0" dirty="0" smtClean="0"/>
                        <a:t> with 200,000 or more population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200,000</a:t>
                      </a:r>
                    </a:p>
                    <a:p>
                      <a:pPr algn="r"/>
                      <a:r>
                        <a:rPr lang="en-US" sz="3200" dirty="0" smtClean="0"/>
                        <a:t>500,000</a:t>
                      </a:r>
                    </a:p>
                    <a:p>
                      <a:pPr algn="r"/>
                      <a:r>
                        <a:rPr lang="en-US" sz="3200" dirty="0" smtClean="0"/>
                        <a:t>1,000,000</a:t>
                      </a:r>
                      <a:endParaRPr lang="en-US" sz="3200" dirty="0"/>
                    </a:p>
                  </a:txBody>
                  <a:tcPr/>
                </a:tc>
              </a:tr>
              <a:tr h="1499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Mega-Region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UA or MSA with 1+ million population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1,000,000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Census-defined Urbanized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density  1000 </a:t>
            </a:r>
            <a:r>
              <a:rPr lang="en-US" dirty="0" err="1" smtClean="0"/>
              <a:t>ppsm</a:t>
            </a:r>
            <a:r>
              <a:rPr lang="en-US" dirty="0" smtClean="0"/>
              <a:t> as starting point</a:t>
            </a:r>
          </a:p>
          <a:p>
            <a:r>
              <a:rPr lang="en-US" dirty="0" smtClean="0"/>
              <a:t>Impermeable surfaces:  YES add</a:t>
            </a:r>
          </a:p>
          <a:p>
            <a:r>
              <a:rPr lang="en-US" dirty="0" smtClean="0"/>
              <a:t>JUMP distance:  maintain at 2.5 miles</a:t>
            </a:r>
          </a:p>
          <a:p>
            <a:r>
              <a:rPr lang="en-US" dirty="0" smtClean="0"/>
              <a:t>Use the Urbanized Areas from 2000 as a baseline and keep each as a separate Urbanized Area, even if it touches another Urbanized Area using the 2010 Census results.  The boundaries of the two adjacent Urbanized Areas might change. </a:t>
            </a:r>
          </a:p>
          <a:p>
            <a:r>
              <a:rPr lang="en-US" dirty="0" smtClean="0"/>
              <a:t>Harlan Miller, FHWA:  continue to use 50,000 as the population threshold for MPOs until otherwise notified.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PL-94-171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pop</a:t>
            </a:r>
          </a:p>
          <a:p>
            <a:r>
              <a:rPr lang="en-US" dirty="0" smtClean="0"/>
              <a:t>Total voting age pop (18+)</a:t>
            </a:r>
          </a:p>
          <a:p>
            <a:r>
              <a:rPr lang="en-US" dirty="0" smtClean="0"/>
              <a:t>Limited race and Hispanic origin</a:t>
            </a:r>
          </a:p>
          <a:p>
            <a:pPr lvl="1"/>
            <a:r>
              <a:rPr lang="en-US" dirty="0" smtClean="0"/>
              <a:t>Voting age pop (18+)</a:t>
            </a:r>
          </a:p>
          <a:p>
            <a:r>
              <a:rPr lang="en-US" dirty="0" smtClean="0"/>
              <a:t>Housing units</a:t>
            </a:r>
          </a:p>
          <a:p>
            <a:pPr lvl="1"/>
            <a:r>
              <a:rPr lang="en-US" dirty="0" smtClean="0"/>
              <a:t>Occupied and vacant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800" dirty="0" smtClean="0">
              <a:hlinkClick r:id="rId2"/>
            </a:endParaRPr>
          </a:p>
          <a:p>
            <a:pPr>
              <a:buNone/>
            </a:pPr>
            <a:endParaRPr lang="en-US" sz="2800" dirty="0" smtClean="0">
              <a:hlinkClick r:id="rId2"/>
            </a:endParaRP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http://www2.census.gov/census_2010/01-Redistricting_File--PL_94-171/</a:t>
            </a:r>
            <a:endParaRPr lang="en-US" sz="2800" dirty="0" smtClean="0"/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00" t="15600" r="4500" b="8400"/>
          <a:stretch>
            <a:fillRect/>
          </a:stretch>
        </p:blipFill>
        <p:spPr bwMode="auto">
          <a:xfrm>
            <a:off x="304800" y="762000"/>
            <a:ext cx="1127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1066800"/>
            <a:ext cx="2133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250" t="14400" r="9750" b="7200"/>
          <a:stretch>
            <a:fillRect/>
          </a:stretch>
        </p:blipFill>
        <p:spPr bwMode="auto">
          <a:xfrm>
            <a:off x="54431" y="1066800"/>
            <a:ext cx="89262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029200" y="3276600"/>
            <a:ext cx="1600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from the CB FTP 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600" r="36750" b="8400"/>
          <a:stretch>
            <a:fillRect/>
          </a:stretch>
        </p:blipFill>
        <p:spPr bwMode="auto">
          <a:xfrm>
            <a:off x="762000" y="1066800"/>
            <a:ext cx="771144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2667000" y="2590800"/>
            <a:ext cx="914400" cy="2286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File_structure.pdf on the FTP download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000" t="25200" r="19500" b="8400"/>
          <a:stretch>
            <a:fillRect/>
          </a:stretch>
        </p:blipFill>
        <p:spPr bwMode="auto">
          <a:xfrm>
            <a:off x="685800" y="1219200"/>
            <a:ext cx="76200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00" t="9600" r="27000" b="16800"/>
          <a:stretch>
            <a:fillRect/>
          </a:stretch>
        </p:blipFill>
        <p:spPr bwMode="auto">
          <a:xfrm>
            <a:off x="304800" y="990600"/>
            <a:ext cx="85344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4572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 delimited text file, by summary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915</Words>
  <Application>Microsoft Office PowerPoint</Application>
  <PresentationFormat>On-screen Show (4:3)</PresentationFormat>
  <Paragraphs>143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2010 Census</vt:lpstr>
      <vt:lpstr>2010 Census</vt:lpstr>
      <vt:lpstr>Schedule of Product Release</vt:lpstr>
      <vt:lpstr>PL-94-171</vt:lpstr>
      <vt:lpstr>Slide 5</vt:lpstr>
      <vt:lpstr>Slide 6</vt:lpstr>
      <vt:lpstr>Download from the CB FTP site</vt:lpstr>
      <vt:lpstr>File_structure.pdf on the FTP download </vt:lpstr>
      <vt:lpstr>Slide 9</vt:lpstr>
      <vt:lpstr>Use American FactFinder2 to access the data</vt:lpstr>
      <vt:lpstr>GCT-PL1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GCT-PL1</vt:lpstr>
      <vt:lpstr>Slide 23</vt:lpstr>
      <vt:lpstr>Slide 24</vt:lpstr>
      <vt:lpstr>GCT-PL2</vt:lpstr>
      <vt:lpstr>2010 Census Summary File 1</vt:lpstr>
      <vt:lpstr>TIGER files</vt:lpstr>
      <vt:lpstr>Slide 28</vt:lpstr>
      <vt:lpstr>Slide 29</vt:lpstr>
      <vt:lpstr>Urbanized Areas</vt:lpstr>
      <vt:lpstr>Census-defined Urbanized Areas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Census and ACS</dc:title>
  <dc:creator>elaine murakami</dc:creator>
  <cp:lastModifiedBy>Your User Name</cp:lastModifiedBy>
  <cp:revision>61</cp:revision>
  <dcterms:created xsi:type="dcterms:W3CDTF">2011-03-02T23:12:47Z</dcterms:created>
  <dcterms:modified xsi:type="dcterms:W3CDTF">2011-05-08T17:52:30Z</dcterms:modified>
</cp:coreProperties>
</file>