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256" r:id="rId6"/>
    <p:sldId id="259" r:id="rId7"/>
    <p:sldId id="287" r:id="rId8"/>
    <p:sldId id="261" r:id="rId9"/>
    <p:sldId id="288" r:id="rId10"/>
    <p:sldId id="263" r:id="rId11"/>
    <p:sldId id="289" r:id="rId12"/>
    <p:sldId id="265" r:id="rId13"/>
    <p:sldId id="266" r:id="rId14"/>
    <p:sldId id="267" r:id="rId15"/>
    <p:sldId id="268" r:id="rId16"/>
    <p:sldId id="29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90" r:id="rId30"/>
    <p:sldId id="291" r:id="rId31"/>
    <p:sldId id="292" r:id="rId32"/>
    <p:sldId id="293" r:id="rId33"/>
    <p:sldId id="295" r:id="rId34"/>
    <p:sldId id="25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1953"/>
    <a:srgbClr val="A8A1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0F9902-AAB0-4B36-8010-868DB9477875}" type="datetimeFigureOut">
              <a:rPr lang="en-US" smtClean="0"/>
              <a:pPr/>
              <a:t>5/6/2011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30CEA-C867-4632-8DD8-3BA8A3FBD4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91F16B-C670-4248-A2FD-7ACC58F12453}" type="slidenum">
              <a:rPr lang="en-US" smtClean="0"/>
              <a:pPr>
                <a:defRPr/>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Derek</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23DB7-22E5-4745-A595-320D6EB082C5}"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broke the Technical and Planning Committee into multiple sub-committees to reduce the time commitment required of the technical staff, and to tap into subject matter experts within each partner organization.</a:t>
            </a: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23DB7-22E5-4745-A595-320D6EB082C5}"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899364">
              <a:spcBef>
                <a:spcPct val="0"/>
              </a:spcBef>
              <a:defRPr/>
            </a:pPr>
            <a:r>
              <a:rPr lang="en-US" dirty="0" smtClean="0"/>
              <a:t>At present the Alliance is led by the DOTs, but our intent is to eventually turn control over to an elected and rotating leadership from within Alliance partners.</a:t>
            </a:r>
          </a:p>
          <a:p>
            <a:pPr eaLnBrk="1" hangingPunct="1">
              <a:spcBef>
                <a:spcPct val="0"/>
              </a:spcBef>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23DB7-22E5-4745-A595-320D6EB082C5}"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a:t>
            </a:r>
            <a:r>
              <a:rPr lang="en-US" baseline="0" dirty="0" smtClean="0"/>
              <a:t> unless there is some controversy, no one shows up to the party…. We thought that might be the case, but sort of lucked out…. </a:t>
            </a:r>
            <a:r>
              <a:rPr lang="en-US" dirty="0" smtClean="0"/>
              <a:t>A side benefit of creating multiple </a:t>
            </a:r>
            <a:r>
              <a:rPr lang="en-US" baseline="0" dirty="0" smtClean="0"/>
              <a:t>Technical and Planning subcommittees is that we have provided experts in various fields and from 4 states an opportunity to share ideas and interests. The ITS geeks have a chance to talk with other ITS geeks without interference from the environmentalists or rail guys, and visa versa. Then periodically we bring them all together at the Steering Committee level.</a:t>
            </a:r>
            <a:endParaRPr lang="en-US" dirty="0"/>
          </a:p>
        </p:txBody>
      </p:sp>
      <p:sp>
        <p:nvSpPr>
          <p:cNvPr id="4" name="Slide Number Placeholder 3"/>
          <p:cNvSpPr>
            <a:spLocks noGrp="1"/>
          </p:cNvSpPr>
          <p:nvPr>
            <p:ph type="sldNum" sz="quarter" idx="10"/>
          </p:nvPr>
        </p:nvSpPr>
        <p:spPr/>
        <p:txBody>
          <a:bodyPr/>
          <a:lstStyle/>
          <a:p>
            <a:pPr>
              <a:defRPr/>
            </a:pPr>
            <a:fld id="{B491F16B-C670-4248-A2FD-7ACC58F12453}"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a:t>
            </a:r>
            <a:r>
              <a:rPr lang="en-US" baseline="0" dirty="0" smtClean="0"/>
              <a:t> tag lines – lots of complexity</a:t>
            </a:r>
            <a:endParaRPr lang="en-US" dirty="0"/>
          </a:p>
        </p:txBody>
      </p:sp>
      <p:sp>
        <p:nvSpPr>
          <p:cNvPr id="4" name="Slide Number Placeholder 3"/>
          <p:cNvSpPr>
            <a:spLocks noGrp="1"/>
          </p:cNvSpPr>
          <p:nvPr>
            <p:ph type="sldNum" sz="quarter" idx="10"/>
          </p:nvPr>
        </p:nvSpPr>
        <p:spPr/>
        <p:txBody>
          <a:bodyPr/>
          <a:lstStyle/>
          <a:p>
            <a:fld id="{A9930CEA-C867-4632-8DD8-3BA8A3FBD49A}"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Piggy-back = demo of partnering</a:t>
            </a:r>
            <a:endParaRPr lang="en-US" dirty="0"/>
          </a:p>
        </p:txBody>
      </p:sp>
      <p:sp>
        <p:nvSpPr>
          <p:cNvPr id="4" name="Slide Number Placeholder 3"/>
          <p:cNvSpPr>
            <a:spLocks noGrp="1"/>
          </p:cNvSpPr>
          <p:nvPr>
            <p:ph type="sldNum" sz="quarter" idx="10"/>
          </p:nvPr>
        </p:nvSpPr>
        <p:spPr/>
        <p:txBody>
          <a:bodyPr/>
          <a:lstStyle/>
          <a:p>
            <a:fld id="{A9930CEA-C867-4632-8DD8-3BA8A3FBD49A}"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0CEA-C867-4632-8DD8-3BA8A3FBD49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B23BA5-AFC8-48D4-9022-F8DB2F5FA2F0}"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a:t>
            </a:r>
            <a:r>
              <a:rPr lang="en-US" baseline="0" dirty="0" smtClean="0"/>
              <a:t> order to gain broad-base support for developing, implementing, and funding improvements, we needed a broad base of involvement—so we formed an alliance of public and private interests in the corridor. To date, we have over 50 agencies and organizations participating, which we hope to grow to several hundred in the coming years.</a:t>
            </a:r>
            <a:endParaRPr lang="en-US"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2E18A3-0DBE-451D-915F-150C0CC5DA3D}"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a:t>
            </a:r>
            <a:r>
              <a:rPr lang="en-US" baseline="0" dirty="0" smtClean="0"/>
              <a:t> order to gain broad-base support for developing, implementing, and funding improvements, we needed a broad base of involvement—so we formed an alliance of public and private interests in the corridor. To date, we have over 50 agencies and organizations participating, which we hope to grow to several hundred in the coming years.</a:t>
            </a:r>
            <a:endParaRPr lang="en-US"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2E18A3-0DBE-451D-915F-150C0CC5DA3D}"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Alliance partners</a:t>
            </a:r>
            <a:r>
              <a:rPr lang="en-US" baseline="0" dirty="0" smtClean="0"/>
              <a:t> put aside their own turfs and agreed to 27 Immediate Projects of Inter-regional Significance that transcend local and state boundaries. Susan Martinovich, NDOT Director and AASHTO President, was able to carry this list with her to Washington DC for congressional briefings. We hope to increase the odds of receiving Federal funding for these projects by demonstrating broad and interstate support for each. </a:t>
            </a:r>
            <a:endParaRPr lang="en-US" dirty="0"/>
          </a:p>
        </p:txBody>
      </p:sp>
      <p:sp>
        <p:nvSpPr>
          <p:cNvPr id="4" name="Slide Number Placeholder 3"/>
          <p:cNvSpPr>
            <a:spLocks noGrp="1"/>
          </p:cNvSpPr>
          <p:nvPr>
            <p:ph type="sldNum" sz="quarter" idx="10"/>
          </p:nvPr>
        </p:nvSpPr>
        <p:spPr/>
        <p:txBody>
          <a:bodyPr/>
          <a:lstStyle/>
          <a:p>
            <a:pPr>
              <a:defRPr/>
            </a:pPr>
            <a:fld id="{B491F16B-C670-4248-A2FD-7ACC58F12453}"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story of Virgin River</a:t>
            </a:r>
            <a:r>
              <a:rPr lang="en-US" baseline="0" dirty="0" smtClean="0"/>
              <a:t> Gorge Bridge project: I-15 only crosses a small corner of Arizona, so they didn’t have any projects to submit. 2 days before the meeting it came to their attention that the bridges needed replacing. A failure in the Gorge could create a detour of 100 miles. The other partners overwhelmingly supported the addition of this project.</a:t>
            </a:r>
            <a:endParaRPr lang="en-US" dirty="0"/>
          </a:p>
        </p:txBody>
      </p:sp>
      <p:sp>
        <p:nvSpPr>
          <p:cNvPr id="4" name="Slide Number Placeholder 3"/>
          <p:cNvSpPr>
            <a:spLocks noGrp="1"/>
          </p:cNvSpPr>
          <p:nvPr>
            <p:ph type="sldNum" sz="quarter" idx="10"/>
          </p:nvPr>
        </p:nvSpPr>
        <p:spPr/>
        <p:txBody>
          <a:bodyPr/>
          <a:lstStyle/>
          <a:p>
            <a:pPr>
              <a:defRPr/>
            </a:pPr>
            <a:fld id="{B491F16B-C670-4248-A2FD-7ACC58F12453}" type="slidenum">
              <a:rPr lang="en-US" smtClean="0"/>
              <a:pPr>
                <a:defRPr/>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491F16B-C670-4248-A2FD-7ACC58F12453}"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Executive</a:t>
            </a:r>
            <a:r>
              <a:rPr lang="en-US" baseline="0" dirty="0" smtClean="0"/>
              <a:t> Board, comprised of State DOT directors, will adjudicate any conflicts and has final approval of the Corridor System Master Plan, nevertheless, the </a:t>
            </a:r>
            <a:r>
              <a:rPr lang="en-US" dirty="0" smtClean="0"/>
              <a:t>Steering Committee is the heart of the Alliance,</a:t>
            </a:r>
            <a:r>
              <a:rPr lang="en-US" baseline="0" dirty="0" smtClean="0"/>
              <a:t> comprised of director level staff of partner organizations</a:t>
            </a:r>
          </a:p>
          <a:p>
            <a:pPr eaLnBrk="1" hangingPunct="1">
              <a:spcBef>
                <a:spcPct val="0"/>
              </a:spcBef>
            </a:pPr>
            <a:r>
              <a:rPr lang="en-US" baseline="0" dirty="0" smtClean="0"/>
              <a:t>To respond to time/resource constraints we broke the Tech/Planning Committee into multiple sub-committees, each only meeting once or twice during this initial phase, and comprised of subject matter experts.</a:t>
            </a: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A7E443-29B5-4332-B0DD-23D34D8E3592}" type="slidenum">
              <a:rPr lang="en-US" smtClean="0"/>
              <a:pPr fontAlgn="base">
                <a:spcBef>
                  <a:spcPct val="0"/>
                </a:spcBef>
                <a:spcAft>
                  <a:spcPct val="0"/>
                </a:spcAft>
                <a:defRPr/>
              </a:pPr>
              <a:t>15</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648201"/>
            <a:ext cx="8382000" cy="1066800"/>
          </a:xfrm>
        </p:spPr>
        <p:txBody>
          <a:bodyPr/>
          <a:lstStyle>
            <a:lvl1pPr algn="ctr">
              <a:defRPr b="1">
                <a:solidFill>
                  <a:srgbClr val="0D195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3733800"/>
            <a:ext cx="8382000" cy="914400"/>
          </a:xfrm>
        </p:spPr>
        <p:txBody>
          <a:bodyPr/>
          <a:lstStyle>
            <a:lvl1pPr marL="0" indent="0" algn="ctr">
              <a:buNone/>
              <a:defRPr>
                <a:solidFill>
                  <a:srgbClr val="A8A19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648201"/>
            <a:ext cx="8382000" cy="1066800"/>
          </a:xfrm>
        </p:spPr>
        <p:txBody>
          <a:bodyPr/>
          <a:lstStyle>
            <a:lvl1pPr algn="ctr">
              <a:defRPr b="1">
                <a:solidFill>
                  <a:srgbClr val="0D195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3733800"/>
            <a:ext cx="8382000" cy="914400"/>
          </a:xfrm>
        </p:spPr>
        <p:txBody>
          <a:bodyPr/>
          <a:lstStyle>
            <a:lvl1pPr marL="0" indent="0" algn="ctr">
              <a:buNone/>
              <a:defRPr>
                <a:solidFill>
                  <a:srgbClr val="A8A19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solidFill>
                  <a:prstClr val="black"/>
                </a:solidFill>
              </a:rPr>
              <a:pPr/>
              <a:t>5/6/2011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16DAF7-4C83-490C-85C3-38B712A706C2}" type="datetimeFigureOut">
              <a:rPr lang="en-US" smtClean="0"/>
              <a:pPr/>
              <a:t>5/6/2011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E8774E-1FC2-44CB-8986-3461533867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0"/>
            <a:ext cx="77724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47800"/>
            <a:ext cx="86868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419600" y="6611779"/>
            <a:ext cx="457200" cy="246221"/>
          </a:xfrm>
          <a:prstGeom prst="rect">
            <a:avLst/>
          </a:prstGeom>
          <a:noFill/>
        </p:spPr>
        <p:txBody>
          <a:bodyPr wrap="square" rtlCol="0">
            <a:spAutoFit/>
          </a:bodyPr>
          <a:lstStyle/>
          <a:p>
            <a:pPr algn="ctr"/>
            <a:fld id="{F1AAAE2E-719E-483B-8C9E-B5965C29DC3A}" type="slidenum">
              <a:rPr lang="en-US" sz="1000" smtClean="0">
                <a:solidFill>
                  <a:schemeClr val="bg1"/>
                </a:solidFill>
              </a:rPr>
              <a:pPr algn="ctr"/>
              <a:t>‹#›</a:t>
            </a:fld>
            <a:endParaRPr lang="en-US"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4"/>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6"/>
        </a:buBlip>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0"/>
            <a:ext cx="77724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47800"/>
            <a:ext cx="86868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419600" y="6611779"/>
            <a:ext cx="457200" cy="246221"/>
          </a:xfrm>
          <a:prstGeom prst="rect">
            <a:avLst/>
          </a:prstGeom>
          <a:noFill/>
        </p:spPr>
        <p:txBody>
          <a:bodyPr wrap="square" rtlCol="0">
            <a:spAutoFit/>
          </a:bodyPr>
          <a:lstStyle/>
          <a:p>
            <a:pPr algn="ctr"/>
            <a:fld id="{F1AAAE2E-719E-483B-8C9E-B5965C29DC3A}" type="slidenum">
              <a:rPr lang="en-US" sz="1000" smtClean="0">
                <a:solidFill>
                  <a:prstClr val="white"/>
                </a:solidFill>
              </a:rPr>
              <a:pPr algn="ctr"/>
              <a:t>‹#›</a:t>
            </a:fld>
            <a:endParaRPr lang="en-US" sz="1000"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4"/>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6"/>
        </a:buBlip>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jpeg"/><Relationship Id="rId2" Type="http://schemas.openxmlformats.org/officeDocument/2006/relationships/hyperlink" Target="http://www.i15alliance.org/" TargetMode="External"/><Relationship Id="rId1" Type="http://schemas.openxmlformats.org/officeDocument/2006/relationships/slideLayout" Target="../slideLayouts/slideLayout2.xml"/><Relationship Id="rId6" Type="http://schemas.openxmlformats.org/officeDocument/2006/relationships/hyperlink" Target="mailto:Dan.Andersen@ch2m.com" TargetMode="External"/><Relationship Id="rId5" Type="http://schemas.openxmlformats.org/officeDocument/2006/relationships/image" Target="../media/image50.jpeg"/><Relationship Id="rId4" Type="http://schemas.openxmlformats.org/officeDocument/2006/relationships/hyperlink" Target="mailto:SRosenberg@dot.state.nv.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3.jpeg"/><Relationship Id="rId12"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finance.lvcva.com/" TargetMode="External"/><Relationship Id="rId11" Type="http://schemas.openxmlformats.org/officeDocument/2006/relationships/hyperlink" Target="http://www.cahighspeedrail.ca.gov/" TargetMode="External"/><Relationship Id="rId5" Type="http://schemas.openxmlformats.org/officeDocument/2006/relationships/image" Target="../media/image22.gif"/><Relationship Id="rId10" Type="http://schemas.openxmlformats.org/officeDocument/2006/relationships/image" Target="../media/image25.jpeg"/><Relationship Id="rId4" Type="http://schemas.openxmlformats.org/officeDocument/2006/relationships/hyperlink" Target="http://bnsf.com/" TargetMode="External"/><Relationship Id="rId9" Type="http://schemas.openxmlformats.org/officeDocument/2006/relationships/hyperlink" Target="http://www.polb.com/default.asp" TargetMode="External"/><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0"/>
            <a:ext cx="8382000" cy="1143000"/>
          </a:xfrm>
        </p:spPr>
        <p:txBody>
          <a:bodyPr>
            <a:normAutofit fontScale="90000"/>
          </a:bodyPr>
          <a:lstStyle/>
          <a:p>
            <a:r>
              <a:rPr lang="en-US" dirty="0" smtClean="0"/>
              <a:t>Visioning for a Future without Borders</a:t>
            </a:r>
            <a:br>
              <a:rPr lang="en-US" dirty="0" smtClean="0"/>
            </a:br>
            <a:r>
              <a:rPr lang="en-US" dirty="0" smtClean="0"/>
              <a:t/>
            </a:r>
            <a:br>
              <a:rPr lang="en-US" dirty="0" smtClean="0"/>
            </a:br>
            <a:r>
              <a:rPr lang="en-US" sz="1600" dirty="0" smtClean="0"/>
              <a:t>Sondra Rosenberg, PTP – NDOT Project Manager</a:t>
            </a:r>
            <a:br>
              <a:rPr lang="en-US" sz="1600" dirty="0" smtClean="0"/>
            </a:br>
            <a:r>
              <a:rPr lang="en-US" sz="1600" dirty="0" smtClean="0"/>
              <a:t>Dan Andersen – CH2M HILL Sr. Planner</a:t>
            </a:r>
            <a:endParaRPr lang="en-US" dirty="0"/>
          </a:p>
        </p:txBody>
      </p:sp>
      <p:sp>
        <p:nvSpPr>
          <p:cNvPr id="3" name="Subtitle 2"/>
          <p:cNvSpPr>
            <a:spLocks noGrp="1"/>
          </p:cNvSpPr>
          <p:nvPr>
            <p:ph type="subTitle" idx="1"/>
          </p:nvPr>
        </p:nvSpPr>
        <p:spPr>
          <a:xfrm>
            <a:off x="381000" y="3733800"/>
            <a:ext cx="8382000" cy="609600"/>
          </a:xfrm>
        </p:spPr>
        <p:txBody>
          <a:bodyPr>
            <a:noAutofit/>
          </a:bodyPr>
          <a:lstStyle/>
          <a:p>
            <a:r>
              <a:rPr lang="en-US" sz="2000" dirty="0" smtClean="0"/>
              <a:t>13th TRB National Transportation Planning Applications Conference</a:t>
            </a:r>
          </a:p>
        </p:txBody>
      </p:sp>
      <p:sp>
        <p:nvSpPr>
          <p:cNvPr id="4" name="Subtitle 2"/>
          <p:cNvSpPr txBox="1">
            <a:spLocks/>
          </p:cNvSpPr>
          <p:nvPr/>
        </p:nvSpPr>
        <p:spPr>
          <a:xfrm>
            <a:off x="6553200" y="5715000"/>
            <a:ext cx="2209800" cy="381000"/>
          </a:xfrm>
          <a:prstGeom prst="rect">
            <a:avLst/>
          </a:prstGeom>
        </p:spPr>
        <p:txBody>
          <a:bodyPr vert="horz" lIns="91440" tIns="45720" rIns="91440" bIns="45720" rtlCol="0">
            <a:normAutofit lnSpcReduction="10000"/>
          </a:bodyPr>
          <a:lstStyle>
            <a:lvl1pPr marL="0" indent="0" algn="ctr">
              <a:buNone/>
              <a:defRPr>
                <a:solidFill>
                  <a:srgbClr val="A8A19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rgbClr val="A8A198"/>
                </a:solidFill>
                <a:effectLst/>
                <a:uLnTx/>
                <a:uFillTx/>
                <a:latin typeface="+mn-lt"/>
                <a:ea typeface="+mn-ea"/>
                <a:cs typeface="+mn-cs"/>
              </a:rPr>
              <a:t>May 11,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Celebrate Success of Early Action Projects</a:t>
            </a:r>
            <a:endParaRPr lang="en-US" dirty="0"/>
          </a:p>
        </p:txBody>
      </p:sp>
      <p:pic>
        <p:nvPicPr>
          <p:cNvPr id="4" name="Content Placeholder 3" descr="I-15_Map_Handout_v02.jpg"/>
          <p:cNvPicPr>
            <a:picLocks noGrp="1" noChangeAspect="1"/>
          </p:cNvPicPr>
          <p:nvPr>
            <p:ph idx="1"/>
          </p:nvPr>
        </p:nvPicPr>
        <p:blipFill>
          <a:blip r:embed="rId3" cstate="print"/>
          <a:stretch>
            <a:fillRect/>
          </a:stretch>
        </p:blipFill>
        <p:spPr>
          <a:xfrm>
            <a:off x="533400" y="1246496"/>
            <a:ext cx="3961707" cy="5126915"/>
          </a:xfrm>
        </p:spPr>
      </p:pic>
      <p:pic>
        <p:nvPicPr>
          <p:cNvPr id="5" name="Picture 4" descr="I-15_ProjectList_Handout_v02.jpg"/>
          <p:cNvPicPr>
            <a:picLocks noChangeAspect="1"/>
          </p:cNvPicPr>
          <p:nvPr/>
        </p:nvPicPr>
        <p:blipFill>
          <a:blip r:embed="rId4" cstate="print"/>
          <a:stretch>
            <a:fillRect/>
          </a:stretch>
        </p:blipFill>
        <p:spPr>
          <a:xfrm>
            <a:off x="4648200" y="1243204"/>
            <a:ext cx="3974869" cy="5143948"/>
          </a:xfrm>
          <a:prstGeom prst="rect">
            <a:avLst/>
          </a:prstGeom>
        </p:spPr>
      </p:pic>
      <p:pic>
        <p:nvPicPr>
          <p:cNvPr id="6" name="Picture 5" descr="I-15_ProjectList_Handout_v02.jpg"/>
          <p:cNvPicPr>
            <a:picLocks noChangeAspect="1"/>
          </p:cNvPicPr>
          <p:nvPr/>
        </p:nvPicPr>
        <p:blipFill>
          <a:blip r:embed="rId4" cstate="print"/>
          <a:srcRect l="7668" t="18050" r="67410" b="80098"/>
          <a:stretch>
            <a:fillRect/>
          </a:stretch>
        </p:blipFill>
        <p:spPr>
          <a:xfrm>
            <a:off x="1752600" y="4648200"/>
            <a:ext cx="3962400" cy="381000"/>
          </a:xfrm>
          <a:prstGeom prst="rect">
            <a:avLst/>
          </a:prstGeom>
        </p:spPr>
      </p:pic>
      <p:pic>
        <p:nvPicPr>
          <p:cNvPr id="7" name="Picture 6" descr="I-15_ProjectList_Handout_v02.jpg"/>
          <p:cNvPicPr>
            <a:picLocks noChangeAspect="1"/>
          </p:cNvPicPr>
          <p:nvPr/>
        </p:nvPicPr>
        <p:blipFill>
          <a:blip r:embed="rId4" cstate="print"/>
          <a:srcRect l="7843" t="16636" r="74904" b="81748"/>
          <a:stretch>
            <a:fillRect/>
          </a:stretch>
        </p:blipFill>
        <p:spPr>
          <a:xfrm>
            <a:off x="2895600" y="3810000"/>
            <a:ext cx="2514600" cy="3048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066800"/>
          </a:xfrm>
        </p:spPr>
        <p:txBody>
          <a:bodyPr/>
          <a:lstStyle/>
          <a:p>
            <a:r>
              <a:rPr lang="en-US" dirty="0" smtClean="0"/>
              <a:t>Spirit of Cooperation</a:t>
            </a:r>
            <a:endParaRPr lang="en-US" dirty="0"/>
          </a:p>
        </p:txBody>
      </p:sp>
      <p:sp>
        <p:nvSpPr>
          <p:cNvPr id="3" name="Content Placeholder 2"/>
          <p:cNvSpPr>
            <a:spLocks noGrp="1"/>
          </p:cNvSpPr>
          <p:nvPr>
            <p:ph idx="1"/>
          </p:nvPr>
        </p:nvSpPr>
        <p:spPr>
          <a:xfrm>
            <a:off x="412954" y="1371600"/>
            <a:ext cx="3778046" cy="4571999"/>
          </a:xfrm>
          <a:solidFill>
            <a:schemeClr val="bg1">
              <a:lumMod val="85000"/>
              <a:alpha val="35000"/>
            </a:schemeClr>
          </a:solidFill>
        </p:spPr>
        <p:txBody>
          <a:bodyPr>
            <a:noAutofit/>
          </a:bodyPr>
          <a:lstStyle/>
          <a:p>
            <a:r>
              <a:rPr lang="en-US" sz="2800" dirty="0" smtClean="0"/>
              <a:t>Over 100 EAP projects submitted</a:t>
            </a:r>
          </a:p>
          <a:p>
            <a:r>
              <a:rPr lang="en-US" sz="2800" dirty="0" smtClean="0"/>
              <a:t>Screened down to 23 following adopted process</a:t>
            </a:r>
          </a:p>
          <a:p>
            <a:r>
              <a:rPr lang="en-US" sz="2800" dirty="0" smtClean="0"/>
              <a:t>Presented to Committee</a:t>
            </a:r>
          </a:p>
          <a:p>
            <a:r>
              <a:rPr lang="en-US" sz="2800" dirty="0" smtClean="0"/>
              <a:t>Additions were accepted without controversy!!!!</a:t>
            </a:r>
            <a:endParaRPr lang="en-US" sz="2800" dirty="0"/>
          </a:p>
        </p:txBody>
      </p:sp>
      <p:pic>
        <p:nvPicPr>
          <p:cNvPr id="4" name="Picture 2"/>
          <p:cNvPicPr>
            <a:picLocks noChangeAspect="1" noChangeArrowheads="1"/>
          </p:cNvPicPr>
          <p:nvPr/>
        </p:nvPicPr>
        <p:blipFill>
          <a:blip r:embed="rId3" cstate="print"/>
          <a:srcRect l="928" r="1624"/>
          <a:stretch>
            <a:fillRect/>
          </a:stretch>
        </p:blipFill>
        <p:spPr bwMode="auto">
          <a:xfrm>
            <a:off x="4191000" y="3042940"/>
            <a:ext cx="4572000" cy="3106896"/>
          </a:xfrm>
          <a:prstGeom prst="rect">
            <a:avLst/>
          </a:prstGeom>
          <a:noFill/>
          <a:ln w="9525">
            <a:noFill/>
            <a:miter lim="800000"/>
            <a:headEnd/>
            <a:tailEnd/>
          </a:ln>
        </p:spPr>
      </p:pic>
      <p:sp>
        <p:nvSpPr>
          <p:cNvPr id="5" name="TextBox 4"/>
          <p:cNvSpPr txBox="1"/>
          <p:nvPr/>
        </p:nvSpPr>
        <p:spPr bwMode="auto">
          <a:xfrm>
            <a:off x="4146233" y="5648980"/>
            <a:ext cx="4678680" cy="523220"/>
          </a:xfrm>
          <a:prstGeom prst="rect">
            <a:avLst/>
          </a:prstGeom>
          <a:noFill/>
          <a:ln w="9525">
            <a:noFill/>
            <a:miter lim="800000"/>
            <a:headEnd/>
            <a:tailEnd/>
          </a:ln>
        </p:spPr>
        <p:txBody>
          <a:bodyPr wrap="square" rtlCol="0">
            <a:spAutoFit/>
          </a:bodyPr>
          <a:lstStyle/>
          <a:p>
            <a:pPr algn="ctr"/>
            <a:r>
              <a:rPr lang="en-US" sz="2800" dirty="0" smtClean="0">
                <a:solidFill>
                  <a:schemeClr val="bg1"/>
                </a:solidFill>
              </a:rPr>
              <a:t>Virgin River Gorge Bridges</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382000" cy="1447800"/>
          </a:xfrm>
        </p:spPr>
        <p:txBody>
          <a:bodyPr/>
          <a:lstStyle/>
          <a:p>
            <a:r>
              <a:rPr lang="en-US" dirty="0" smtClean="0"/>
              <a:t>Factors Influencing Cooperation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Cooperation</a:t>
            </a:r>
            <a:endParaRPr lang="en-US" dirty="0"/>
          </a:p>
        </p:txBody>
      </p:sp>
      <p:sp>
        <p:nvSpPr>
          <p:cNvPr id="3" name="Content Placeholder 2"/>
          <p:cNvSpPr>
            <a:spLocks noGrp="1"/>
          </p:cNvSpPr>
          <p:nvPr>
            <p:ph idx="1"/>
          </p:nvPr>
        </p:nvSpPr>
        <p:spPr>
          <a:xfrm>
            <a:off x="228600" y="1524000"/>
            <a:ext cx="4876800" cy="3962399"/>
          </a:xfrm>
          <a:solidFill>
            <a:schemeClr val="bg1">
              <a:lumMod val="85000"/>
              <a:alpha val="35000"/>
            </a:schemeClr>
          </a:solidFill>
        </p:spPr>
        <p:txBody>
          <a:bodyPr>
            <a:normAutofit/>
          </a:bodyPr>
          <a:lstStyle/>
          <a:p>
            <a:r>
              <a:rPr lang="en-US" dirty="0" smtClean="0"/>
              <a:t>Ownership in the process and solutions</a:t>
            </a:r>
          </a:p>
          <a:p>
            <a:r>
              <a:rPr lang="en-US" dirty="0" smtClean="0"/>
              <a:t>Flexible structure that respects limited resources</a:t>
            </a:r>
          </a:p>
          <a:p>
            <a:r>
              <a:rPr lang="en-US" dirty="0" smtClean="0"/>
              <a:t>Common interests</a:t>
            </a:r>
            <a:endParaRPr lang="en-US" dirty="0"/>
          </a:p>
        </p:txBody>
      </p:sp>
      <p:pic>
        <p:nvPicPr>
          <p:cNvPr id="4" name="Picture 1" descr="Idaho meeting14"/>
          <p:cNvPicPr>
            <a:picLocks noChangeAspect="1" noChangeArrowheads="1"/>
          </p:cNvPicPr>
          <p:nvPr/>
        </p:nvPicPr>
        <p:blipFill>
          <a:blip r:embed="rId2" cstate="print"/>
          <a:srcRect/>
          <a:stretch>
            <a:fillRect/>
          </a:stretch>
        </p:blipFill>
        <p:spPr bwMode="auto">
          <a:xfrm>
            <a:off x="5105400" y="1282700"/>
            <a:ext cx="3719513" cy="2352675"/>
          </a:xfrm>
          <a:prstGeom prst="rect">
            <a:avLst/>
          </a:prstGeom>
          <a:ln>
            <a:noFill/>
          </a:ln>
          <a:effectLst>
            <a:outerShdw blurRad="190500" algn="tl" rotWithShape="0">
              <a:srgbClr val="000000">
                <a:alpha val="70000"/>
              </a:srgbClr>
            </a:outerShdw>
          </a:effectLst>
        </p:spPr>
      </p:pic>
      <p:pic>
        <p:nvPicPr>
          <p:cNvPr id="5" name="Picture 2" descr="Idaho meeting15"/>
          <p:cNvPicPr>
            <a:picLocks noChangeAspect="1" noChangeArrowheads="1"/>
          </p:cNvPicPr>
          <p:nvPr/>
        </p:nvPicPr>
        <p:blipFill>
          <a:blip r:embed="rId3" cstate="print"/>
          <a:srcRect/>
          <a:stretch>
            <a:fillRect/>
          </a:stretch>
        </p:blipFill>
        <p:spPr bwMode="auto">
          <a:xfrm>
            <a:off x="5105400" y="3730625"/>
            <a:ext cx="3733800" cy="2441575"/>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066800"/>
          </a:xfrm>
        </p:spPr>
        <p:txBody>
          <a:bodyPr>
            <a:noAutofit/>
          </a:bodyPr>
          <a:lstStyle/>
          <a:p>
            <a:r>
              <a:rPr lang="en-US" dirty="0" smtClean="0"/>
              <a:t>Ownership in the process and solutions</a:t>
            </a:r>
            <a:br>
              <a:rPr lang="en-US" dirty="0" smtClean="0"/>
            </a:br>
            <a:r>
              <a:rPr lang="en-US" sz="2800" dirty="0" smtClean="0">
                <a:solidFill>
                  <a:srgbClr val="FFC000"/>
                </a:solidFill>
              </a:rPr>
              <a:t>I-15 Mobility Alliance </a:t>
            </a:r>
            <a:r>
              <a:rPr lang="en-US" sz="2800" b="1" dirty="0" smtClean="0">
                <a:solidFill>
                  <a:srgbClr val="FF0000"/>
                </a:solidFill>
              </a:rPr>
              <a:t>Partners</a:t>
            </a:r>
            <a:r>
              <a:rPr lang="en-US" sz="2800" dirty="0" smtClean="0">
                <a:solidFill>
                  <a:srgbClr val="FFC000"/>
                </a:solidFill>
              </a:rPr>
              <a:t> (NOT Stakeholders) </a:t>
            </a:r>
            <a:endParaRPr lang="en-US" dirty="0">
              <a:solidFill>
                <a:srgbClr val="FFC000"/>
              </a:solidFill>
            </a:endParaRPr>
          </a:p>
        </p:txBody>
      </p:sp>
      <p:sp>
        <p:nvSpPr>
          <p:cNvPr id="3" name="Content Placeholder 2"/>
          <p:cNvSpPr>
            <a:spLocks noGrp="1"/>
          </p:cNvSpPr>
          <p:nvPr>
            <p:ph idx="1"/>
          </p:nvPr>
        </p:nvSpPr>
        <p:spPr>
          <a:solidFill>
            <a:schemeClr val="bg1">
              <a:lumMod val="85000"/>
              <a:alpha val="35000"/>
            </a:schemeClr>
          </a:solidFill>
        </p:spPr>
        <p:txBody>
          <a:bodyPr>
            <a:noAutofit/>
          </a:bodyPr>
          <a:lstStyle/>
          <a:p>
            <a:r>
              <a:rPr lang="en-US" sz="2800" dirty="0" smtClean="0"/>
              <a:t>Initial round of partnership meetings</a:t>
            </a:r>
          </a:p>
          <a:p>
            <a:pPr lvl="1"/>
            <a:r>
              <a:rPr lang="en-US" sz="2400" dirty="0" smtClean="0"/>
              <a:t>Recruit the support of transportation leaders</a:t>
            </a:r>
          </a:p>
          <a:p>
            <a:pPr lvl="1"/>
            <a:r>
              <a:rPr lang="en-US" sz="2400" dirty="0" smtClean="0"/>
              <a:t>Serve as focus group for Alliance structure, vision, and plan</a:t>
            </a:r>
          </a:p>
          <a:p>
            <a:r>
              <a:rPr lang="en-US" sz="2800" dirty="0" smtClean="0"/>
              <a:t>Plenty of excitement</a:t>
            </a:r>
          </a:p>
          <a:p>
            <a:r>
              <a:rPr lang="en-US" sz="2800" dirty="0" smtClean="0"/>
              <a:t>Some reservations:</a:t>
            </a:r>
          </a:p>
          <a:p>
            <a:pPr lvl="1"/>
            <a:r>
              <a:rPr lang="en-US" sz="2400" dirty="0" smtClean="0"/>
              <a:t>Too many demands on time</a:t>
            </a:r>
          </a:p>
          <a:p>
            <a:pPr lvl="1"/>
            <a:r>
              <a:rPr lang="en-US" sz="2400" dirty="0" smtClean="0"/>
              <a:t>Limited resources</a:t>
            </a:r>
          </a:p>
          <a:p>
            <a:pPr lvl="1"/>
            <a:r>
              <a:rPr lang="en-US" sz="2400" dirty="0" smtClean="0"/>
              <a:t>Lack of relevance</a:t>
            </a:r>
          </a:p>
          <a:p>
            <a:pPr lvl="1"/>
            <a:endParaRPr lang="en-US" sz="2400" dirty="0"/>
          </a:p>
        </p:txBody>
      </p:sp>
      <p:pic>
        <p:nvPicPr>
          <p:cNvPr id="4" name="Picture 3" descr="IMG_1727.JPG"/>
          <p:cNvPicPr>
            <a:picLocks noChangeAspect="1"/>
          </p:cNvPicPr>
          <p:nvPr/>
        </p:nvPicPr>
        <p:blipFill>
          <a:blip r:embed="rId3" cstate="print"/>
          <a:srcRect b="38235"/>
          <a:stretch>
            <a:fillRect/>
          </a:stretch>
        </p:blipFill>
        <p:spPr>
          <a:xfrm>
            <a:off x="3962400" y="4572000"/>
            <a:ext cx="3977640" cy="1842583"/>
          </a:xfrm>
          <a:prstGeom prst="rect">
            <a:avLst/>
          </a:prstGeom>
        </p:spPr>
      </p:pic>
      <p:pic>
        <p:nvPicPr>
          <p:cNvPr id="5" name="Picture 4" descr="IMG_1775.JPG"/>
          <p:cNvPicPr>
            <a:picLocks noChangeAspect="1"/>
          </p:cNvPicPr>
          <p:nvPr/>
        </p:nvPicPr>
        <p:blipFill>
          <a:blip r:embed="rId4" cstate="print"/>
          <a:srcRect l="7333" t="17333" r="32834" b="42889"/>
          <a:stretch>
            <a:fillRect/>
          </a:stretch>
        </p:blipFill>
        <p:spPr>
          <a:xfrm>
            <a:off x="4957427" y="2987040"/>
            <a:ext cx="3881773" cy="1935480"/>
          </a:xfrm>
          <a:prstGeom prst="rect">
            <a:avLst/>
          </a:prstGeom>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0"/>
            <a:ext cx="7772400" cy="990600"/>
          </a:xfrm>
        </p:spPr>
        <p:txBody>
          <a:bodyPr rtlCol="0">
            <a:noAutofit/>
          </a:bodyPr>
          <a:lstStyle/>
          <a:p>
            <a:pPr eaLnBrk="1" fontAlgn="auto" hangingPunct="1">
              <a:spcAft>
                <a:spcPts val="0"/>
              </a:spcAft>
              <a:defRPr/>
            </a:pPr>
            <a:r>
              <a:rPr lang="en-US" dirty="0" smtClean="0"/>
              <a:t>Flexible I-15 Mobility Alliance</a:t>
            </a:r>
            <a:br>
              <a:rPr lang="en-US" dirty="0" smtClean="0"/>
            </a:br>
            <a:r>
              <a:rPr lang="en-US" dirty="0" smtClean="0">
                <a:solidFill>
                  <a:srgbClr val="FFC000"/>
                </a:solidFill>
              </a:rPr>
              <a:t>Structure </a:t>
            </a:r>
          </a:p>
        </p:txBody>
      </p:sp>
      <p:grpSp>
        <p:nvGrpSpPr>
          <p:cNvPr id="28" name="Group 27"/>
          <p:cNvGrpSpPr/>
          <p:nvPr/>
        </p:nvGrpSpPr>
        <p:grpSpPr>
          <a:xfrm>
            <a:off x="1371600" y="1462060"/>
            <a:ext cx="7038975" cy="5243540"/>
            <a:chOff x="1209675" y="1281113"/>
            <a:chExt cx="7200900" cy="5364162"/>
          </a:xfrm>
        </p:grpSpPr>
        <p:sp>
          <p:nvSpPr>
            <p:cNvPr id="8195" name="Line 16"/>
            <p:cNvSpPr>
              <a:spLocks noChangeShapeType="1"/>
            </p:cNvSpPr>
            <p:nvPr/>
          </p:nvSpPr>
          <p:spPr bwMode="auto">
            <a:xfrm flipH="1" flipV="1">
              <a:off x="4965700" y="3852863"/>
              <a:ext cx="1203325" cy="788987"/>
            </a:xfrm>
            <a:prstGeom prst="line">
              <a:avLst/>
            </a:prstGeom>
            <a:noFill/>
            <a:ln w="28575">
              <a:solidFill>
                <a:schemeClr val="tx1"/>
              </a:solidFill>
              <a:round/>
              <a:headEnd/>
              <a:tailEnd type="stealth" w="lg" len="lg"/>
            </a:ln>
          </p:spPr>
          <p:txBody>
            <a:bodyPr/>
            <a:lstStyle/>
            <a:p>
              <a:endParaRPr lang="en-US" dirty="0"/>
            </a:p>
          </p:txBody>
        </p:sp>
        <p:sp>
          <p:nvSpPr>
            <p:cNvPr id="8196" name="Text Box 4"/>
            <p:cNvSpPr txBox="1">
              <a:spLocks noChangeArrowheads="1"/>
            </p:cNvSpPr>
            <p:nvPr/>
          </p:nvSpPr>
          <p:spPr bwMode="auto">
            <a:xfrm>
              <a:off x="1323975" y="5368925"/>
              <a:ext cx="1828800" cy="557213"/>
            </a:xfrm>
            <a:prstGeom prst="rect">
              <a:avLst/>
            </a:prstGeom>
            <a:noFill/>
            <a:ln w="9525">
              <a:noFill/>
              <a:miter lim="800000"/>
              <a:headEnd/>
              <a:tailEnd/>
            </a:ln>
          </p:spPr>
          <p:txBody>
            <a:bodyPr>
              <a:spAutoFit/>
            </a:bodyPr>
            <a:lstStyle/>
            <a:p>
              <a:pPr>
                <a:lnSpc>
                  <a:spcPts val="1200"/>
                </a:lnSpc>
                <a:buFont typeface="Arial" charset="0"/>
                <a:buChar char="•"/>
              </a:pPr>
              <a:r>
                <a:rPr lang="en-US" sz="1200" b="1" dirty="0">
                  <a:latin typeface="Calibri" pitchFamily="34" charset="0"/>
                </a:rPr>
                <a:t> Technical consultant</a:t>
              </a:r>
            </a:p>
            <a:p>
              <a:pPr>
                <a:lnSpc>
                  <a:spcPts val="1200"/>
                </a:lnSpc>
                <a:buFont typeface="Arial" charset="0"/>
                <a:buChar char="•"/>
              </a:pPr>
              <a:r>
                <a:rPr lang="en-US" sz="1200" b="1" dirty="0">
                  <a:latin typeface="Calibri" pitchFamily="34" charset="0"/>
                </a:rPr>
                <a:t> Facilitation</a:t>
              </a:r>
            </a:p>
            <a:p>
              <a:pPr>
                <a:lnSpc>
                  <a:spcPts val="1200"/>
                </a:lnSpc>
                <a:buFont typeface="Arial" charset="0"/>
                <a:buChar char="•"/>
              </a:pPr>
              <a:r>
                <a:rPr lang="en-US" sz="1200" b="1" dirty="0">
                  <a:latin typeface="Calibri" pitchFamily="34" charset="0"/>
                </a:rPr>
                <a:t> Document preparation</a:t>
              </a:r>
            </a:p>
          </p:txBody>
        </p:sp>
        <p:sp>
          <p:nvSpPr>
            <p:cNvPr id="8197" name="Text Box 5"/>
            <p:cNvSpPr txBox="1">
              <a:spLocks noChangeArrowheads="1"/>
            </p:cNvSpPr>
            <p:nvPr/>
          </p:nvSpPr>
          <p:spPr bwMode="auto">
            <a:xfrm>
              <a:off x="3355975" y="5368925"/>
              <a:ext cx="2336800" cy="711200"/>
            </a:xfrm>
            <a:prstGeom prst="rect">
              <a:avLst/>
            </a:prstGeom>
            <a:noFill/>
            <a:ln w="9525">
              <a:noFill/>
              <a:miter lim="800000"/>
              <a:headEnd/>
              <a:tailEnd/>
            </a:ln>
          </p:spPr>
          <p:txBody>
            <a:bodyPr>
              <a:spAutoFit/>
            </a:bodyPr>
            <a:lstStyle/>
            <a:p>
              <a:pPr>
                <a:lnSpc>
                  <a:spcPts val="1200"/>
                </a:lnSpc>
                <a:buFont typeface="Arial" charset="0"/>
                <a:buChar char="•"/>
              </a:pPr>
              <a:r>
                <a:rPr lang="en-US" sz="1200" b="1" dirty="0">
                  <a:latin typeface="Calibri" pitchFamily="34" charset="0"/>
                </a:rPr>
                <a:t> Provide technical data, </a:t>
              </a:r>
              <a:br>
                <a:rPr lang="en-US" sz="1200" b="1" dirty="0">
                  <a:latin typeface="Calibri" pitchFamily="34" charset="0"/>
                </a:rPr>
              </a:br>
              <a:r>
                <a:rPr lang="en-US" sz="1200" b="1" dirty="0">
                  <a:latin typeface="Calibri" pitchFamily="34" charset="0"/>
                </a:rPr>
                <a:t>  assessments, and evaluations</a:t>
              </a:r>
            </a:p>
            <a:p>
              <a:pPr>
                <a:lnSpc>
                  <a:spcPts val="1200"/>
                </a:lnSpc>
                <a:buFont typeface="Arial" charset="0"/>
                <a:buChar char="•"/>
              </a:pPr>
              <a:r>
                <a:rPr lang="en-US" sz="1200" b="1" dirty="0">
                  <a:latin typeface="Calibri" pitchFamily="34" charset="0"/>
                </a:rPr>
                <a:t> Identify issues of importance</a:t>
              </a:r>
            </a:p>
            <a:p>
              <a:pPr>
                <a:lnSpc>
                  <a:spcPts val="1200"/>
                </a:lnSpc>
                <a:buFont typeface="Arial" charset="0"/>
                <a:buChar char="•"/>
              </a:pPr>
              <a:r>
                <a:rPr lang="en-US" sz="1200" b="1" dirty="0">
                  <a:latin typeface="Calibri" pitchFamily="34" charset="0"/>
                </a:rPr>
                <a:t> Initial review of work products</a:t>
              </a:r>
            </a:p>
          </p:txBody>
        </p:sp>
        <p:sp>
          <p:nvSpPr>
            <p:cNvPr id="8198" name="Text Box 6"/>
            <p:cNvSpPr txBox="1">
              <a:spLocks noChangeArrowheads="1"/>
            </p:cNvSpPr>
            <p:nvPr/>
          </p:nvSpPr>
          <p:spPr bwMode="auto">
            <a:xfrm>
              <a:off x="5668963" y="5368925"/>
              <a:ext cx="2081212" cy="557213"/>
            </a:xfrm>
            <a:prstGeom prst="rect">
              <a:avLst/>
            </a:prstGeom>
            <a:noFill/>
            <a:ln w="9525">
              <a:noFill/>
              <a:miter lim="800000"/>
              <a:headEnd/>
              <a:tailEnd/>
            </a:ln>
          </p:spPr>
          <p:txBody>
            <a:bodyPr>
              <a:spAutoFit/>
            </a:bodyPr>
            <a:lstStyle/>
            <a:p>
              <a:pPr>
                <a:lnSpc>
                  <a:spcPts val="1200"/>
                </a:lnSpc>
                <a:buFont typeface="Arial" charset="0"/>
                <a:buChar char="•"/>
              </a:pPr>
              <a:r>
                <a:rPr lang="en-US" sz="1200" b="1" dirty="0">
                  <a:latin typeface="Calibri" pitchFamily="34" charset="0"/>
                </a:rPr>
                <a:t> Identify issues of concern </a:t>
              </a:r>
            </a:p>
            <a:p>
              <a:pPr>
                <a:lnSpc>
                  <a:spcPts val="1200"/>
                </a:lnSpc>
                <a:buFont typeface="Arial" charset="0"/>
                <a:buChar char="•"/>
              </a:pPr>
              <a:r>
                <a:rPr lang="en-US" sz="1200" b="1" dirty="0">
                  <a:latin typeface="Calibri" pitchFamily="34" charset="0"/>
                </a:rPr>
                <a:t> Provide input on Master </a:t>
              </a:r>
              <a:br>
                <a:rPr lang="en-US" sz="1200" b="1" dirty="0">
                  <a:latin typeface="Calibri" pitchFamily="34" charset="0"/>
                </a:rPr>
              </a:br>
              <a:r>
                <a:rPr lang="en-US" sz="1200" b="1" dirty="0">
                  <a:latin typeface="Calibri" pitchFamily="34" charset="0"/>
                </a:rPr>
                <a:t>   Plan elements</a:t>
              </a:r>
            </a:p>
          </p:txBody>
        </p:sp>
        <p:sp>
          <p:nvSpPr>
            <p:cNvPr id="8199" name="Text Box 7"/>
            <p:cNvSpPr txBox="1">
              <a:spLocks noChangeArrowheads="1"/>
            </p:cNvSpPr>
            <p:nvPr/>
          </p:nvSpPr>
          <p:spPr bwMode="auto">
            <a:xfrm>
              <a:off x="5468938" y="3081338"/>
              <a:ext cx="2781300" cy="863600"/>
            </a:xfrm>
            <a:prstGeom prst="rect">
              <a:avLst/>
            </a:prstGeom>
            <a:noFill/>
            <a:ln w="9525">
              <a:noFill/>
              <a:miter lim="800000"/>
              <a:headEnd/>
              <a:tailEnd/>
            </a:ln>
          </p:spPr>
          <p:txBody>
            <a:bodyPr>
              <a:spAutoFit/>
            </a:bodyPr>
            <a:lstStyle/>
            <a:p>
              <a:pPr>
                <a:lnSpc>
                  <a:spcPts val="1200"/>
                </a:lnSpc>
                <a:buFont typeface="Arial" charset="0"/>
                <a:buChar char="•"/>
              </a:pPr>
              <a:r>
                <a:rPr lang="en-US" sz="1200" b="1" dirty="0">
                  <a:latin typeface="Calibri" pitchFamily="34" charset="0"/>
                </a:rPr>
                <a:t> Develop and recommend  vision and </a:t>
              </a:r>
              <a:br>
                <a:rPr lang="en-US" sz="1200" b="1" dirty="0">
                  <a:latin typeface="Calibri" pitchFamily="34" charset="0"/>
                </a:rPr>
              </a:br>
              <a:r>
                <a:rPr lang="en-US" sz="1200" b="1" dirty="0">
                  <a:latin typeface="Calibri" pitchFamily="34" charset="0"/>
                </a:rPr>
                <a:t>   strategies for Master Plan</a:t>
              </a:r>
            </a:p>
            <a:p>
              <a:pPr>
                <a:lnSpc>
                  <a:spcPts val="1200"/>
                </a:lnSpc>
                <a:buFont typeface="Arial" charset="0"/>
                <a:buChar char="•"/>
              </a:pPr>
              <a:r>
                <a:rPr lang="en-US" sz="1200" b="1" dirty="0">
                  <a:latin typeface="Calibri" pitchFamily="34" charset="0"/>
                </a:rPr>
                <a:t> Prioritize regional projects</a:t>
              </a:r>
            </a:p>
            <a:p>
              <a:pPr>
                <a:lnSpc>
                  <a:spcPts val="1200"/>
                </a:lnSpc>
                <a:buFont typeface="Arial" charset="0"/>
                <a:buChar char="•"/>
              </a:pPr>
              <a:r>
                <a:rPr lang="en-US" sz="1200" b="1" dirty="0">
                  <a:latin typeface="Calibri" pitchFamily="34" charset="0"/>
                </a:rPr>
                <a:t> Review technical reports and analyses</a:t>
              </a:r>
            </a:p>
            <a:p>
              <a:pPr>
                <a:lnSpc>
                  <a:spcPts val="1200"/>
                </a:lnSpc>
                <a:buFont typeface="Arial" charset="0"/>
                <a:buChar char="•"/>
              </a:pPr>
              <a:r>
                <a:rPr lang="en-US" sz="1200" b="1" dirty="0">
                  <a:latin typeface="Calibri" pitchFamily="34" charset="0"/>
                </a:rPr>
                <a:t> Review and incorporate public input</a:t>
              </a:r>
            </a:p>
          </p:txBody>
        </p:sp>
        <p:sp>
          <p:nvSpPr>
            <p:cNvPr id="9" name="AutoShape 8"/>
            <p:cNvSpPr>
              <a:spLocks noChangeArrowheads="1"/>
            </p:cNvSpPr>
            <p:nvPr/>
          </p:nvSpPr>
          <p:spPr bwMode="auto">
            <a:xfrm>
              <a:off x="3228975" y="2971800"/>
              <a:ext cx="2260600" cy="1158875"/>
            </a:xfrm>
            <a:prstGeom prst="diamond">
              <a:avLst/>
            </a:prstGeom>
            <a:solidFill>
              <a:schemeClr val="accent6">
                <a:lumMod val="40000"/>
                <a:lumOff val="60000"/>
              </a:schemeClr>
            </a:solidFill>
            <a:ln w="28575">
              <a:solidFill>
                <a:schemeClr val="accent6">
                  <a:lumMod val="75000"/>
                </a:schemeClr>
              </a:solidFill>
              <a:miter lim="800000"/>
              <a:headEnd/>
              <a:tailEnd/>
            </a:ln>
            <a:effectLst>
              <a:outerShdw blurRad="50800" dist="38100" dir="2700000" algn="tl" rotWithShape="0">
                <a:prstClr val="black">
                  <a:alpha val="40000"/>
                </a:prstClr>
              </a:outerShdw>
            </a:effectLst>
          </p:spPr>
          <p:txBody>
            <a:bodyPr lIns="0" rIns="0" anchor="ctr"/>
            <a:lstStyle/>
            <a:p>
              <a:pPr algn="ctr" fontAlgn="auto">
                <a:spcBef>
                  <a:spcPts val="0"/>
                </a:spcBef>
                <a:spcAft>
                  <a:spcPts val="0"/>
                </a:spcAft>
                <a:defRPr/>
              </a:pPr>
              <a:r>
                <a:rPr lang="en-US" sz="1400" b="1" dirty="0">
                  <a:latin typeface="+mn-lt"/>
                  <a:cs typeface="+mn-cs"/>
                </a:rPr>
                <a:t>Steering Committee</a:t>
              </a:r>
            </a:p>
          </p:txBody>
        </p:sp>
        <p:sp>
          <p:nvSpPr>
            <p:cNvPr id="10" name="AutoShape 9"/>
            <p:cNvSpPr>
              <a:spLocks noChangeArrowheads="1"/>
            </p:cNvSpPr>
            <p:nvPr/>
          </p:nvSpPr>
          <p:spPr bwMode="auto">
            <a:xfrm>
              <a:off x="1323975" y="4583113"/>
              <a:ext cx="1676400" cy="750887"/>
            </a:xfrm>
            <a:prstGeom prst="roundRect">
              <a:avLst>
                <a:gd name="adj" fmla="val 16667"/>
              </a:avLst>
            </a:prstGeom>
            <a:solidFill>
              <a:schemeClr val="accent2">
                <a:lumMod val="40000"/>
                <a:lumOff val="60000"/>
              </a:schemeClr>
            </a:solidFill>
            <a:ln w="28575">
              <a:solidFill>
                <a:srgbClr val="C00000"/>
              </a:solid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latin typeface="+mn-lt"/>
                  <a:cs typeface="+mn-cs"/>
                </a:rPr>
                <a:t>Consultant Team</a:t>
              </a:r>
            </a:p>
          </p:txBody>
        </p:sp>
        <p:sp>
          <p:nvSpPr>
            <p:cNvPr id="11" name="AutoShape 10"/>
            <p:cNvSpPr>
              <a:spLocks noChangeArrowheads="1"/>
            </p:cNvSpPr>
            <p:nvPr/>
          </p:nvSpPr>
          <p:spPr bwMode="auto">
            <a:xfrm>
              <a:off x="3482975" y="4583113"/>
              <a:ext cx="1803400" cy="750887"/>
            </a:xfrm>
            <a:prstGeom prst="roundRect">
              <a:avLst>
                <a:gd name="adj" fmla="val 16667"/>
              </a:avLst>
            </a:prstGeom>
            <a:solidFill>
              <a:schemeClr val="accent2">
                <a:lumMod val="40000"/>
                <a:lumOff val="60000"/>
              </a:schemeClr>
            </a:solidFill>
            <a:ln w="28575">
              <a:solidFill>
                <a:srgbClr val="C00000"/>
              </a:solid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latin typeface="+mn-lt"/>
                  <a:cs typeface="+mn-cs"/>
                </a:rPr>
                <a:t>Technical &amp; </a:t>
              </a:r>
            </a:p>
            <a:p>
              <a:pPr algn="ctr" fontAlgn="auto">
                <a:spcBef>
                  <a:spcPts val="0"/>
                </a:spcBef>
                <a:spcAft>
                  <a:spcPts val="0"/>
                </a:spcAft>
                <a:defRPr/>
              </a:pPr>
              <a:r>
                <a:rPr lang="en-US" sz="1400" b="1" dirty="0">
                  <a:latin typeface="+mn-lt"/>
                  <a:cs typeface="+mn-cs"/>
                </a:rPr>
                <a:t>Planning Committees</a:t>
              </a:r>
            </a:p>
          </p:txBody>
        </p:sp>
        <p:sp>
          <p:nvSpPr>
            <p:cNvPr id="12" name="AutoShape 11"/>
            <p:cNvSpPr>
              <a:spLocks noChangeArrowheads="1"/>
            </p:cNvSpPr>
            <p:nvPr/>
          </p:nvSpPr>
          <p:spPr bwMode="auto">
            <a:xfrm>
              <a:off x="5765800" y="4583113"/>
              <a:ext cx="1660525" cy="750887"/>
            </a:xfrm>
            <a:prstGeom prst="roundRect">
              <a:avLst>
                <a:gd name="adj" fmla="val 16667"/>
              </a:avLst>
            </a:prstGeom>
            <a:solidFill>
              <a:schemeClr val="accent2">
                <a:lumMod val="40000"/>
                <a:lumOff val="60000"/>
              </a:schemeClr>
            </a:solidFill>
            <a:ln w="28575">
              <a:solidFill>
                <a:srgbClr val="C00000"/>
              </a:solid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latin typeface="+mn-lt"/>
                  <a:cs typeface="+mn-cs"/>
                </a:rPr>
                <a:t>Public</a:t>
              </a:r>
            </a:p>
          </p:txBody>
        </p:sp>
        <p:sp>
          <p:nvSpPr>
            <p:cNvPr id="8204" name="Line 13"/>
            <p:cNvSpPr>
              <a:spLocks noChangeShapeType="1"/>
            </p:cNvSpPr>
            <p:nvPr/>
          </p:nvSpPr>
          <p:spPr bwMode="auto">
            <a:xfrm rot="3900000">
              <a:off x="3098800" y="3579813"/>
              <a:ext cx="206375" cy="1231900"/>
            </a:xfrm>
            <a:prstGeom prst="line">
              <a:avLst/>
            </a:prstGeom>
            <a:noFill/>
            <a:ln w="28575">
              <a:solidFill>
                <a:schemeClr val="tx1"/>
              </a:solidFill>
              <a:round/>
              <a:headEnd type="stealth" w="lg" len="lg"/>
              <a:tailEnd type="stealth" w="lg" len="lg"/>
            </a:ln>
          </p:spPr>
          <p:txBody>
            <a:bodyPr/>
            <a:lstStyle/>
            <a:p>
              <a:endParaRPr lang="en-US" dirty="0"/>
            </a:p>
          </p:txBody>
        </p:sp>
        <p:sp>
          <p:nvSpPr>
            <p:cNvPr id="8205" name="Line 17"/>
            <p:cNvSpPr>
              <a:spLocks noChangeShapeType="1"/>
            </p:cNvSpPr>
            <p:nvPr/>
          </p:nvSpPr>
          <p:spPr bwMode="auto">
            <a:xfrm rot="5400000" flipH="1">
              <a:off x="5527675" y="4738688"/>
              <a:ext cx="3175" cy="473075"/>
            </a:xfrm>
            <a:prstGeom prst="line">
              <a:avLst/>
            </a:prstGeom>
            <a:noFill/>
            <a:ln w="28575">
              <a:solidFill>
                <a:schemeClr val="tx1"/>
              </a:solidFill>
              <a:round/>
              <a:headEnd type="stealth" w="lg" len="lg"/>
              <a:tailEnd type="stealth" w="lg" len="lg"/>
            </a:ln>
          </p:spPr>
          <p:txBody>
            <a:bodyPr/>
            <a:lstStyle/>
            <a:p>
              <a:endParaRPr lang="en-US" dirty="0"/>
            </a:p>
          </p:txBody>
        </p:sp>
        <p:sp>
          <p:nvSpPr>
            <p:cNvPr id="8206" name="Line 18"/>
            <p:cNvSpPr>
              <a:spLocks noChangeShapeType="1"/>
            </p:cNvSpPr>
            <p:nvPr/>
          </p:nvSpPr>
          <p:spPr bwMode="auto">
            <a:xfrm rot="5400000" flipH="1">
              <a:off x="3251200" y="4740276"/>
              <a:ext cx="3175" cy="469900"/>
            </a:xfrm>
            <a:prstGeom prst="line">
              <a:avLst/>
            </a:prstGeom>
            <a:noFill/>
            <a:ln w="28575">
              <a:solidFill>
                <a:schemeClr val="tx1"/>
              </a:solidFill>
              <a:round/>
              <a:headEnd type="stealth" w="lg" len="lg"/>
              <a:tailEnd type="stealth" w="lg" len="lg"/>
            </a:ln>
          </p:spPr>
          <p:txBody>
            <a:bodyPr/>
            <a:lstStyle/>
            <a:p>
              <a:endParaRPr lang="en-US" dirty="0"/>
            </a:p>
          </p:txBody>
        </p:sp>
        <p:sp>
          <p:nvSpPr>
            <p:cNvPr id="16" name="Rectangle 15"/>
            <p:cNvSpPr>
              <a:spLocks noChangeArrowheads="1"/>
            </p:cNvSpPr>
            <p:nvPr/>
          </p:nvSpPr>
          <p:spPr bwMode="auto">
            <a:xfrm>
              <a:off x="2443163" y="6324600"/>
              <a:ext cx="869950" cy="288925"/>
            </a:xfrm>
            <a:prstGeom prst="rect">
              <a:avLst/>
            </a:prstGeom>
            <a:solidFill>
              <a:schemeClr val="accent1"/>
            </a:solidFill>
            <a:ln w="9525">
              <a:solidFill>
                <a:schemeClr val="accent1">
                  <a:lumMod val="75000"/>
                </a:schemeClr>
              </a:solidFill>
              <a:miter lim="800000"/>
              <a:headEnd/>
              <a:tailEnd/>
            </a:ln>
          </p:spPr>
          <p:txBody>
            <a:bodyPr anchor="ctr"/>
            <a:lstStyle/>
            <a:p>
              <a:pPr algn="ctr" fontAlgn="auto">
                <a:spcBef>
                  <a:spcPts val="0"/>
                </a:spcBef>
                <a:spcAft>
                  <a:spcPts val="0"/>
                </a:spcAft>
                <a:defRPr/>
              </a:pPr>
              <a:r>
                <a:rPr lang="en-US" sz="900" b="1" dirty="0">
                  <a:solidFill>
                    <a:schemeClr val="bg1"/>
                  </a:solidFill>
                  <a:latin typeface="+mn-lt"/>
                  <a:cs typeface="+mn-cs"/>
                </a:rPr>
                <a:t>Decision Maker</a:t>
              </a:r>
            </a:p>
          </p:txBody>
        </p:sp>
        <p:sp>
          <p:nvSpPr>
            <p:cNvPr id="17" name="AutoShape 20"/>
            <p:cNvSpPr>
              <a:spLocks noChangeArrowheads="1"/>
            </p:cNvSpPr>
            <p:nvPr/>
          </p:nvSpPr>
          <p:spPr bwMode="auto">
            <a:xfrm>
              <a:off x="3465513" y="6248400"/>
              <a:ext cx="1770062" cy="396875"/>
            </a:xfrm>
            <a:prstGeom prst="diamond">
              <a:avLst/>
            </a:prstGeom>
            <a:solidFill>
              <a:schemeClr val="accent6">
                <a:lumMod val="40000"/>
                <a:lumOff val="60000"/>
              </a:schemeClr>
            </a:solidFill>
            <a:ln w="9525">
              <a:solidFill>
                <a:schemeClr val="accent6">
                  <a:lumMod val="75000"/>
                </a:schemeClr>
              </a:solidFill>
              <a:miter lim="800000"/>
              <a:headEnd/>
              <a:tailEnd/>
            </a:ln>
          </p:spPr>
          <p:txBody>
            <a:bodyPr anchor="ctr"/>
            <a:lstStyle/>
            <a:p>
              <a:pPr algn="ctr" fontAlgn="auto">
                <a:spcBef>
                  <a:spcPts val="0"/>
                </a:spcBef>
                <a:spcAft>
                  <a:spcPts val="0"/>
                </a:spcAft>
                <a:defRPr/>
              </a:pPr>
              <a:r>
                <a:rPr lang="en-US" sz="900" b="1" dirty="0">
                  <a:latin typeface="+mn-lt"/>
                  <a:cs typeface="+mn-cs"/>
                </a:rPr>
                <a:t>Recommender</a:t>
              </a:r>
            </a:p>
          </p:txBody>
        </p:sp>
        <p:sp>
          <p:nvSpPr>
            <p:cNvPr id="18" name="AutoShape 21"/>
            <p:cNvSpPr>
              <a:spLocks noChangeArrowheads="1"/>
            </p:cNvSpPr>
            <p:nvPr/>
          </p:nvSpPr>
          <p:spPr bwMode="auto">
            <a:xfrm>
              <a:off x="5370513" y="6324600"/>
              <a:ext cx="868362" cy="288925"/>
            </a:xfrm>
            <a:prstGeom prst="roundRect">
              <a:avLst>
                <a:gd name="adj" fmla="val 16667"/>
              </a:avLst>
            </a:prstGeom>
            <a:solidFill>
              <a:schemeClr val="accent2">
                <a:lumMod val="40000"/>
                <a:lumOff val="60000"/>
              </a:schemeClr>
            </a:solidFill>
            <a:ln w="9525">
              <a:solidFill>
                <a:srgbClr val="C00000"/>
              </a:solidFill>
              <a:round/>
              <a:headEnd/>
              <a:tailEnd/>
            </a:ln>
          </p:spPr>
          <p:txBody>
            <a:bodyPr anchor="ctr"/>
            <a:lstStyle/>
            <a:p>
              <a:pPr algn="ctr" fontAlgn="auto">
                <a:spcBef>
                  <a:spcPts val="0"/>
                </a:spcBef>
                <a:spcAft>
                  <a:spcPts val="0"/>
                </a:spcAft>
                <a:defRPr/>
              </a:pPr>
              <a:r>
                <a:rPr lang="en-US" sz="800" b="1" dirty="0">
                  <a:latin typeface="+mn-lt"/>
                  <a:cs typeface="+mn-cs"/>
                </a:rPr>
                <a:t>Contributor</a:t>
              </a:r>
            </a:p>
          </p:txBody>
        </p:sp>
        <p:sp>
          <p:nvSpPr>
            <p:cNvPr id="19" name="Rectangle 18"/>
            <p:cNvSpPr>
              <a:spLocks noChangeArrowheads="1"/>
            </p:cNvSpPr>
            <p:nvPr/>
          </p:nvSpPr>
          <p:spPr bwMode="auto">
            <a:xfrm>
              <a:off x="3490913" y="1281113"/>
              <a:ext cx="1801812" cy="636587"/>
            </a:xfrm>
            <a:prstGeom prst="rect">
              <a:avLst/>
            </a:prstGeom>
            <a:solidFill>
              <a:schemeClr val="accent1">
                <a:lumMod val="60000"/>
                <a:lumOff val="40000"/>
              </a:schemeClr>
            </a:solidFill>
            <a:ln w="28575">
              <a:solidFill>
                <a:schemeClr val="accent1">
                  <a:lumMod val="75000"/>
                </a:schemeClr>
              </a:solid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solidFill>
                    <a:schemeClr val="bg1"/>
                  </a:solidFill>
                  <a:latin typeface="+mn-lt"/>
                  <a:cs typeface="+mn-cs"/>
                </a:rPr>
                <a:t>Executive Board </a:t>
              </a:r>
              <a:r>
                <a:rPr lang="en-US" sz="1200" dirty="0">
                  <a:solidFill>
                    <a:schemeClr val="bg1"/>
                  </a:solidFill>
                  <a:latin typeface="+mn-lt"/>
                  <a:cs typeface="+mn-cs"/>
                </a:rPr>
                <a:t>(</a:t>
              </a:r>
              <a:r>
                <a:rPr lang="en-US" sz="1100" dirty="0">
                  <a:solidFill>
                    <a:schemeClr val="bg1"/>
                  </a:solidFill>
                  <a:latin typeface="+mn-lt"/>
                  <a:cs typeface="+mn-cs"/>
                </a:rPr>
                <a:t>ADOT, Caltrans, </a:t>
              </a:r>
            </a:p>
            <a:p>
              <a:pPr algn="ctr" fontAlgn="auto">
                <a:spcBef>
                  <a:spcPts val="0"/>
                </a:spcBef>
                <a:spcAft>
                  <a:spcPts val="0"/>
                </a:spcAft>
                <a:defRPr/>
              </a:pPr>
              <a:r>
                <a:rPr lang="en-US" sz="1100" dirty="0">
                  <a:solidFill>
                    <a:schemeClr val="bg1"/>
                  </a:solidFill>
                  <a:latin typeface="+mn-lt"/>
                  <a:cs typeface="+mn-cs"/>
                </a:rPr>
                <a:t>NDOT, UDOT)</a:t>
              </a:r>
              <a:endParaRPr lang="en-US" sz="1200" dirty="0">
                <a:solidFill>
                  <a:schemeClr val="bg1"/>
                </a:solidFill>
                <a:latin typeface="+mn-lt"/>
                <a:cs typeface="+mn-cs"/>
              </a:endParaRPr>
            </a:p>
          </p:txBody>
        </p:sp>
        <p:sp>
          <p:nvSpPr>
            <p:cNvPr id="8211" name="Text Box 22"/>
            <p:cNvSpPr txBox="1">
              <a:spLocks noChangeArrowheads="1"/>
            </p:cNvSpPr>
            <p:nvPr/>
          </p:nvSpPr>
          <p:spPr bwMode="auto">
            <a:xfrm>
              <a:off x="5400675" y="1292225"/>
              <a:ext cx="3009900" cy="1325563"/>
            </a:xfrm>
            <a:prstGeom prst="rect">
              <a:avLst/>
            </a:prstGeom>
            <a:noFill/>
            <a:ln w="9525">
              <a:noFill/>
              <a:miter lim="800000"/>
              <a:headEnd/>
              <a:tailEnd/>
            </a:ln>
          </p:spPr>
          <p:txBody>
            <a:bodyPr>
              <a:spAutoFit/>
            </a:bodyPr>
            <a:lstStyle/>
            <a:p>
              <a:pPr>
                <a:lnSpc>
                  <a:spcPts val="1200"/>
                </a:lnSpc>
                <a:buFont typeface="Arial" charset="0"/>
                <a:buChar char="•"/>
              </a:pPr>
              <a:r>
                <a:rPr lang="en-US" sz="1200" b="1" dirty="0">
                  <a:latin typeface="Calibri" pitchFamily="34" charset="0"/>
                </a:rPr>
                <a:t> Guidance and approval of all matters</a:t>
              </a:r>
            </a:p>
            <a:p>
              <a:pPr>
                <a:lnSpc>
                  <a:spcPts val="1200"/>
                </a:lnSpc>
                <a:buFont typeface="Arial" charset="0"/>
                <a:buChar char="•"/>
              </a:pPr>
              <a:r>
                <a:rPr lang="en-US" sz="1200" b="1" dirty="0">
                  <a:latin typeface="Calibri" pitchFamily="34" charset="0"/>
                </a:rPr>
                <a:t> Sign MOUs and agreements</a:t>
              </a:r>
            </a:p>
            <a:p>
              <a:pPr>
                <a:lnSpc>
                  <a:spcPts val="1200"/>
                </a:lnSpc>
                <a:buFont typeface="Arial" charset="0"/>
                <a:buChar char="•"/>
              </a:pPr>
              <a:r>
                <a:rPr lang="en-US" sz="1200" b="1" dirty="0">
                  <a:latin typeface="Calibri" pitchFamily="34" charset="0"/>
                </a:rPr>
                <a:t> Endorse Master Plan and regional projects</a:t>
              </a:r>
              <a:br>
                <a:rPr lang="en-US" sz="1200" b="1" dirty="0">
                  <a:latin typeface="Calibri" pitchFamily="34" charset="0"/>
                </a:rPr>
              </a:br>
              <a:endParaRPr lang="en-US" sz="1200" b="1" dirty="0">
                <a:latin typeface="Calibri" pitchFamily="34" charset="0"/>
              </a:endParaRPr>
            </a:p>
            <a:p>
              <a:pPr>
                <a:lnSpc>
                  <a:spcPts val="1200"/>
                </a:lnSpc>
                <a:buFont typeface="Arial" charset="0"/>
                <a:buChar char="•"/>
              </a:pPr>
              <a:r>
                <a:rPr lang="en-US" sz="1200" b="1" dirty="0">
                  <a:latin typeface="Calibri" pitchFamily="34" charset="0"/>
                </a:rPr>
                <a:t> Recommend all matters to Executive Board</a:t>
              </a:r>
            </a:p>
            <a:p>
              <a:pPr>
                <a:lnSpc>
                  <a:spcPts val="1200"/>
                </a:lnSpc>
                <a:buFont typeface="Arial" charset="0"/>
                <a:buChar char="•"/>
              </a:pPr>
              <a:r>
                <a:rPr lang="en-US" sz="1200" b="1" dirty="0">
                  <a:latin typeface="Calibri" pitchFamily="34" charset="0"/>
                </a:rPr>
                <a:t> Provide clarification and amplification on </a:t>
              </a:r>
              <a:br>
                <a:rPr lang="en-US" sz="1200" b="1" dirty="0">
                  <a:latin typeface="Calibri" pitchFamily="34" charset="0"/>
                </a:rPr>
              </a:br>
              <a:r>
                <a:rPr lang="en-US" sz="1200" b="1" dirty="0">
                  <a:latin typeface="Calibri" pitchFamily="34" charset="0"/>
                </a:rPr>
                <a:t>  Executive Board guidance to other </a:t>
              </a:r>
              <a:br>
                <a:rPr lang="en-US" sz="1200" b="1" dirty="0">
                  <a:latin typeface="Calibri" pitchFamily="34" charset="0"/>
                </a:rPr>
              </a:br>
              <a:r>
                <a:rPr lang="en-US" sz="1200" b="1" dirty="0">
                  <a:latin typeface="Calibri" pitchFamily="34" charset="0"/>
                </a:rPr>
                <a:t>  committees</a:t>
              </a:r>
            </a:p>
          </p:txBody>
        </p:sp>
        <p:sp>
          <p:nvSpPr>
            <p:cNvPr id="21" name="Rectangle 20"/>
            <p:cNvSpPr>
              <a:spLocks noChangeArrowheads="1"/>
            </p:cNvSpPr>
            <p:nvPr/>
          </p:nvSpPr>
          <p:spPr bwMode="auto">
            <a:xfrm>
              <a:off x="1254125" y="1290638"/>
              <a:ext cx="1730375" cy="638175"/>
            </a:xfrm>
            <a:prstGeom prst="rect">
              <a:avLst/>
            </a:prstGeom>
            <a:solidFill>
              <a:schemeClr val="accent1">
                <a:lumMod val="60000"/>
                <a:lumOff val="40000"/>
              </a:schemeClr>
            </a:solidFill>
            <a:ln w="28575">
              <a:solidFill>
                <a:schemeClr val="accent1">
                  <a:lumMod val="75000"/>
                </a:schemeClr>
              </a:solid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solidFill>
                    <a:schemeClr val="bg1"/>
                  </a:solidFill>
                  <a:latin typeface="+mn-lt"/>
                  <a:cs typeface="+mn-cs"/>
                </a:rPr>
                <a:t>USDOT </a:t>
              </a:r>
            </a:p>
            <a:p>
              <a:pPr algn="ctr" fontAlgn="auto">
                <a:spcBef>
                  <a:spcPts val="0"/>
                </a:spcBef>
                <a:spcAft>
                  <a:spcPts val="0"/>
                </a:spcAft>
                <a:defRPr/>
              </a:pPr>
              <a:r>
                <a:rPr lang="en-US" sz="1200" dirty="0">
                  <a:solidFill>
                    <a:schemeClr val="bg1"/>
                  </a:solidFill>
                  <a:latin typeface="+mn-lt"/>
                  <a:cs typeface="+mn-cs"/>
                </a:rPr>
                <a:t>(</a:t>
              </a:r>
              <a:r>
                <a:rPr lang="en-US" sz="1100" dirty="0">
                  <a:solidFill>
                    <a:schemeClr val="bg1"/>
                  </a:solidFill>
                  <a:latin typeface="+mn-lt"/>
                  <a:cs typeface="+mn-cs"/>
                </a:rPr>
                <a:t>FHWA, FTA, FRA, FAA)</a:t>
              </a:r>
              <a:endParaRPr lang="en-US" sz="1200" dirty="0">
                <a:solidFill>
                  <a:schemeClr val="bg1"/>
                </a:solidFill>
                <a:latin typeface="+mn-lt"/>
                <a:cs typeface="+mn-cs"/>
              </a:endParaRPr>
            </a:p>
          </p:txBody>
        </p:sp>
        <p:sp>
          <p:nvSpPr>
            <p:cNvPr id="8213" name="Text Box 22"/>
            <p:cNvSpPr txBox="1">
              <a:spLocks noChangeArrowheads="1"/>
            </p:cNvSpPr>
            <p:nvPr/>
          </p:nvSpPr>
          <p:spPr bwMode="auto">
            <a:xfrm>
              <a:off x="1209675" y="1947863"/>
              <a:ext cx="1828800" cy="400050"/>
            </a:xfrm>
            <a:prstGeom prst="rect">
              <a:avLst/>
            </a:prstGeom>
            <a:noFill/>
            <a:ln w="9525">
              <a:noFill/>
              <a:miter lim="800000"/>
              <a:headEnd/>
              <a:tailEnd/>
            </a:ln>
          </p:spPr>
          <p:txBody>
            <a:bodyPr>
              <a:spAutoFit/>
            </a:bodyPr>
            <a:lstStyle/>
            <a:p>
              <a:pPr marL="52388" indent="-52388">
                <a:lnSpc>
                  <a:spcPts val="1200"/>
                </a:lnSpc>
                <a:buFont typeface="Arial" charset="0"/>
                <a:buChar char="•"/>
              </a:pPr>
              <a:r>
                <a:rPr lang="en-US" sz="1200" b="1" dirty="0">
                  <a:latin typeface="Calibri" pitchFamily="34" charset="0"/>
                </a:rPr>
                <a:t> Review and approve federal funding requests</a:t>
              </a:r>
            </a:p>
          </p:txBody>
        </p:sp>
        <p:sp>
          <p:nvSpPr>
            <p:cNvPr id="8214" name="Line 18"/>
            <p:cNvSpPr>
              <a:spLocks noChangeShapeType="1"/>
            </p:cNvSpPr>
            <p:nvPr/>
          </p:nvSpPr>
          <p:spPr bwMode="auto">
            <a:xfrm rot="5400000" flipH="1">
              <a:off x="3244057" y="1380331"/>
              <a:ext cx="0" cy="503237"/>
            </a:xfrm>
            <a:prstGeom prst="line">
              <a:avLst/>
            </a:prstGeom>
            <a:noFill/>
            <a:ln w="28575">
              <a:solidFill>
                <a:schemeClr val="tx1"/>
              </a:solidFill>
              <a:round/>
              <a:headEnd type="stealth" w="lg" len="lg"/>
              <a:tailEnd type="stealth" w="lg" len="lg"/>
            </a:ln>
          </p:spPr>
          <p:txBody>
            <a:bodyPr/>
            <a:lstStyle/>
            <a:p>
              <a:endParaRPr lang="en-US" dirty="0"/>
            </a:p>
          </p:txBody>
        </p:sp>
        <p:sp>
          <p:nvSpPr>
            <p:cNvPr id="8215" name="Line 18"/>
            <p:cNvSpPr>
              <a:spLocks noChangeShapeType="1"/>
            </p:cNvSpPr>
            <p:nvPr/>
          </p:nvSpPr>
          <p:spPr bwMode="auto">
            <a:xfrm rot="5400000">
              <a:off x="1870075" y="2944813"/>
              <a:ext cx="1916113" cy="1271587"/>
            </a:xfrm>
            <a:prstGeom prst="line">
              <a:avLst/>
            </a:prstGeom>
            <a:noFill/>
            <a:ln w="28575">
              <a:solidFill>
                <a:schemeClr val="tx1"/>
              </a:solidFill>
              <a:round/>
              <a:headEnd type="stealth" w="lg" len="lg"/>
              <a:tailEnd type="stealth" w="lg" len="lg"/>
            </a:ln>
          </p:spPr>
          <p:txBody>
            <a:bodyPr/>
            <a:lstStyle/>
            <a:p>
              <a:endParaRPr lang="en-US" dirty="0"/>
            </a:p>
          </p:txBody>
        </p:sp>
        <p:sp>
          <p:nvSpPr>
            <p:cNvPr id="8216" name="Line 18"/>
            <p:cNvSpPr>
              <a:spLocks noChangeShapeType="1"/>
            </p:cNvSpPr>
            <p:nvPr/>
          </p:nvSpPr>
          <p:spPr bwMode="auto">
            <a:xfrm rot="5400000" flipV="1">
              <a:off x="4154488" y="4340225"/>
              <a:ext cx="427038" cy="7937"/>
            </a:xfrm>
            <a:prstGeom prst="line">
              <a:avLst/>
            </a:prstGeom>
            <a:noFill/>
            <a:ln w="28575">
              <a:solidFill>
                <a:schemeClr val="tx1"/>
              </a:solidFill>
              <a:round/>
              <a:headEnd type="stealth" w="lg" len="lg"/>
              <a:tailEnd type="stealth" w="lg" len="lg"/>
            </a:ln>
          </p:spPr>
          <p:txBody>
            <a:bodyPr/>
            <a:lstStyle/>
            <a:p>
              <a:endParaRPr lang="en-US" dirty="0"/>
            </a:p>
          </p:txBody>
        </p:sp>
        <p:sp>
          <p:nvSpPr>
            <p:cNvPr id="8217" name="Line 18"/>
            <p:cNvSpPr>
              <a:spLocks noChangeShapeType="1"/>
            </p:cNvSpPr>
            <p:nvPr/>
          </p:nvSpPr>
          <p:spPr bwMode="auto">
            <a:xfrm rot="5400000">
              <a:off x="4195763" y="2768600"/>
              <a:ext cx="366712" cy="14288"/>
            </a:xfrm>
            <a:prstGeom prst="line">
              <a:avLst/>
            </a:prstGeom>
            <a:noFill/>
            <a:ln w="28575">
              <a:solidFill>
                <a:schemeClr val="tx1"/>
              </a:solidFill>
              <a:round/>
              <a:headEnd type="stealth" w="lg" len="lg"/>
              <a:tailEnd type="stealth" w="lg" len="lg"/>
            </a:ln>
          </p:spPr>
          <p:txBody>
            <a:bodyPr/>
            <a:lstStyle/>
            <a:p>
              <a:endParaRPr lang="en-US" dirty="0"/>
            </a:p>
          </p:txBody>
        </p:sp>
        <p:sp>
          <p:nvSpPr>
            <p:cNvPr id="27" name="Rectangle 26"/>
            <p:cNvSpPr>
              <a:spLocks noChangeArrowheads="1"/>
            </p:cNvSpPr>
            <p:nvPr/>
          </p:nvSpPr>
          <p:spPr bwMode="auto">
            <a:xfrm>
              <a:off x="3487738" y="1944688"/>
              <a:ext cx="1812925" cy="636587"/>
            </a:xfrm>
            <a:prstGeom prst="rect">
              <a:avLst/>
            </a:prstGeom>
            <a:solidFill>
              <a:schemeClr val="accent6">
                <a:lumMod val="40000"/>
                <a:lumOff val="60000"/>
              </a:schemeClr>
            </a:solidFill>
            <a:ln w="28575">
              <a:solidFill>
                <a:schemeClr val="accent6">
                  <a:lumMod val="75000"/>
                </a:schemeClr>
              </a:solid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1400" b="1" dirty="0">
                  <a:latin typeface="+mn-lt"/>
                  <a:cs typeface="+mn-cs"/>
                </a:rPr>
                <a:t>Executive Operations Committee</a:t>
              </a:r>
              <a:endParaRPr lang="en-US" sz="1200" dirty="0">
                <a:latin typeface="+mn-lt"/>
                <a:cs typeface="+mn-cs"/>
              </a:endParaRPr>
            </a:p>
          </p:txBody>
        </p:sp>
      </p:gr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0"/>
            <a:ext cx="7772400" cy="990600"/>
          </a:xfrm>
        </p:spPr>
        <p:txBody>
          <a:bodyPr rtlCol="0">
            <a:noAutofit/>
          </a:bodyPr>
          <a:lstStyle/>
          <a:p>
            <a:pPr eaLnBrk="1" fontAlgn="auto" hangingPunct="1">
              <a:spcAft>
                <a:spcPts val="0"/>
              </a:spcAft>
              <a:defRPr/>
            </a:pPr>
            <a:r>
              <a:rPr lang="en-US" dirty="0" smtClean="0"/>
              <a:t>Flexible I-15 Mobility Alliance Structure </a:t>
            </a:r>
            <a:br>
              <a:rPr lang="en-US" dirty="0" smtClean="0"/>
            </a:br>
            <a:r>
              <a:rPr lang="en-US" dirty="0" smtClean="0">
                <a:solidFill>
                  <a:srgbClr val="FFC000"/>
                </a:solidFill>
              </a:rPr>
              <a:t>Steering Committee</a:t>
            </a:r>
          </a:p>
        </p:txBody>
      </p:sp>
      <p:grpSp>
        <p:nvGrpSpPr>
          <p:cNvPr id="2" name="Group 19"/>
          <p:cNvGrpSpPr>
            <a:grpSpLocks noChangeAspect="1"/>
          </p:cNvGrpSpPr>
          <p:nvPr/>
        </p:nvGrpSpPr>
        <p:grpSpPr bwMode="auto">
          <a:xfrm>
            <a:off x="3733800" y="1539875"/>
            <a:ext cx="5121275" cy="3336925"/>
            <a:chOff x="1154164" y="798859"/>
            <a:chExt cx="6171233" cy="4052638"/>
          </a:xfrm>
        </p:grpSpPr>
        <p:sp>
          <p:nvSpPr>
            <p:cNvPr id="36" name="Line 16"/>
            <p:cNvSpPr>
              <a:spLocks noChangeShapeType="1"/>
            </p:cNvSpPr>
            <p:nvPr/>
          </p:nvSpPr>
          <p:spPr bwMode="auto">
            <a:xfrm flipH="1" flipV="1">
              <a:off x="4865321" y="3370800"/>
              <a:ext cx="1203256" cy="788548"/>
            </a:xfrm>
            <a:prstGeom prst="line">
              <a:avLst/>
            </a:prstGeom>
            <a:noFill/>
            <a:ln w="28575">
              <a:solidFill>
                <a:schemeClr val="bg1">
                  <a:lumMod val="85000"/>
                </a:schemeClr>
              </a:solidFill>
              <a:round/>
              <a:headEnd/>
              <a:tailEnd type="stealth" w="lg" len="lg"/>
            </a:ln>
          </p:spPr>
          <p:txBody>
            <a:bodyPr/>
            <a:lstStyle/>
            <a:p>
              <a:pPr fontAlgn="auto">
                <a:spcBef>
                  <a:spcPts val="0"/>
                </a:spcBef>
                <a:spcAft>
                  <a:spcPts val="0"/>
                </a:spcAft>
                <a:defRPr/>
              </a:pPr>
              <a:endParaRPr lang="en-US" dirty="0">
                <a:latin typeface="+mn-lt"/>
                <a:cs typeface="+mn-cs"/>
              </a:endParaRPr>
            </a:p>
          </p:txBody>
        </p:sp>
        <p:sp>
          <p:nvSpPr>
            <p:cNvPr id="37" name="AutoShape 8"/>
            <p:cNvSpPr>
              <a:spLocks noChangeArrowheads="1"/>
            </p:cNvSpPr>
            <p:nvPr/>
          </p:nvSpPr>
          <p:spPr bwMode="auto">
            <a:xfrm>
              <a:off x="3128346" y="2489707"/>
              <a:ext cx="2261128" cy="1158723"/>
            </a:xfrm>
            <a:prstGeom prst="diamond">
              <a:avLst/>
            </a:prstGeom>
            <a:solidFill>
              <a:schemeClr val="accent6">
                <a:lumMod val="40000"/>
                <a:lumOff val="60000"/>
              </a:schemeClr>
            </a:solidFill>
            <a:ln w="28575">
              <a:solidFill>
                <a:schemeClr val="accent6">
                  <a:lumMod val="75000"/>
                </a:schemeClr>
              </a:solidFill>
              <a:miter lim="800000"/>
              <a:headEnd/>
              <a:tailEnd/>
            </a:ln>
            <a:effectLst>
              <a:outerShdw blurRad="50800" dist="38100" dir="2700000" algn="tl" rotWithShape="0">
                <a:prstClr val="black">
                  <a:alpha val="40000"/>
                </a:prstClr>
              </a:outerShdw>
            </a:effectLst>
          </p:spPr>
          <p:txBody>
            <a:bodyPr lIns="0" rIns="0" anchor="ctr"/>
            <a:lstStyle/>
            <a:p>
              <a:pPr algn="ctr" fontAlgn="auto">
                <a:spcBef>
                  <a:spcPts val="0"/>
                </a:spcBef>
                <a:spcAft>
                  <a:spcPts val="0"/>
                </a:spcAft>
                <a:defRPr/>
              </a:pPr>
              <a:r>
                <a:rPr lang="en-US" sz="1400" b="1" dirty="0">
                  <a:latin typeface="+mn-lt"/>
                  <a:cs typeface="+mn-cs"/>
                </a:rPr>
                <a:t>Steering Committee</a:t>
              </a:r>
            </a:p>
          </p:txBody>
        </p:sp>
        <p:sp>
          <p:nvSpPr>
            <p:cNvPr id="38" name="AutoShape 9"/>
            <p:cNvSpPr>
              <a:spLocks noChangeArrowheads="1"/>
            </p:cNvSpPr>
            <p:nvPr/>
          </p:nvSpPr>
          <p:spPr bwMode="auto">
            <a:xfrm>
              <a:off x="1223031" y="4101508"/>
              <a:ext cx="1675759" cy="749989"/>
            </a:xfrm>
            <a:prstGeom prst="roundRect">
              <a:avLst>
                <a:gd name="adj" fmla="val 16667"/>
              </a:avLst>
            </a:prstGeom>
            <a:solidFill>
              <a:schemeClr val="bg1">
                <a:lumMod val="95000"/>
              </a:schemeClr>
            </a:solidFill>
            <a:ln w="28575">
              <a:solidFill>
                <a:schemeClr val="bg1">
                  <a:lumMod val="85000"/>
                </a:schemeClr>
              </a:solidFill>
              <a:round/>
              <a:headEnd/>
              <a:tailEnd/>
            </a:ln>
            <a:effectLst/>
          </p:spPr>
          <p:txBody>
            <a:bodyPr anchor="ctr"/>
            <a:lstStyle/>
            <a:p>
              <a:pPr algn="ctr" fontAlgn="auto">
                <a:spcBef>
                  <a:spcPts val="0"/>
                </a:spcBef>
                <a:spcAft>
                  <a:spcPts val="0"/>
                </a:spcAft>
                <a:defRPr/>
              </a:pPr>
              <a:r>
                <a:rPr lang="en-US" sz="1400" b="1" dirty="0">
                  <a:solidFill>
                    <a:schemeClr val="bg1">
                      <a:lumMod val="85000"/>
                    </a:schemeClr>
                  </a:solidFill>
                  <a:latin typeface="+mn-lt"/>
                  <a:cs typeface="+mn-cs"/>
                </a:rPr>
                <a:t>Consultant Team</a:t>
              </a:r>
            </a:p>
          </p:txBody>
        </p:sp>
        <p:sp>
          <p:nvSpPr>
            <p:cNvPr id="39" name="AutoShape 10"/>
            <p:cNvSpPr>
              <a:spLocks noChangeArrowheads="1"/>
            </p:cNvSpPr>
            <p:nvPr/>
          </p:nvSpPr>
          <p:spPr bwMode="auto">
            <a:xfrm>
              <a:off x="3382770" y="4101508"/>
              <a:ext cx="1802015" cy="749989"/>
            </a:xfrm>
            <a:prstGeom prst="roundRect">
              <a:avLst>
                <a:gd name="adj" fmla="val 16667"/>
              </a:avLst>
            </a:prstGeom>
            <a:solidFill>
              <a:schemeClr val="bg1">
                <a:lumMod val="95000"/>
              </a:schemeClr>
            </a:solidFill>
            <a:ln w="28575">
              <a:solidFill>
                <a:schemeClr val="bg1">
                  <a:lumMod val="85000"/>
                </a:schemeClr>
              </a:solidFill>
              <a:round/>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Technical &amp; </a:t>
              </a:r>
            </a:p>
            <a:p>
              <a:pPr algn="ctr" fontAlgn="auto">
                <a:lnSpc>
                  <a:spcPts val="1400"/>
                </a:lnSpc>
                <a:spcBef>
                  <a:spcPts val="0"/>
                </a:spcBef>
                <a:spcAft>
                  <a:spcPts val="0"/>
                </a:spcAft>
                <a:defRPr/>
              </a:pPr>
              <a:r>
                <a:rPr lang="en-US" sz="1400" b="1" dirty="0">
                  <a:solidFill>
                    <a:schemeClr val="bg1">
                      <a:lumMod val="85000"/>
                    </a:schemeClr>
                  </a:solidFill>
                  <a:latin typeface="+mn-lt"/>
                  <a:cs typeface="+mn-cs"/>
                </a:rPr>
                <a:t>Planning Committees</a:t>
              </a:r>
            </a:p>
          </p:txBody>
        </p:sp>
        <p:sp>
          <p:nvSpPr>
            <p:cNvPr id="40" name="AutoShape 11"/>
            <p:cNvSpPr>
              <a:spLocks noChangeArrowheads="1"/>
            </p:cNvSpPr>
            <p:nvPr/>
          </p:nvSpPr>
          <p:spPr bwMode="auto">
            <a:xfrm>
              <a:off x="5664941" y="4101508"/>
              <a:ext cx="1660456" cy="749989"/>
            </a:xfrm>
            <a:prstGeom prst="roundRect">
              <a:avLst>
                <a:gd name="adj" fmla="val 16667"/>
              </a:avLst>
            </a:prstGeom>
            <a:solidFill>
              <a:schemeClr val="bg1">
                <a:lumMod val="95000"/>
              </a:schemeClr>
            </a:solidFill>
            <a:ln w="28575">
              <a:solidFill>
                <a:schemeClr val="bg1">
                  <a:lumMod val="85000"/>
                </a:schemeClr>
              </a:solidFill>
              <a:round/>
              <a:headEnd/>
              <a:tailEnd/>
            </a:ln>
            <a:effectLst/>
          </p:spPr>
          <p:txBody>
            <a:bodyPr anchor="ctr"/>
            <a:lstStyle/>
            <a:p>
              <a:pPr algn="ctr" fontAlgn="auto">
                <a:spcBef>
                  <a:spcPts val="0"/>
                </a:spcBef>
                <a:spcAft>
                  <a:spcPts val="0"/>
                </a:spcAft>
                <a:defRPr/>
              </a:pPr>
              <a:r>
                <a:rPr lang="en-US" sz="1400" b="1" dirty="0">
                  <a:solidFill>
                    <a:schemeClr val="bg1">
                      <a:lumMod val="85000"/>
                    </a:schemeClr>
                  </a:solidFill>
                  <a:latin typeface="+mn-lt"/>
                  <a:cs typeface="+mn-cs"/>
                </a:rPr>
                <a:t>Public</a:t>
              </a:r>
            </a:p>
          </p:txBody>
        </p:sp>
        <p:sp>
          <p:nvSpPr>
            <p:cNvPr id="41" name="Line 13"/>
            <p:cNvSpPr>
              <a:spLocks noChangeShapeType="1"/>
            </p:cNvSpPr>
            <p:nvPr/>
          </p:nvSpPr>
          <p:spPr bwMode="auto">
            <a:xfrm rot="3900000">
              <a:off x="2997453" y="3098007"/>
              <a:ext cx="208223" cy="1231951"/>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2" name="Line 17"/>
            <p:cNvSpPr>
              <a:spLocks noChangeShapeType="1"/>
            </p:cNvSpPr>
            <p:nvPr/>
          </p:nvSpPr>
          <p:spPr bwMode="auto">
            <a:xfrm rot="5400000" flipH="1">
              <a:off x="5426761" y="4256638"/>
              <a:ext cx="3856" cy="472504"/>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3" name="Line 18"/>
            <p:cNvSpPr>
              <a:spLocks noChangeShapeType="1"/>
            </p:cNvSpPr>
            <p:nvPr/>
          </p:nvSpPr>
          <p:spPr bwMode="auto">
            <a:xfrm rot="5400000" flipH="1">
              <a:off x="3150330" y="4258552"/>
              <a:ext cx="3856" cy="468676"/>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4" name="Rectangle 43"/>
            <p:cNvSpPr>
              <a:spLocks noChangeArrowheads="1"/>
            </p:cNvSpPr>
            <p:nvPr/>
          </p:nvSpPr>
          <p:spPr bwMode="auto">
            <a:xfrm>
              <a:off x="3390422" y="798859"/>
              <a:ext cx="1802015" cy="636237"/>
            </a:xfrm>
            <a:prstGeom prst="rect">
              <a:avLst/>
            </a:prstGeom>
            <a:solidFill>
              <a:schemeClr val="bg1">
                <a:lumMod val="95000"/>
              </a:schemeClr>
            </a:solidFill>
            <a:ln w="28575">
              <a:solidFill>
                <a:schemeClr val="bg1">
                  <a:lumMod val="85000"/>
                </a:schemeClr>
              </a:solidFill>
              <a:miter lim="800000"/>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Executive Board </a:t>
              </a:r>
              <a:r>
                <a:rPr lang="en-US" sz="1200" dirty="0">
                  <a:solidFill>
                    <a:schemeClr val="bg1">
                      <a:lumMod val="85000"/>
                    </a:schemeClr>
                  </a:solidFill>
                  <a:latin typeface="+mn-lt"/>
                  <a:cs typeface="+mn-cs"/>
                </a:rPr>
                <a:t>(</a:t>
              </a:r>
              <a:r>
                <a:rPr lang="en-US" sz="1100" dirty="0">
                  <a:solidFill>
                    <a:schemeClr val="bg1">
                      <a:lumMod val="85000"/>
                    </a:schemeClr>
                  </a:solidFill>
                  <a:latin typeface="+mn-lt"/>
                  <a:cs typeface="+mn-cs"/>
                </a:rPr>
                <a:t>ADOT, Caltrans, </a:t>
              </a:r>
            </a:p>
            <a:p>
              <a:pPr algn="ctr" fontAlgn="auto">
                <a:lnSpc>
                  <a:spcPts val="1400"/>
                </a:lnSpc>
                <a:spcBef>
                  <a:spcPts val="0"/>
                </a:spcBef>
                <a:spcAft>
                  <a:spcPts val="0"/>
                </a:spcAft>
                <a:defRPr/>
              </a:pPr>
              <a:r>
                <a:rPr lang="en-US" sz="1100" dirty="0">
                  <a:solidFill>
                    <a:schemeClr val="bg1">
                      <a:lumMod val="85000"/>
                    </a:schemeClr>
                  </a:solidFill>
                  <a:latin typeface="+mn-lt"/>
                  <a:cs typeface="+mn-cs"/>
                </a:rPr>
                <a:t>NDOT, UDOT)</a:t>
              </a:r>
              <a:endParaRPr lang="en-US" sz="1200" dirty="0">
                <a:solidFill>
                  <a:schemeClr val="bg1">
                    <a:lumMod val="85000"/>
                  </a:schemeClr>
                </a:solidFill>
                <a:latin typeface="+mn-lt"/>
                <a:cs typeface="+mn-cs"/>
              </a:endParaRPr>
            </a:p>
          </p:txBody>
        </p:sp>
        <p:sp>
          <p:nvSpPr>
            <p:cNvPr id="45" name="Rectangle 44"/>
            <p:cNvSpPr>
              <a:spLocks noChangeArrowheads="1"/>
            </p:cNvSpPr>
            <p:nvPr/>
          </p:nvSpPr>
          <p:spPr bwMode="auto">
            <a:xfrm>
              <a:off x="1154164" y="808498"/>
              <a:ext cx="1729323" cy="638166"/>
            </a:xfrm>
            <a:prstGeom prst="rect">
              <a:avLst/>
            </a:prstGeom>
            <a:solidFill>
              <a:schemeClr val="bg1">
                <a:lumMod val="95000"/>
              </a:schemeClr>
            </a:solidFill>
            <a:ln w="28575">
              <a:solidFill>
                <a:schemeClr val="bg1">
                  <a:lumMod val="85000"/>
                </a:schemeClr>
              </a:solidFill>
              <a:miter lim="800000"/>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USDOT </a:t>
              </a:r>
            </a:p>
            <a:p>
              <a:pPr algn="ctr" fontAlgn="auto">
                <a:lnSpc>
                  <a:spcPts val="1400"/>
                </a:lnSpc>
                <a:spcBef>
                  <a:spcPts val="0"/>
                </a:spcBef>
                <a:spcAft>
                  <a:spcPts val="0"/>
                </a:spcAft>
                <a:defRPr/>
              </a:pPr>
              <a:r>
                <a:rPr lang="en-US" sz="1200" dirty="0">
                  <a:solidFill>
                    <a:schemeClr val="bg1">
                      <a:lumMod val="85000"/>
                    </a:schemeClr>
                  </a:solidFill>
                  <a:latin typeface="+mn-lt"/>
                  <a:cs typeface="+mn-cs"/>
                </a:rPr>
                <a:t>(</a:t>
              </a:r>
              <a:r>
                <a:rPr lang="en-US" sz="1100" dirty="0">
                  <a:solidFill>
                    <a:schemeClr val="bg1">
                      <a:lumMod val="85000"/>
                    </a:schemeClr>
                  </a:solidFill>
                  <a:latin typeface="+mn-lt"/>
                  <a:cs typeface="+mn-cs"/>
                </a:rPr>
                <a:t>FHWA, FTA, FRA, FAA)</a:t>
              </a:r>
              <a:endParaRPr lang="en-US" sz="1200" dirty="0">
                <a:solidFill>
                  <a:schemeClr val="bg1">
                    <a:lumMod val="85000"/>
                  </a:schemeClr>
                </a:solidFill>
                <a:latin typeface="+mn-lt"/>
                <a:cs typeface="+mn-cs"/>
              </a:endParaRPr>
            </a:p>
          </p:txBody>
        </p:sp>
        <p:sp>
          <p:nvSpPr>
            <p:cNvPr id="46" name="Line 18"/>
            <p:cNvSpPr>
              <a:spLocks noChangeShapeType="1"/>
            </p:cNvSpPr>
            <p:nvPr/>
          </p:nvSpPr>
          <p:spPr bwMode="auto">
            <a:xfrm rot="5400000" flipH="1">
              <a:off x="3142693" y="898199"/>
              <a:ext cx="0" cy="503110"/>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7" name="Line 18"/>
            <p:cNvSpPr>
              <a:spLocks noChangeShapeType="1"/>
            </p:cNvSpPr>
            <p:nvPr/>
          </p:nvSpPr>
          <p:spPr bwMode="auto">
            <a:xfrm rot="5400000">
              <a:off x="1769368" y="2462891"/>
              <a:ext cx="1916423" cy="1272123"/>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8" name="Line 18"/>
            <p:cNvSpPr>
              <a:spLocks noChangeShapeType="1"/>
            </p:cNvSpPr>
            <p:nvPr/>
          </p:nvSpPr>
          <p:spPr bwMode="auto">
            <a:xfrm rot="5400000" flipV="1">
              <a:off x="4053518" y="3857648"/>
              <a:ext cx="426086" cy="7652"/>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9" name="Line 18"/>
            <p:cNvSpPr>
              <a:spLocks noChangeShapeType="1"/>
            </p:cNvSpPr>
            <p:nvPr/>
          </p:nvSpPr>
          <p:spPr bwMode="auto">
            <a:xfrm rot="5400000">
              <a:off x="4094879" y="2285401"/>
              <a:ext cx="366318" cy="15304"/>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50" name="Rectangle 49"/>
            <p:cNvSpPr>
              <a:spLocks noChangeArrowheads="1"/>
            </p:cNvSpPr>
            <p:nvPr/>
          </p:nvSpPr>
          <p:spPr bwMode="auto">
            <a:xfrm>
              <a:off x="3386596" y="1462088"/>
              <a:ext cx="1813493" cy="636237"/>
            </a:xfrm>
            <a:prstGeom prst="rect">
              <a:avLst/>
            </a:prstGeom>
            <a:solidFill>
              <a:schemeClr val="bg1">
                <a:lumMod val="95000"/>
              </a:schemeClr>
            </a:solidFill>
            <a:ln w="28575">
              <a:solidFill>
                <a:schemeClr val="bg1">
                  <a:lumMod val="85000"/>
                </a:schemeClr>
              </a:solidFill>
              <a:miter lim="800000"/>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Executive Operations Committee</a:t>
              </a:r>
              <a:endParaRPr lang="en-US" sz="1200" dirty="0">
                <a:solidFill>
                  <a:schemeClr val="bg1">
                    <a:lumMod val="85000"/>
                  </a:schemeClr>
                </a:solidFill>
                <a:latin typeface="+mn-lt"/>
                <a:cs typeface="+mn-cs"/>
              </a:endParaRPr>
            </a:p>
          </p:txBody>
        </p:sp>
      </p:grpSp>
      <p:sp>
        <p:nvSpPr>
          <p:cNvPr id="28676" name="Content Placeholder 2"/>
          <p:cNvSpPr>
            <a:spLocks noGrp="1"/>
          </p:cNvSpPr>
          <p:nvPr>
            <p:ph idx="1"/>
          </p:nvPr>
        </p:nvSpPr>
        <p:spPr>
          <a:xfrm>
            <a:off x="373063" y="1431925"/>
            <a:ext cx="5053012" cy="5100638"/>
          </a:xfrm>
          <a:solidFill>
            <a:schemeClr val="bg1">
              <a:lumMod val="85000"/>
              <a:alpha val="32000"/>
            </a:schemeClr>
          </a:solidFill>
        </p:spPr>
        <p:txBody>
          <a:bodyPr rtlCol="0">
            <a:normAutofit/>
          </a:bodyPr>
          <a:lstStyle/>
          <a:p>
            <a:pPr eaLnBrk="1" fontAlgn="auto" hangingPunct="1">
              <a:spcAft>
                <a:spcPts val="0"/>
              </a:spcAft>
              <a:defRPr/>
            </a:pPr>
            <a:r>
              <a:rPr lang="en-US" sz="2400" b="1" dirty="0" smtClean="0">
                <a:solidFill>
                  <a:schemeClr val="accent1">
                    <a:lumMod val="75000"/>
                  </a:schemeClr>
                </a:solidFill>
              </a:rPr>
              <a:t>Composition</a:t>
            </a:r>
          </a:p>
          <a:p>
            <a:pPr lvl="1" eaLnBrk="1" fontAlgn="auto" hangingPunct="1">
              <a:spcAft>
                <a:spcPts val="0"/>
              </a:spcAft>
              <a:defRPr/>
            </a:pPr>
            <a:r>
              <a:rPr lang="en-US" sz="2000" dirty="0" smtClean="0"/>
              <a:t>Senior leaders from partner groups</a:t>
            </a:r>
          </a:p>
          <a:p>
            <a:pPr eaLnBrk="1" fontAlgn="auto" hangingPunct="1">
              <a:spcAft>
                <a:spcPts val="0"/>
              </a:spcAft>
              <a:defRPr/>
            </a:pPr>
            <a:r>
              <a:rPr lang="en-US" sz="2400" b="1" dirty="0" smtClean="0">
                <a:solidFill>
                  <a:schemeClr val="accent1">
                    <a:lumMod val="75000"/>
                  </a:schemeClr>
                </a:solidFill>
              </a:rPr>
              <a:t>Develop and recommend to Executive Board:</a:t>
            </a:r>
          </a:p>
          <a:p>
            <a:pPr lvl="1" eaLnBrk="1" fontAlgn="auto" hangingPunct="1">
              <a:spcAft>
                <a:spcPts val="0"/>
              </a:spcAft>
              <a:defRPr/>
            </a:pPr>
            <a:r>
              <a:rPr lang="en-US" sz="2000" dirty="0" smtClean="0"/>
              <a:t>Vision documents</a:t>
            </a:r>
          </a:p>
          <a:p>
            <a:pPr lvl="1" eaLnBrk="1" fontAlgn="auto" hangingPunct="1">
              <a:spcAft>
                <a:spcPts val="0"/>
              </a:spcAft>
              <a:defRPr/>
            </a:pPr>
            <a:r>
              <a:rPr lang="en-US" sz="2000" dirty="0" smtClean="0"/>
              <a:t>Alliance goals and objectives</a:t>
            </a:r>
          </a:p>
          <a:p>
            <a:pPr lvl="1" eaLnBrk="1" fontAlgn="auto" hangingPunct="1">
              <a:spcAft>
                <a:spcPts val="0"/>
              </a:spcAft>
              <a:defRPr/>
            </a:pPr>
            <a:r>
              <a:rPr lang="en-US" sz="2000" dirty="0" smtClean="0"/>
              <a:t>Policies and procedures </a:t>
            </a:r>
          </a:p>
          <a:p>
            <a:pPr lvl="1" eaLnBrk="1" fontAlgn="auto" hangingPunct="1">
              <a:spcAft>
                <a:spcPts val="0"/>
              </a:spcAft>
              <a:defRPr/>
            </a:pPr>
            <a:r>
              <a:rPr lang="en-US" sz="2000" dirty="0" smtClean="0"/>
              <a:t>Lists of prioritized projects</a:t>
            </a:r>
          </a:p>
          <a:p>
            <a:pPr lvl="1" eaLnBrk="1" fontAlgn="auto" hangingPunct="1">
              <a:spcAft>
                <a:spcPts val="0"/>
              </a:spcAft>
              <a:defRPr/>
            </a:pPr>
            <a:r>
              <a:rPr lang="en-US" sz="2000" dirty="0" smtClean="0"/>
              <a:t>Additional partners to be engaged</a:t>
            </a:r>
          </a:p>
          <a:p>
            <a:pPr lvl="1" eaLnBrk="1" fontAlgn="auto" hangingPunct="1">
              <a:spcAft>
                <a:spcPts val="0"/>
              </a:spcAft>
              <a:defRPr/>
            </a:pPr>
            <a:r>
              <a:rPr lang="en-US" sz="2000" dirty="0" smtClean="0"/>
              <a:t>Actions and activities on critical program elements</a:t>
            </a:r>
          </a:p>
          <a:p>
            <a:pPr lvl="1" eaLnBrk="1" fontAlgn="auto" hangingPunct="1">
              <a:spcAft>
                <a:spcPts val="0"/>
              </a:spcAft>
              <a:defRPr/>
            </a:pPr>
            <a:r>
              <a:rPr lang="en-US" sz="2000" dirty="0" smtClean="0"/>
              <a:t>Updates to the Master Plan</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0"/>
            <a:ext cx="7772400" cy="990600"/>
          </a:xfrm>
        </p:spPr>
        <p:txBody>
          <a:bodyPr rtlCol="0">
            <a:noAutofit/>
          </a:bodyPr>
          <a:lstStyle/>
          <a:p>
            <a:pPr eaLnBrk="1" fontAlgn="auto" hangingPunct="1">
              <a:spcAft>
                <a:spcPts val="0"/>
              </a:spcAft>
              <a:defRPr/>
            </a:pPr>
            <a:r>
              <a:rPr lang="en-US" dirty="0" smtClean="0"/>
              <a:t>Flexible I-15 Mobility Alliance Structure </a:t>
            </a:r>
            <a:br>
              <a:rPr lang="en-US" dirty="0" smtClean="0"/>
            </a:br>
            <a:r>
              <a:rPr lang="en-US" dirty="0" smtClean="0">
                <a:solidFill>
                  <a:srgbClr val="FFC000"/>
                </a:solidFill>
              </a:rPr>
              <a:t>Technical &amp; Planning Committees</a:t>
            </a:r>
          </a:p>
        </p:txBody>
      </p:sp>
      <p:grpSp>
        <p:nvGrpSpPr>
          <p:cNvPr id="2" name="Group 19"/>
          <p:cNvGrpSpPr>
            <a:grpSpLocks noChangeAspect="1"/>
          </p:cNvGrpSpPr>
          <p:nvPr/>
        </p:nvGrpSpPr>
        <p:grpSpPr bwMode="auto">
          <a:xfrm>
            <a:off x="3733800" y="1539875"/>
            <a:ext cx="5121275" cy="3336925"/>
            <a:chOff x="1154164" y="798859"/>
            <a:chExt cx="6171233" cy="4052638"/>
          </a:xfrm>
        </p:grpSpPr>
        <p:sp>
          <p:nvSpPr>
            <p:cNvPr id="36" name="Line 16"/>
            <p:cNvSpPr>
              <a:spLocks noChangeShapeType="1"/>
            </p:cNvSpPr>
            <p:nvPr/>
          </p:nvSpPr>
          <p:spPr bwMode="auto">
            <a:xfrm flipH="1" flipV="1">
              <a:off x="4865321" y="3370800"/>
              <a:ext cx="1203256" cy="788548"/>
            </a:xfrm>
            <a:prstGeom prst="line">
              <a:avLst/>
            </a:prstGeom>
            <a:noFill/>
            <a:ln w="28575">
              <a:solidFill>
                <a:schemeClr val="bg1">
                  <a:lumMod val="85000"/>
                </a:schemeClr>
              </a:solidFill>
              <a:round/>
              <a:headEnd/>
              <a:tailEnd type="stealth" w="lg" len="lg"/>
            </a:ln>
          </p:spPr>
          <p:txBody>
            <a:bodyPr/>
            <a:lstStyle/>
            <a:p>
              <a:pPr fontAlgn="auto">
                <a:spcBef>
                  <a:spcPts val="0"/>
                </a:spcBef>
                <a:spcAft>
                  <a:spcPts val="0"/>
                </a:spcAft>
                <a:defRPr/>
              </a:pPr>
              <a:endParaRPr lang="en-US" dirty="0">
                <a:latin typeface="+mn-lt"/>
                <a:cs typeface="+mn-cs"/>
              </a:endParaRPr>
            </a:p>
          </p:txBody>
        </p:sp>
        <p:sp>
          <p:nvSpPr>
            <p:cNvPr id="37" name="AutoShape 8"/>
            <p:cNvSpPr>
              <a:spLocks noChangeArrowheads="1"/>
            </p:cNvSpPr>
            <p:nvPr/>
          </p:nvSpPr>
          <p:spPr bwMode="auto">
            <a:xfrm>
              <a:off x="3128346" y="2489707"/>
              <a:ext cx="2261128" cy="1158723"/>
            </a:xfrm>
            <a:prstGeom prst="diamond">
              <a:avLst/>
            </a:prstGeom>
            <a:solidFill>
              <a:schemeClr val="bg1">
                <a:lumMod val="95000"/>
              </a:schemeClr>
            </a:solidFill>
            <a:ln w="28575">
              <a:solidFill>
                <a:schemeClr val="bg1">
                  <a:lumMod val="85000"/>
                </a:schemeClr>
              </a:solidFill>
              <a:round/>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Steering Committee</a:t>
              </a:r>
            </a:p>
          </p:txBody>
        </p:sp>
        <p:sp>
          <p:nvSpPr>
            <p:cNvPr id="38" name="AutoShape 9"/>
            <p:cNvSpPr>
              <a:spLocks noChangeArrowheads="1"/>
            </p:cNvSpPr>
            <p:nvPr/>
          </p:nvSpPr>
          <p:spPr bwMode="auto">
            <a:xfrm>
              <a:off x="1223031" y="4101508"/>
              <a:ext cx="1675759" cy="749989"/>
            </a:xfrm>
            <a:prstGeom prst="roundRect">
              <a:avLst>
                <a:gd name="adj" fmla="val 16667"/>
              </a:avLst>
            </a:prstGeom>
            <a:solidFill>
              <a:schemeClr val="bg1">
                <a:lumMod val="95000"/>
              </a:schemeClr>
            </a:solidFill>
            <a:ln w="28575">
              <a:solidFill>
                <a:schemeClr val="bg1">
                  <a:lumMod val="85000"/>
                </a:schemeClr>
              </a:solidFill>
              <a:round/>
              <a:headEnd/>
              <a:tailEnd/>
            </a:ln>
            <a:effectLst/>
          </p:spPr>
          <p:txBody>
            <a:bodyPr anchor="ctr"/>
            <a:lstStyle/>
            <a:p>
              <a:pPr algn="ctr" fontAlgn="auto">
                <a:spcBef>
                  <a:spcPts val="0"/>
                </a:spcBef>
                <a:spcAft>
                  <a:spcPts val="0"/>
                </a:spcAft>
                <a:defRPr/>
              </a:pPr>
              <a:r>
                <a:rPr lang="en-US" sz="1400" b="1" dirty="0">
                  <a:solidFill>
                    <a:schemeClr val="bg1">
                      <a:lumMod val="85000"/>
                    </a:schemeClr>
                  </a:solidFill>
                  <a:latin typeface="+mn-lt"/>
                  <a:cs typeface="+mn-cs"/>
                </a:rPr>
                <a:t>Consultant Team</a:t>
              </a:r>
            </a:p>
          </p:txBody>
        </p:sp>
        <p:sp>
          <p:nvSpPr>
            <p:cNvPr id="39" name="AutoShape 10"/>
            <p:cNvSpPr>
              <a:spLocks noChangeArrowheads="1"/>
            </p:cNvSpPr>
            <p:nvPr/>
          </p:nvSpPr>
          <p:spPr bwMode="auto">
            <a:xfrm>
              <a:off x="3382770" y="4101508"/>
              <a:ext cx="1802015" cy="749989"/>
            </a:xfrm>
            <a:prstGeom prst="roundRect">
              <a:avLst>
                <a:gd name="adj" fmla="val 16667"/>
              </a:avLst>
            </a:prstGeom>
            <a:solidFill>
              <a:schemeClr val="accent2">
                <a:lumMod val="40000"/>
                <a:lumOff val="60000"/>
              </a:schemeClr>
            </a:solidFill>
            <a:ln w="28575">
              <a:solidFill>
                <a:srgbClr val="C00000"/>
              </a:solidFill>
              <a:round/>
              <a:headEnd/>
              <a:tailEnd/>
            </a:ln>
            <a:effectLst/>
          </p:spPr>
          <p:txBody>
            <a:bodyPr anchor="ctr"/>
            <a:lstStyle/>
            <a:p>
              <a:pPr algn="ctr" fontAlgn="auto">
                <a:lnSpc>
                  <a:spcPts val="1400"/>
                </a:lnSpc>
                <a:spcBef>
                  <a:spcPts val="0"/>
                </a:spcBef>
                <a:spcAft>
                  <a:spcPts val="0"/>
                </a:spcAft>
                <a:defRPr/>
              </a:pPr>
              <a:r>
                <a:rPr lang="en-US" sz="1400" b="1" dirty="0">
                  <a:latin typeface="+mn-lt"/>
                  <a:cs typeface="+mn-cs"/>
                </a:rPr>
                <a:t>Technical &amp; </a:t>
              </a:r>
            </a:p>
            <a:p>
              <a:pPr algn="ctr" fontAlgn="auto">
                <a:lnSpc>
                  <a:spcPts val="1400"/>
                </a:lnSpc>
                <a:spcBef>
                  <a:spcPts val="0"/>
                </a:spcBef>
                <a:spcAft>
                  <a:spcPts val="0"/>
                </a:spcAft>
                <a:defRPr/>
              </a:pPr>
              <a:r>
                <a:rPr lang="en-US" sz="1400" b="1" dirty="0">
                  <a:latin typeface="+mn-lt"/>
                  <a:cs typeface="+mn-cs"/>
                </a:rPr>
                <a:t>Planning Committees</a:t>
              </a:r>
            </a:p>
          </p:txBody>
        </p:sp>
        <p:sp>
          <p:nvSpPr>
            <p:cNvPr id="40" name="AutoShape 11"/>
            <p:cNvSpPr>
              <a:spLocks noChangeArrowheads="1"/>
            </p:cNvSpPr>
            <p:nvPr/>
          </p:nvSpPr>
          <p:spPr bwMode="auto">
            <a:xfrm>
              <a:off x="5664941" y="4101508"/>
              <a:ext cx="1660456" cy="749989"/>
            </a:xfrm>
            <a:prstGeom prst="roundRect">
              <a:avLst>
                <a:gd name="adj" fmla="val 16667"/>
              </a:avLst>
            </a:prstGeom>
            <a:solidFill>
              <a:schemeClr val="bg1">
                <a:lumMod val="95000"/>
              </a:schemeClr>
            </a:solidFill>
            <a:ln w="28575">
              <a:solidFill>
                <a:schemeClr val="bg1">
                  <a:lumMod val="85000"/>
                </a:schemeClr>
              </a:solidFill>
              <a:round/>
              <a:headEnd/>
              <a:tailEnd/>
            </a:ln>
            <a:effectLst/>
          </p:spPr>
          <p:txBody>
            <a:bodyPr anchor="ctr"/>
            <a:lstStyle/>
            <a:p>
              <a:pPr algn="ctr" fontAlgn="auto">
                <a:spcBef>
                  <a:spcPts val="0"/>
                </a:spcBef>
                <a:spcAft>
                  <a:spcPts val="0"/>
                </a:spcAft>
                <a:defRPr/>
              </a:pPr>
              <a:r>
                <a:rPr lang="en-US" sz="1400" b="1" dirty="0">
                  <a:solidFill>
                    <a:schemeClr val="bg1">
                      <a:lumMod val="85000"/>
                    </a:schemeClr>
                  </a:solidFill>
                  <a:latin typeface="+mn-lt"/>
                  <a:cs typeface="+mn-cs"/>
                </a:rPr>
                <a:t>Public</a:t>
              </a:r>
            </a:p>
          </p:txBody>
        </p:sp>
        <p:sp>
          <p:nvSpPr>
            <p:cNvPr id="41" name="Line 13"/>
            <p:cNvSpPr>
              <a:spLocks noChangeShapeType="1"/>
            </p:cNvSpPr>
            <p:nvPr/>
          </p:nvSpPr>
          <p:spPr bwMode="auto">
            <a:xfrm rot="3900000">
              <a:off x="2997453" y="3098007"/>
              <a:ext cx="208223" cy="1231951"/>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2" name="Line 17"/>
            <p:cNvSpPr>
              <a:spLocks noChangeShapeType="1"/>
            </p:cNvSpPr>
            <p:nvPr/>
          </p:nvSpPr>
          <p:spPr bwMode="auto">
            <a:xfrm rot="5400000" flipH="1">
              <a:off x="5426761" y="4256638"/>
              <a:ext cx="3856" cy="472504"/>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3" name="Line 18"/>
            <p:cNvSpPr>
              <a:spLocks noChangeShapeType="1"/>
            </p:cNvSpPr>
            <p:nvPr/>
          </p:nvSpPr>
          <p:spPr bwMode="auto">
            <a:xfrm rot="5400000" flipH="1">
              <a:off x="3150330" y="4258552"/>
              <a:ext cx="3856" cy="468676"/>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4" name="Rectangle 43"/>
            <p:cNvSpPr>
              <a:spLocks noChangeArrowheads="1"/>
            </p:cNvSpPr>
            <p:nvPr/>
          </p:nvSpPr>
          <p:spPr bwMode="auto">
            <a:xfrm>
              <a:off x="3390422" y="798859"/>
              <a:ext cx="1802015" cy="636237"/>
            </a:xfrm>
            <a:prstGeom prst="rect">
              <a:avLst/>
            </a:prstGeom>
            <a:solidFill>
              <a:schemeClr val="bg1">
                <a:lumMod val="95000"/>
              </a:schemeClr>
            </a:solidFill>
            <a:ln w="28575">
              <a:solidFill>
                <a:schemeClr val="bg1">
                  <a:lumMod val="85000"/>
                </a:schemeClr>
              </a:solidFill>
              <a:miter lim="800000"/>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Executive Board </a:t>
              </a:r>
              <a:r>
                <a:rPr lang="en-US" sz="1200" dirty="0">
                  <a:solidFill>
                    <a:schemeClr val="bg1">
                      <a:lumMod val="85000"/>
                    </a:schemeClr>
                  </a:solidFill>
                  <a:latin typeface="+mn-lt"/>
                  <a:cs typeface="+mn-cs"/>
                </a:rPr>
                <a:t>(</a:t>
              </a:r>
              <a:r>
                <a:rPr lang="en-US" sz="1100" dirty="0">
                  <a:solidFill>
                    <a:schemeClr val="bg1">
                      <a:lumMod val="85000"/>
                    </a:schemeClr>
                  </a:solidFill>
                  <a:latin typeface="+mn-lt"/>
                  <a:cs typeface="+mn-cs"/>
                </a:rPr>
                <a:t>ADOT, Caltrans, </a:t>
              </a:r>
            </a:p>
            <a:p>
              <a:pPr algn="ctr" fontAlgn="auto">
                <a:lnSpc>
                  <a:spcPts val="1400"/>
                </a:lnSpc>
                <a:spcBef>
                  <a:spcPts val="0"/>
                </a:spcBef>
                <a:spcAft>
                  <a:spcPts val="0"/>
                </a:spcAft>
                <a:defRPr/>
              </a:pPr>
              <a:r>
                <a:rPr lang="en-US" sz="1100" dirty="0">
                  <a:solidFill>
                    <a:schemeClr val="bg1">
                      <a:lumMod val="85000"/>
                    </a:schemeClr>
                  </a:solidFill>
                  <a:latin typeface="+mn-lt"/>
                  <a:cs typeface="+mn-cs"/>
                </a:rPr>
                <a:t>NDOT, UDOT)</a:t>
              </a:r>
              <a:endParaRPr lang="en-US" sz="1200" dirty="0">
                <a:solidFill>
                  <a:schemeClr val="bg1">
                    <a:lumMod val="85000"/>
                  </a:schemeClr>
                </a:solidFill>
                <a:latin typeface="+mn-lt"/>
                <a:cs typeface="+mn-cs"/>
              </a:endParaRPr>
            </a:p>
          </p:txBody>
        </p:sp>
        <p:sp>
          <p:nvSpPr>
            <p:cNvPr id="45" name="Rectangle 44"/>
            <p:cNvSpPr>
              <a:spLocks noChangeArrowheads="1"/>
            </p:cNvSpPr>
            <p:nvPr/>
          </p:nvSpPr>
          <p:spPr bwMode="auto">
            <a:xfrm>
              <a:off x="1154164" y="808498"/>
              <a:ext cx="1729323" cy="638166"/>
            </a:xfrm>
            <a:prstGeom prst="rect">
              <a:avLst/>
            </a:prstGeom>
            <a:solidFill>
              <a:schemeClr val="bg1">
                <a:lumMod val="95000"/>
              </a:schemeClr>
            </a:solidFill>
            <a:ln w="28575">
              <a:solidFill>
                <a:schemeClr val="bg1">
                  <a:lumMod val="85000"/>
                </a:schemeClr>
              </a:solidFill>
              <a:miter lim="800000"/>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USDOT </a:t>
              </a:r>
            </a:p>
            <a:p>
              <a:pPr algn="ctr" fontAlgn="auto">
                <a:lnSpc>
                  <a:spcPts val="1400"/>
                </a:lnSpc>
                <a:spcBef>
                  <a:spcPts val="0"/>
                </a:spcBef>
                <a:spcAft>
                  <a:spcPts val="0"/>
                </a:spcAft>
                <a:defRPr/>
              </a:pPr>
              <a:r>
                <a:rPr lang="en-US" sz="1200" dirty="0">
                  <a:solidFill>
                    <a:schemeClr val="bg1">
                      <a:lumMod val="85000"/>
                    </a:schemeClr>
                  </a:solidFill>
                  <a:latin typeface="+mn-lt"/>
                  <a:cs typeface="+mn-cs"/>
                </a:rPr>
                <a:t>(</a:t>
              </a:r>
              <a:r>
                <a:rPr lang="en-US" sz="1100" dirty="0">
                  <a:solidFill>
                    <a:schemeClr val="bg1">
                      <a:lumMod val="85000"/>
                    </a:schemeClr>
                  </a:solidFill>
                  <a:latin typeface="+mn-lt"/>
                  <a:cs typeface="+mn-cs"/>
                </a:rPr>
                <a:t>FHWA, FTA, FRA, FAA)</a:t>
              </a:r>
              <a:endParaRPr lang="en-US" sz="1200" dirty="0">
                <a:solidFill>
                  <a:schemeClr val="bg1">
                    <a:lumMod val="85000"/>
                  </a:schemeClr>
                </a:solidFill>
                <a:latin typeface="+mn-lt"/>
                <a:cs typeface="+mn-cs"/>
              </a:endParaRPr>
            </a:p>
          </p:txBody>
        </p:sp>
        <p:sp>
          <p:nvSpPr>
            <p:cNvPr id="46" name="Line 18"/>
            <p:cNvSpPr>
              <a:spLocks noChangeShapeType="1"/>
            </p:cNvSpPr>
            <p:nvPr/>
          </p:nvSpPr>
          <p:spPr bwMode="auto">
            <a:xfrm rot="5400000" flipH="1">
              <a:off x="3142693" y="898199"/>
              <a:ext cx="0" cy="503110"/>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7" name="Line 18"/>
            <p:cNvSpPr>
              <a:spLocks noChangeShapeType="1"/>
            </p:cNvSpPr>
            <p:nvPr/>
          </p:nvSpPr>
          <p:spPr bwMode="auto">
            <a:xfrm rot="5400000">
              <a:off x="1769368" y="2462891"/>
              <a:ext cx="1916423" cy="1272123"/>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8" name="Line 18"/>
            <p:cNvSpPr>
              <a:spLocks noChangeShapeType="1"/>
            </p:cNvSpPr>
            <p:nvPr/>
          </p:nvSpPr>
          <p:spPr bwMode="auto">
            <a:xfrm rot="5400000" flipV="1">
              <a:off x="4053518" y="3857648"/>
              <a:ext cx="426086" cy="7652"/>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9" name="Line 18"/>
            <p:cNvSpPr>
              <a:spLocks noChangeShapeType="1"/>
            </p:cNvSpPr>
            <p:nvPr/>
          </p:nvSpPr>
          <p:spPr bwMode="auto">
            <a:xfrm rot="5400000">
              <a:off x="4094879" y="2285401"/>
              <a:ext cx="366318" cy="15304"/>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50" name="Rectangle 49"/>
            <p:cNvSpPr>
              <a:spLocks noChangeArrowheads="1"/>
            </p:cNvSpPr>
            <p:nvPr/>
          </p:nvSpPr>
          <p:spPr bwMode="auto">
            <a:xfrm>
              <a:off x="3386596" y="1462088"/>
              <a:ext cx="1813493" cy="636237"/>
            </a:xfrm>
            <a:prstGeom prst="rect">
              <a:avLst/>
            </a:prstGeom>
            <a:solidFill>
              <a:schemeClr val="bg1">
                <a:lumMod val="95000"/>
              </a:schemeClr>
            </a:solidFill>
            <a:ln w="28575">
              <a:solidFill>
                <a:schemeClr val="bg1">
                  <a:lumMod val="85000"/>
                </a:schemeClr>
              </a:solidFill>
              <a:miter lim="800000"/>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Executive Operations Committee</a:t>
              </a:r>
              <a:endParaRPr lang="en-US" sz="1200" dirty="0">
                <a:solidFill>
                  <a:schemeClr val="bg1">
                    <a:lumMod val="85000"/>
                  </a:schemeClr>
                </a:solidFill>
                <a:latin typeface="+mn-lt"/>
                <a:cs typeface="+mn-cs"/>
              </a:endParaRPr>
            </a:p>
          </p:txBody>
        </p:sp>
      </p:grpSp>
      <p:sp>
        <p:nvSpPr>
          <p:cNvPr id="28676" name="Content Placeholder 2"/>
          <p:cNvSpPr>
            <a:spLocks noGrp="1"/>
          </p:cNvSpPr>
          <p:nvPr>
            <p:ph idx="1"/>
          </p:nvPr>
        </p:nvSpPr>
        <p:spPr>
          <a:xfrm>
            <a:off x="373063" y="1431925"/>
            <a:ext cx="5053012" cy="5100638"/>
          </a:xfrm>
          <a:solidFill>
            <a:schemeClr val="bg1">
              <a:lumMod val="85000"/>
              <a:alpha val="32000"/>
            </a:schemeClr>
          </a:solidFill>
        </p:spPr>
        <p:txBody>
          <a:bodyPr rtlCol="0">
            <a:normAutofit/>
          </a:bodyPr>
          <a:lstStyle/>
          <a:p>
            <a:pPr eaLnBrk="1" fontAlgn="auto" hangingPunct="1">
              <a:spcAft>
                <a:spcPts val="0"/>
              </a:spcAft>
              <a:defRPr/>
            </a:pPr>
            <a:r>
              <a:rPr lang="en-US" sz="2400" b="1" dirty="0" smtClean="0">
                <a:solidFill>
                  <a:schemeClr val="accent1">
                    <a:lumMod val="75000"/>
                  </a:schemeClr>
                </a:solidFill>
              </a:rPr>
              <a:t>Composition</a:t>
            </a:r>
          </a:p>
          <a:p>
            <a:pPr lvl="1" eaLnBrk="1" fontAlgn="auto" hangingPunct="1">
              <a:spcAft>
                <a:spcPts val="0"/>
              </a:spcAft>
              <a:defRPr/>
            </a:pPr>
            <a:r>
              <a:rPr lang="en-US" sz="2000" dirty="0" smtClean="0"/>
              <a:t>Technical staff from partner groups</a:t>
            </a:r>
          </a:p>
          <a:p>
            <a:pPr eaLnBrk="1" fontAlgn="auto" hangingPunct="1">
              <a:spcAft>
                <a:spcPts val="0"/>
              </a:spcAft>
              <a:defRPr/>
            </a:pPr>
            <a:r>
              <a:rPr lang="en-US" sz="2400" b="1" dirty="0" smtClean="0">
                <a:solidFill>
                  <a:schemeClr val="accent1">
                    <a:lumMod val="75000"/>
                  </a:schemeClr>
                </a:solidFill>
              </a:rPr>
              <a:t>Sub-committees</a:t>
            </a:r>
          </a:p>
          <a:p>
            <a:pPr lvl="1" eaLnBrk="1" fontAlgn="auto" hangingPunct="1">
              <a:spcAft>
                <a:spcPts val="0"/>
              </a:spcAft>
              <a:defRPr/>
            </a:pPr>
            <a:r>
              <a:rPr lang="en-US" sz="2000" dirty="0" smtClean="0"/>
              <a:t>Programming</a:t>
            </a:r>
          </a:p>
          <a:p>
            <a:pPr lvl="1" eaLnBrk="1" fontAlgn="auto" hangingPunct="1">
              <a:spcAft>
                <a:spcPts val="0"/>
              </a:spcAft>
              <a:defRPr/>
            </a:pPr>
            <a:r>
              <a:rPr lang="en-US" sz="2000" dirty="0" smtClean="0"/>
              <a:t>Data</a:t>
            </a:r>
          </a:p>
          <a:p>
            <a:pPr lvl="1" eaLnBrk="1" fontAlgn="auto" hangingPunct="1">
              <a:spcAft>
                <a:spcPts val="0"/>
              </a:spcAft>
              <a:defRPr/>
            </a:pPr>
            <a:r>
              <a:rPr lang="en-US" sz="2000" dirty="0" smtClean="0"/>
              <a:t>Freight</a:t>
            </a:r>
          </a:p>
          <a:p>
            <a:pPr lvl="1" eaLnBrk="1" fontAlgn="auto" hangingPunct="1">
              <a:spcAft>
                <a:spcPts val="0"/>
              </a:spcAft>
              <a:defRPr/>
            </a:pPr>
            <a:r>
              <a:rPr lang="en-US" sz="2000" dirty="0" smtClean="0"/>
              <a:t>Operations</a:t>
            </a:r>
          </a:p>
          <a:p>
            <a:pPr lvl="1" eaLnBrk="1" fontAlgn="auto" hangingPunct="1">
              <a:spcAft>
                <a:spcPts val="0"/>
              </a:spcAft>
              <a:defRPr/>
            </a:pPr>
            <a:r>
              <a:rPr lang="en-US" sz="2000" dirty="0" smtClean="0"/>
              <a:t>Multimodal</a:t>
            </a:r>
          </a:p>
          <a:p>
            <a:pPr lvl="1" eaLnBrk="1" fontAlgn="auto" hangingPunct="1">
              <a:spcAft>
                <a:spcPts val="0"/>
              </a:spcAft>
              <a:defRPr/>
            </a:pPr>
            <a:r>
              <a:rPr lang="en-US" sz="2000" dirty="0" smtClean="0"/>
              <a:t>Sustainability</a:t>
            </a:r>
          </a:p>
          <a:p>
            <a:pPr lvl="1" eaLnBrk="1" fontAlgn="auto" hangingPunct="1">
              <a:spcAft>
                <a:spcPts val="0"/>
              </a:spcAft>
              <a:defRPr/>
            </a:pPr>
            <a:r>
              <a:rPr lang="en-US" sz="2000" dirty="0" smtClean="0"/>
              <a:t>Policy</a:t>
            </a:r>
          </a:p>
          <a:p>
            <a:pPr lvl="1" eaLnBrk="1" fontAlgn="auto" hangingPunct="1">
              <a:spcAft>
                <a:spcPts val="0"/>
              </a:spcAft>
              <a:defRPr/>
            </a:pPr>
            <a:r>
              <a:rPr lang="en-US" sz="2000" dirty="0" smtClean="0"/>
              <a:t>Outreach</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0"/>
            <a:ext cx="7848600" cy="1143000"/>
          </a:xfrm>
        </p:spPr>
        <p:txBody>
          <a:bodyPr rtlCol="0">
            <a:normAutofit/>
          </a:bodyPr>
          <a:lstStyle/>
          <a:p>
            <a:pPr eaLnBrk="1" fontAlgn="auto" hangingPunct="1">
              <a:spcAft>
                <a:spcPts val="0"/>
              </a:spcAft>
              <a:defRPr/>
            </a:pPr>
            <a:r>
              <a:rPr lang="en-US" dirty="0" smtClean="0"/>
              <a:t>Flexible I-15 Mobility Alliance Structure </a:t>
            </a:r>
            <a:br>
              <a:rPr lang="en-US" dirty="0" smtClean="0"/>
            </a:br>
            <a:r>
              <a:rPr lang="en-US" dirty="0" smtClean="0">
                <a:solidFill>
                  <a:srgbClr val="FFC000"/>
                </a:solidFill>
              </a:rPr>
              <a:t>Executive Committees</a:t>
            </a:r>
          </a:p>
        </p:txBody>
      </p:sp>
      <p:grpSp>
        <p:nvGrpSpPr>
          <p:cNvPr id="2" name="Group 19"/>
          <p:cNvGrpSpPr>
            <a:grpSpLocks noChangeAspect="1"/>
          </p:cNvGrpSpPr>
          <p:nvPr/>
        </p:nvGrpSpPr>
        <p:grpSpPr bwMode="auto">
          <a:xfrm>
            <a:off x="3733800" y="1539875"/>
            <a:ext cx="5121275" cy="3336925"/>
            <a:chOff x="1154164" y="798859"/>
            <a:chExt cx="6171233" cy="4052638"/>
          </a:xfrm>
        </p:grpSpPr>
        <p:sp>
          <p:nvSpPr>
            <p:cNvPr id="36" name="Line 16"/>
            <p:cNvSpPr>
              <a:spLocks noChangeShapeType="1"/>
            </p:cNvSpPr>
            <p:nvPr/>
          </p:nvSpPr>
          <p:spPr bwMode="auto">
            <a:xfrm flipH="1" flipV="1">
              <a:off x="4865321" y="3370800"/>
              <a:ext cx="1203256" cy="788548"/>
            </a:xfrm>
            <a:prstGeom prst="line">
              <a:avLst/>
            </a:prstGeom>
            <a:noFill/>
            <a:ln w="28575">
              <a:solidFill>
                <a:schemeClr val="bg1">
                  <a:lumMod val="85000"/>
                </a:schemeClr>
              </a:solidFill>
              <a:round/>
              <a:headEnd/>
              <a:tailEnd type="stealth" w="lg" len="lg"/>
            </a:ln>
          </p:spPr>
          <p:txBody>
            <a:bodyPr/>
            <a:lstStyle/>
            <a:p>
              <a:pPr fontAlgn="auto">
                <a:spcBef>
                  <a:spcPts val="0"/>
                </a:spcBef>
                <a:spcAft>
                  <a:spcPts val="0"/>
                </a:spcAft>
                <a:defRPr/>
              </a:pPr>
              <a:endParaRPr lang="en-US" dirty="0">
                <a:latin typeface="+mn-lt"/>
                <a:cs typeface="+mn-cs"/>
              </a:endParaRPr>
            </a:p>
          </p:txBody>
        </p:sp>
        <p:sp>
          <p:nvSpPr>
            <p:cNvPr id="37" name="AutoShape 8"/>
            <p:cNvSpPr>
              <a:spLocks noChangeArrowheads="1"/>
            </p:cNvSpPr>
            <p:nvPr/>
          </p:nvSpPr>
          <p:spPr bwMode="auto">
            <a:xfrm>
              <a:off x="3128346" y="2489707"/>
              <a:ext cx="2261128" cy="1158723"/>
            </a:xfrm>
            <a:prstGeom prst="diamond">
              <a:avLst/>
            </a:prstGeom>
            <a:solidFill>
              <a:schemeClr val="bg1">
                <a:lumMod val="95000"/>
              </a:schemeClr>
            </a:solidFill>
            <a:ln w="28575">
              <a:solidFill>
                <a:schemeClr val="bg1">
                  <a:lumMod val="85000"/>
                </a:schemeClr>
              </a:solidFill>
              <a:round/>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Steering Committee</a:t>
              </a:r>
            </a:p>
          </p:txBody>
        </p:sp>
        <p:sp>
          <p:nvSpPr>
            <p:cNvPr id="38" name="AutoShape 9"/>
            <p:cNvSpPr>
              <a:spLocks noChangeArrowheads="1"/>
            </p:cNvSpPr>
            <p:nvPr/>
          </p:nvSpPr>
          <p:spPr bwMode="auto">
            <a:xfrm>
              <a:off x="1223031" y="4101508"/>
              <a:ext cx="1675759" cy="749989"/>
            </a:xfrm>
            <a:prstGeom prst="roundRect">
              <a:avLst>
                <a:gd name="adj" fmla="val 16667"/>
              </a:avLst>
            </a:prstGeom>
            <a:solidFill>
              <a:schemeClr val="bg1">
                <a:lumMod val="95000"/>
              </a:schemeClr>
            </a:solidFill>
            <a:ln w="28575">
              <a:solidFill>
                <a:schemeClr val="bg1">
                  <a:lumMod val="85000"/>
                </a:schemeClr>
              </a:solidFill>
              <a:round/>
              <a:headEnd/>
              <a:tailEnd/>
            </a:ln>
            <a:effectLst/>
          </p:spPr>
          <p:txBody>
            <a:bodyPr anchor="ctr"/>
            <a:lstStyle/>
            <a:p>
              <a:pPr algn="ctr" fontAlgn="auto">
                <a:spcBef>
                  <a:spcPts val="0"/>
                </a:spcBef>
                <a:spcAft>
                  <a:spcPts val="0"/>
                </a:spcAft>
                <a:defRPr/>
              </a:pPr>
              <a:r>
                <a:rPr lang="en-US" sz="1400" b="1" dirty="0">
                  <a:solidFill>
                    <a:schemeClr val="bg1">
                      <a:lumMod val="85000"/>
                    </a:schemeClr>
                  </a:solidFill>
                  <a:latin typeface="+mn-lt"/>
                  <a:cs typeface="+mn-cs"/>
                </a:rPr>
                <a:t>Consultant Team</a:t>
              </a:r>
            </a:p>
          </p:txBody>
        </p:sp>
        <p:sp>
          <p:nvSpPr>
            <p:cNvPr id="39" name="AutoShape 10"/>
            <p:cNvSpPr>
              <a:spLocks noChangeArrowheads="1"/>
            </p:cNvSpPr>
            <p:nvPr/>
          </p:nvSpPr>
          <p:spPr bwMode="auto">
            <a:xfrm>
              <a:off x="3382770" y="4101508"/>
              <a:ext cx="1802015" cy="749989"/>
            </a:xfrm>
            <a:prstGeom prst="roundRect">
              <a:avLst>
                <a:gd name="adj" fmla="val 16667"/>
              </a:avLst>
            </a:prstGeom>
            <a:solidFill>
              <a:schemeClr val="bg1">
                <a:lumMod val="95000"/>
              </a:schemeClr>
            </a:solidFill>
            <a:ln w="28575">
              <a:solidFill>
                <a:schemeClr val="bg1">
                  <a:lumMod val="85000"/>
                </a:schemeClr>
              </a:solidFill>
              <a:round/>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Technical &amp; </a:t>
              </a:r>
            </a:p>
            <a:p>
              <a:pPr algn="ctr" fontAlgn="auto">
                <a:lnSpc>
                  <a:spcPts val="1400"/>
                </a:lnSpc>
                <a:spcBef>
                  <a:spcPts val="0"/>
                </a:spcBef>
                <a:spcAft>
                  <a:spcPts val="0"/>
                </a:spcAft>
                <a:defRPr/>
              </a:pPr>
              <a:r>
                <a:rPr lang="en-US" sz="1400" b="1" dirty="0">
                  <a:solidFill>
                    <a:schemeClr val="bg1">
                      <a:lumMod val="85000"/>
                    </a:schemeClr>
                  </a:solidFill>
                  <a:latin typeface="+mn-lt"/>
                  <a:cs typeface="+mn-cs"/>
                </a:rPr>
                <a:t>Planning Committees</a:t>
              </a:r>
            </a:p>
          </p:txBody>
        </p:sp>
        <p:sp>
          <p:nvSpPr>
            <p:cNvPr id="40" name="AutoShape 11"/>
            <p:cNvSpPr>
              <a:spLocks noChangeArrowheads="1"/>
            </p:cNvSpPr>
            <p:nvPr/>
          </p:nvSpPr>
          <p:spPr bwMode="auto">
            <a:xfrm>
              <a:off x="5664941" y="4101508"/>
              <a:ext cx="1660456" cy="749989"/>
            </a:xfrm>
            <a:prstGeom prst="roundRect">
              <a:avLst>
                <a:gd name="adj" fmla="val 16667"/>
              </a:avLst>
            </a:prstGeom>
            <a:solidFill>
              <a:schemeClr val="bg1">
                <a:lumMod val="95000"/>
              </a:schemeClr>
            </a:solidFill>
            <a:ln w="28575">
              <a:solidFill>
                <a:schemeClr val="bg1">
                  <a:lumMod val="85000"/>
                </a:schemeClr>
              </a:solidFill>
              <a:round/>
              <a:headEnd/>
              <a:tailEnd/>
            </a:ln>
            <a:effectLst/>
          </p:spPr>
          <p:txBody>
            <a:bodyPr anchor="ctr"/>
            <a:lstStyle/>
            <a:p>
              <a:pPr algn="ctr" fontAlgn="auto">
                <a:spcBef>
                  <a:spcPts val="0"/>
                </a:spcBef>
                <a:spcAft>
                  <a:spcPts val="0"/>
                </a:spcAft>
                <a:defRPr/>
              </a:pPr>
              <a:r>
                <a:rPr lang="en-US" sz="1400" b="1" dirty="0">
                  <a:solidFill>
                    <a:schemeClr val="bg1">
                      <a:lumMod val="85000"/>
                    </a:schemeClr>
                  </a:solidFill>
                  <a:latin typeface="+mn-lt"/>
                  <a:cs typeface="+mn-cs"/>
                </a:rPr>
                <a:t>Public</a:t>
              </a:r>
            </a:p>
          </p:txBody>
        </p:sp>
        <p:sp>
          <p:nvSpPr>
            <p:cNvPr id="41" name="Line 13"/>
            <p:cNvSpPr>
              <a:spLocks noChangeShapeType="1"/>
            </p:cNvSpPr>
            <p:nvPr/>
          </p:nvSpPr>
          <p:spPr bwMode="auto">
            <a:xfrm rot="3900000">
              <a:off x="2997453" y="3098007"/>
              <a:ext cx="208223" cy="1231951"/>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2" name="Line 17"/>
            <p:cNvSpPr>
              <a:spLocks noChangeShapeType="1"/>
            </p:cNvSpPr>
            <p:nvPr/>
          </p:nvSpPr>
          <p:spPr bwMode="auto">
            <a:xfrm rot="5400000" flipH="1">
              <a:off x="5426761" y="4256638"/>
              <a:ext cx="3856" cy="472504"/>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3" name="Line 18"/>
            <p:cNvSpPr>
              <a:spLocks noChangeShapeType="1"/>
            </p:cNvSpPr>
            <p:nvPr/>
          </p:nvSpPr>
          <p:spPr bwMode="auto">
            <a:xfrm rot="5400000" flipH="1">
              <a:off x="3150330" y="4258552"/>
              <a:ext cx="3856" cy="468676"/>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4" name="Rectangle 43"/>
            <p:cNvSpPr>
              <a:spLocks noChangeArrowheads="1"/>
            </p:cNvSpPr>
            <p:nvPr/>
          </p:nvSpPr>
          <p:spPr bwMode="auto">
            <a:xfrm>
              <a:off x="3390422" y="798859"/>
              <a:ext cx="1802015" cy="636237"/>
            </a:xfrm>
            <a:prstGeom prst="rect">
              <a:avLst/>
            </a:prstGeom>
            <a:solidFill>
              <a:schemeClr val="accent1">
                <a:lumMod val="60000"/>
                <a:lumOff val="40000"/>
              </a:schemeClr>
            </a:solidFill>
            <a:ln w="28575">
              <a:solidFill>
                <a:schemeClr val="tx2"/>
              </a:solidFill>
              <a:miter lim="800000"/>
              <a:headEnd/>
              <a:tailEnd/>
            </a:ln>
            <a:effectLst>
              <a:outerShdw blurRad="50800" dist="38100" dir="2700000" algn="tl" rotWithShape="0">
                <a:prstClr val="black">
                  <a:alpha val="40000"/>
                </a:prstClr>
              </a:outerShdw>
            </a:effectLst>
          </p:spPr>
          <p:txBody>
            <a:bodyPr lIns="0" rIns="0" anchor="ctr"/>
            <a:lstStyle/>
            <a:p>
              <a:pPr algn="ctr" fontAlgn="auto">
                <a:lnSpc>
                  <a:spcPts val="1400"/>
                </a:lnSpc>
                <a:spcBef>
                  <a:spcPts val="0"/>
                </a:spcBef>
                <a:spcAft>
                  <a:spcPts val="0"/>
                </a:spcAft>
                <a:defRPr/>
              </a:pPr>
              <a:r>
                <a:rPr lang="en-US" sz="1400" b="1" dirty="0">
                  <a:solidFill>
                    <a:schemeClr val="bg1"/>
                  </a:solidFill>
                  <a:latin typeface="+mn-lt"/>
                  <a:cs typeface="+mn-cs"/>
                </a:rPr>
                <a:t>Executive Board (ADOT, Caltrans, </a:t>
              </a:r>
            </a:p>
            <a:p>
              <a:pPr algn="ctr" fontAlgn="auto">
                <a:lnSpc>
                  <a:spcPts val="1400"/>
                </a:lnSpc>
                <a:spcBef>
                  <a:spcPts val="0"/>
                </a:spcBef>
                <a:spcAft>
                  <a:spcPts val="0"/>
                </a:spcAft>
                <a:defRPr/>
              </a:pPr>
              <a:r>
                <a:rPr lang="en-US" sz="1400" b="1" dirty="0">
                  <a:solidFill>
                    <a:schemeClr val="bg1"/>
                  </a:solidFill>
                  <a:latin typeface="+mn-lt"/>
                  <a:cs typeface="+mn-cs"/>
                </a:rPr>
                <a:t>NDOT, UDOT)</a:t>
              </a:r>
            </a:p>
          </p:txBody>
        </p:sp>
        <p:sp>
          <p:nvSpPr>
            <p:cNvPr id="45" name="Rectangle 44"/>
            <p:cNvSpPr>
              <a:spLocks noChangeArrowheads="1"/>
            </p:cNvSpPr>
            <p:nvPr/>
          </p:nvSpPr>
          <p:spPr bwMode="auto">
            <a:xfrm>
              <a:off x="1154164" y="808498"/>
              <a:ext cx="1729323" cy="638166"/>
            </a:xfrm>
            <a:prstGeom prst="rect">
              <a:avLst/>
            </a:prstGeom>
            <a:solidFill>
              <a:schemeClr val="bg1">
                <a:lumMod val="95000"/>
              </a:schemeClr>
            </a:solidFill>
            <a:ln w="28575">
              <a:solidFill>
                <a:schemeClr val="bg1">
                  <a:lumMod val="85000"/>
                </a:schemeClr>
              </a:solidFill>
              <a:miter lim="800000"/>
              <a:headEnd/>
              <a:tailEnd/>
            </a:ln>
            <a:effectLst/>
          </p:spPr>
          <p:txBody>
            <a:bodyPr anchor="ctr"/>
            <a:lstStyle/>
            <a:p>
              <a:pPr algn="ctr" fontAlgn="auto">
                <a:lnSpc>
                  <a:spcPts val="1400"/>
                </a:lnSpc>
                <a:spcBef>
                  <a:spcPts val="0"/>
                </a:spcBef>
                <a:spcAft>
                  <a:spcPts val="0"/>
                </a:spcAft>
                <a:defRPr/>
              </a:pPr>
              <a:r>
                <a:rPr lang="en-US" sz="1400" b="1" dirty="0">
                  <a:solidFill>
                    <a:schemeClr val="bg1">
                      <a:lumMod val="85000"/>
                    </a:schemeClr>
                  </a:solidFill>
                  <a:latin typeface="+mn-lt"/>
                  <a:cs typeface="+mn-cs"/>
                </a:rPr>
                <a:t>USDOT </a:t>
              </a:r>
            </a:p>
            <a:p>
              <a:pPr algn="ctr" fontAlgn="auto">
                <a:lnSpc>
                  <a:spcPts val="1400"/>
                </a:lnSpc>
                <a:spcBef>
                  <a:spcPts val="0"/>
                </a:spcBef>
                <a:spcAft>
                  <a:spcPts val="0"/>
                </a:spcAft>
                <a:defRPr/>
              </a:pPr>
              <a:r>
                <a:rPr lang="en-US" sz="1200" dirty="0">
                  <a:solidFill>
                    <a:schemeClr val="bg1">
                      <a:lumMod val="85000"/>
                    </a:schemeClr>
                  </a:solidFill>
                  <a:latin typeface="+mn-lt"/>
                  <a:cs typeface="+mn-cs"/>
                </a:rPr>
                <a:t>(</a:t>
              </a:r>
              <a:r>
                <a:rPr lang="en-US" sz="1100" dirty="0">
                  <a:solidFill>
                    <a:schemeClr val="bg1">
                      <a:lumMod val="85000"/>
                    </a:schemeClr>
                  </a:solidFill>
                  <a:latin typeface="+mn-lt"/>
                  <a:cs typeface="+mn-cs"/>
                </a:rPr>
                <a:t>FHWA, FTA, FRA, FAA)</a:t>
              </a:r>
              <a:endParaRPr lang="en-US" sz="1200" dirty="0">
                <a:solidFill>
                  <a:schemeClr val="bg1">
                    <a:lumMod val="85000"/>
                  </a:schemeClr>
                </a:solidFill>
                <a:latin typeface="+mn-lt"/>
                <a:cs typeface="+mn-cs"/>
              </a:endParaRPr>
            </a:p>
          </p:txBody>
        </p:sp>
        <p:sp>
          <p:nvSpPr>
            <p:cNvPr id="46" name="Line 18"/>
            <p:cNvSpPr>
              <a:spLocks noChangeShapeType="1"/>
            </p:cNvSpPr>
            <p:nvPr/>
          </p:nvSpPr>
          <p:spPr bwMode="auto">
            <a:xfrm rot="5400000" flipH="1">
              <a:off x="3142693" y="898199"/>
              <a:ext cx="0" cy="503110"/>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7" name="Line 18"/>
            <p:cNvSpPr>
              <a:spLocks noChangeShapeType="1"/>
            </p:cNvSpPr>
            <p:nvPr/>
          </p:nvSpPr>
          <p:spPr bwMode="auto">
            <a:xfrm rot="5400000">
              <a:off x="1769368" y="2462891"/>
              <a:ext cx="1916423" cy="1272123"/>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8" name="Line 18"/>
            <p:cNvSpPr>
              <a:spLocks noChangeShapeType="1"/>
            </p:cNvSpPr>
            <p:nvPr/>
          </p:nvSpPr>
          <p:spPr bwMode="auto">
            <a:xfrm rot="5400000" flipV="1">
              <a:off x="4053518" y="3857648"/>
              <a:ext cx="426086" cy="7652"/>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49" name="Line 18"/>
            <p:cNvSpPr>
              <a:spLocks noChangeShapeType="1"/>
            </p:cNvSpPr>
            <p:nvPr/>
          </p:nvSpPr>
          <p:spPr bwMode="auto">
            <a:xfrm rot="5400000">
              <a:off x="4094879" y="2285401"/>
              <a:ext cx="366318" cy="15304"/>
            </a:xfrm>
            <a:prstGeom prst="line">
              <a:avLst/>
            </a:prstGeom>
            <a:noFill/>
            <a:ln w="28575">
              <a:solidFill>
                <a:schemeClr val="bg1">
                  <a:lumMod val="85000"/>
                </a:schemeClr>
              </a:solidFill>
              <a:round/>
              <a:headEnd type="stealth" w="lg" len="lg"/>
              <a:tailEnd type="stealth" w="lg" len="lg"/>
            </a:ln>
          </p:spPr>
          <p:txBody>
            <a:bodyPr/>
            <a:lstStyle/>
            <a:p>
              <a:pPr fontAlgn="auto">
                <a:spcBef>
                  <a:spcPts val="0"/>
                </a:spcBef>
                <a:spcAft>
                  <a:spcPts val="0"/>
                </a:spcAft>
                <a:defRPr/>
              </a:pPr>
              <a:endParaRPr lang="en-US">
                <a:latin typeface="+mn-lt"/>
                <a:cs typeface="+mn-cs"/>
              </a:endParaRPr>
            </a:p>
          </p:txBody>
        </p:sp>
        <p:sp>
          <p:nvSpPr>
            <p:cNvPr id="50" name="Rectangle 49"/>
            <p:cNvSpPr>
              <a:spLocks noChangeArrowheads="1"/>
            </p:cNvSpPr>
            <p:nvPr/>
          </p:nvSpPr>
          <p:spPr bwMode="auto">
            <a:xfrm>
              <a:off x="3386596" y="1462088"/>
              <a:ext cx="1813493" cy="636237"/>
            </a:xfrm>
            <a:prstGeom prst="rect">
              <a:avLst/>
            </a:prstGeom>
            <a:solidFill>
              <a:schemeClr val="accent6">
                <a:lumMod val="40000"/>
                <a:lumOff val="60000"/>
              </a:schemeClr>
            </a:solidFill>
            <a:ln w="28575">
              <a:solidFill>
                <a:schemeClr val="accent6">
                  <a:lumMod val="75000"/>
                </a:schemeClr>
              </a:solidFill>
              <a:miter lim="800000"/>
              <a:headEnd/>
              <a:tailEnd/>
            </a:ln>
            <a:effectLst>
              <a:outerShdw blurRad="50800" dist="38100" dir="2700000" algn="tl" rotWithShape="0">
                <a:prstClr val="black">
                  <a:alpha val="40000"/>
                </a:prstClr>
              </a:outerShdw>
            </a:effectLst>
          </p:spPr>
          <p:txBody>
            <a:bodyPr lIns="0" rIns="0" anchor="ctr"/>
            <a:lstStyle/>
            <a:p>
              <a:pPr algn="ctr" fontAlgn="auto">
                <a:lnSpc>
                  <a:spcPts val="1400"/>
                </a:lnSpc>
                <a:spcBef>
                  <a:spcPts val="0"/>
                </a:spcBef>
                <a:spcAft>
                  <a:spcPts val="0"/>
                </a:spcAft>
                <a:defRPr/>
              </a:pPr>
              <a:r>
                <a:rPr lang="en-US" sz="1400" b="1" dirty="0">
                  <a:latin typeface="+mn-lt"/>
                  <a:cs typeface="+mn-cs"/>
                </a:rPr>
                <a:t>Executive Operations Committee</a:t>
              </a:r>
            </a:p>
          </p:txBody>
        </p:sp>
      </p:grpSp>
      <p:pic>
        <p:nvPicPr>
          <p:cNvPr id="24" name="Content Placeholder 3" descr="incubator.jpg"/>
          <p:cNvPicPr>
            <a:picLocks noChangeAspect="1"/>
          </p:cNvPicPr>
          <p:nvPr/>
        </p:nvPicPr>
        <p:blipFill>
          <a:blip r:embed="rId3" cstate="print"/>
          <a:stretch>
            <a:fillRect/>
          </a:stretch>
        </p:blipFill>
        <p:spPr bwMode="auto">
          <a:xfrm>
            <a:off x="381000" y="1905000"/>
            <a:ext cx="4223384" cy="413719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Common Interests</a:t>
            </a:r>
          </a:p>
        </p:txBody>
      </p:sp>
      <p:sp>
        <p:nvSpPr>
          <p:cNvPr id="3" name="Content Placeholder 2"/>
          <p:cNvSpPr>
            <a:spLocks noGrp="1"/>
          </p:cNvSpPr>
          <p:nvPr>
            <p:ph idx="1"/>
          </p:nvPr>
        </p:nvSpPr>
        <p:spPr>
          <a:solidFill>
            <a:schemeClr val="bg1">
              <a:lumMod val="85000"/>
              <a:alpha val="35000"/>
            </a:schemeClr>
          </a:solidFill>
        </p:spPr>
        <p:txBody>
          <a:bodyPr/>
          <a:lstStyle/>
          <a:p>
            <a:r>
              <a:rPr lang="en-US" dirty="0" smtClean="0"/>
              <a:t>“Nothing unites like a common enemy”</a:t>
            </a:r>
          </a:p>
          <a:p>
            <a:pPr lvl="1"/>
            <a:r>
              <a:rPr lang="en-US" dirty="0" smtClean="0"/>
              <a:t>Lack of funding to address needed improvements</a:t>
            </a:r>
          </a:p>
          <a:p>
            <a:r>
              <a:rPr lang="en-US" dirty="0" smtClean="0"/>
              <a:t>And common interests…</a:t>
            </a:r>
          </a:p>
          <a:p>
            <a:pPr lvl="1"/>
            <a:r>
              <a:rPr lang="en-US" dirty="0" smtClean="0"/>
              <a:t>Operations &amp; ITS</a:t>
            </a:r>
          </a:p>
          <a:p>
            <a:pPr lvl="1"/>
            <a:r>
              <a:rPr lang="en-US" dirty="0" smtClean="0"/>
              <a:t>Sustainability</a:t>
            </a:r>
          </a:p>
          <a:p>
            <a:pPr lvl="1"/>
            <a:r>
              <a:rPr lang="en-US" dirty="0" smtClean="0"/>
              <a:t>Freight &amp; goods movement</a:t>
            </a:r>
          </a:p>
          <a:p>
            <a:pPr lvl="1"/>
            <a:r>
              <a:rPr lang="en-US" dirty="0" smtClean="0"/>
              <a:t>Regional Data Management</a:t>
            </a:r>
          </a:p>
          <a:p>
            <a:endParaRPr lang="en-US" dirty="0"/>
          </a:p>
        </p:txBody>
      </p:sp>
      <p:pic>
        <p:nvPicPr>
          <p:cNvPr id="4" name="Picture 3" descr="govtspending.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196840" y="2606040"/>
            <a:ext cx="3642360" cy="3642360"/>
          </a:xfrm>
          <a:prstGeom prst="rect">
            <a:avLst/>
          </a:prstGeom>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Without Boarders</a:t>
            </a:r>
            <a:endParaRPr lang="en-US" dirty="0"/>
          </a:p>
        </p:txBody>
      </p:sp>
      <p:pic>
        <p:nvPicPr>
          <p:cNvPr id="56322" name="Picture 2" descr="http://images-mediawiki-sites.thefullwiki.org/01/1/8/5/7233893875018583.gif"/>
          <p:cNvPicPr>
            <a:picLocks noChangeAspect="1" noChangeArrowheads="1"/>
          </p:cNvPicPr>
          <p:nvPr/>
        </p:nvPicPr>
        <p:blipFill>
          <a:blip r:embed="rId2" cstate="print"/>
          <a:srcRect/>
          <a:stretch>
            <a:fillRect/>
          </a:stretch>
        </p:blipFill>
        <p:spPr bwMode="auto">
          <a:xfrm>
            <a:off x="304800" y="1847125"/>
            <a:ext cx="4301739" cy="3018421"/>
          </a:xfrm>
          <a:prstGeom prst="rect">
            <a:avLst/>
          </a:prstGeom>
          <a:noFill/>
        </p:spPr>
      </p:pic>
      <p:sp>
        <p:nvSpPr>
          <p:cNvPr id="42" name="Content Placeholder 2"/>
          <p:cNvSpPr txBox="1">
            <a:spLocks/>
          </p:cNvSpPr>
          <p:nvPr/>
        </p:nvSpPr>
        <p:spPr bwMode="auto">
          <a:xfrm>
            <a:off x="228600" y="4892047"/>
            <a:ext cx="4377939" cy="4419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ctr" defTabSz="914400" rtl="0" eaLnBrk="1" fontAlgn="base" latinLnBrk="0" hangingPunct="1">
              <a:lnSpc>
                <a:spcPct val="100000"/>
              </a:lnSpc>
              <a:spcBef>
                <a:spcPct val="20000"/>
              </a:spcBef>
              <a:spcAft>
                <a:spcPct val="0"/>
              </a:spcAft>
              <a:buClrTx/>
              <a:buSzTx/>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Our Forefather’s Vision</a:t>
            </a:r>
          </a:p>
        </p:txBody>
      </p:sp>
      <p:sp>
        <p:nvSpPr>
          <p:cNvPr id="43" name="TextBox 1"/>
          <p:cNvSpPr txBox="1">
            <a:spLocks noChangeArrowheads="1"/>
          </p:cNvSpPr>
          <p:nvPr/>
        </p:nvSpPr>
        <p:spPr bwMode="auto">
          <a:xfrm>
            <a:off x="395749" y="5449578"/>
            <a:ext cx="8531225" cy="585787"/>
          </a:xfrm>
          <a:prstGeom prst="rect">
            <a:avLst/>
          </a:prstGeom>
          <a:noFill/>
          <a:ln w="9525">
            <a:noFill/>
            <a:miter lim="800000"/>
            <a:headEnd/>
            <a:tailEnd/>
          </a:ln>
        </p:spPr>
        <p:txBody>
          <a:bodyPr>
            <a:spAutoFit/>
          </a:bodyPr>
          <a:lstStyle/>
          <a:p>
            <a:pPr algn="ctr"/>
            <a:r>
              <a:rPr lang="en-US" sz="3200" b="1" i="1" dirty="0" smtClean="0">
                <a:solidFill>
                  <a:srgbClr val="C00000"/>
                </a:solidFill>
                <a:effectLst>
                  <a:outerShdw blurRad="38100" dist="38100" dir="2700000" algn="tl">
                    <a:srgbClr val="000000">
                      <a:alpha val="43137"/>
                    </a:srgbClr>
                  </a:outerShdw>
                </a:effectLst>
                <a:latin typeface="Century Gothic" pitchFamily="34" charset="0"/>
              </a:rPr>
              <a:t>A Future without Borders</a:t>
            </a:r>
            <a:endParaRPr lang="en-US" sz="3200" b="1" i="1" dirty="0">
              <a:solidFill>
                <a:srgbClr val="C00000"/>
              </a:solidFill>
              <a:effectLst>
                <a:outerShdw blurRad="38100" dist="38100" dir="2700000" algn="tl">
                  <a:srgbClr val="000000">
                    <a:alpha val="43137"/>
                  </a:srgbClr>
                </a:outerShdw>
              </a:effectLst>
              <a:latin typeface="Century Gothic" pitchFamily="34" charset="0"/>
            </a:endParaRPr>
          </a:p>
        </p:txBody>
      </p:sp>
      <p:grpSp>
        <p:nvGrpSpPr>
          <p:cNvPr id="3" name="Group 43"/>
          <p:cNvGrpSpPr/>
          <p:nvPr/>
        </p:nvGrpSpPr>
        <p:grpSpPr>
          <a:xfrm>
            <a:off x="4660649" y="1795495"/>
            <a:ext cx="4254751" cy="3005105"/>
            <a:chOff x="254000" y="346075"/>
            <a:chExt cx="8921396" cy="6158732"/>
          </a:xfrm>
        </p:grpSpPr>
        <p:pic>
          <p:nvPicPr>
            <p:cNvPr id="45" name="Picture 9" descr="regional_roads.png"/>
            <p:cNvPicPr>
              <a:picLocks noChangeAspect="1"/>
            </p:cNvPicPr>
            <p:nvPr/>
          </p:nvPicPr>
          <p:blipFill>
            <a:blip r:embed="rId3" cstate="print"/>
            <a:srcRect/>
            <a:stretch>
              <a:fillRect/>
            </a:stretch>
          </p:blipFill>
          <p:spPr bwMode="auto">
            <a:xfrm>
              <a:off x="254000" y="431800"/>
              <a:ext cx="8556625" cy="5953125"/>
            </a:xfrm>
            <a:prstGeom prst="rect">
              <a:avLst/>
            </a:prstGeom>
            <a:noFill/>
            <a:ln w="9525">
              <a:noFill/>
              <a:miter lim="800000"/>
              <a:headEnd/>
              <a:tailEnd/>
            </a:ln>
          </p:spPr>
        </p:pic>
        <p:pic>
          <p:nvPicPr>
            <p:cNvPr id="46" name="Picture 66" descr="utah_interstates.png"/>
            <p:cNvPicPr>
              <a:picLocks noChangeAspect="1"/>
            </p:cNvPicPr>
            <p:nvPr/>
          </p:nvPicPr>
          <p:blipFill>
            <a:blip r:embed="rId4" cstate="print"/>
            <a:srcRect/>
            <a:stretch>
              <a:fillRect/>
            </a:stretch>
          </p:blipFill>
          <p:spPr bwMode="auto">
            <a:xfrm>
              <a:off x="5975350" y="1016000"/>
              <a:ext cx="2900363" cy="1460500"/>
            </a:xfrm>
            <a:prstGeom prst="rect">
              <a:avLst/>
            </a:prstGeom>
            <a:noFill/>
            <a:ln w="9525">
              <a:noFill/>
              <a:miter lim="800000"/>
              <a:headEnd/>
              <a:tailEnd/>
            </a:ln>
          </p:spPr>
        </p:pic>
        <p:pic>
          <p:nvPicPr>
            <p:cNvPr id="47" name="Picture 67" descr="arizona_interstates.png"/>
            <p:cNvPicPr>
              <a:picLocks noChangeAspect="1"/>
            </p:cNvPicPr>
            <p:nvPr/>
          </p:nvPicPr>
          <p:blipFill>
            <a:blip r:embed="rId5" cstate="print"/>
            <a:srcRect/>
            <a:stretch>
              <a:fillRect/>
            </a:stretch>
          </p:blipFill>
          <p:spPr bwMode="auto">
            <a:xfrm>
              <a:off x="5654675" y="4094163"/>
              <a:ext cx="3203575" cy="2024062"/>
            </a:xfrm>
            <a:prstGeom prst="rect">
              <a:avLst/>
            </a:prstGeom>
            <a:noFill/>
            <a:ln w="9525">
              <a:noFill/>
              <a:miter lim="800000"/>
              <a:headEnd/>
              <a:tailEnd/>
            </a:ln>
          </p:spPr>
        </p:pic>
        <p:pic>
          <p:nvPicPr>
            <p:cNvPr id="48" name="Picture 71" descr="california_interstates.png"/>
            <p:cNvPicPr>
              <a:picLocks noChangeAspect="1"/>
            </p:cNvPicPr>
            <p:nvPr/>
          </p:nvPicPr>
          <p:blipFill>
            <a:blip r:embed="rId6" cstate="print"/>
            <a:srcRect/>
            <a:stretch>
              <a:fillRect/>
            </a:stretch>
          </p:blipFill>
          <p:spPr bwMode="auto">
            <a:xfrm>
              <a:off x="1176338" y="381000"/>
              <a:ext cx="4703762" cy="5403850"/>
            </a:xfrm>
            <a:prstGeom prst="rect">
              <a:avLst/>
            </a:prstGeom>
            <a:noFill/>
            <a:ln w="9525">
              <a:noFill/>
              <a:miter lim="800000"/>
              <a:headEnd/>
              <a:tailEnd/>
            </a:ln>
          </p:spPr>
        </p:pic>
        <p:pic>
          <p:nvPicPr>
            <p:cNvPr id="49" name="Picture 73" descr="nevada_interstates.png"/>
            <p:cNvPicPr>
              <a:picLocks noChangeAspect="1"/>
            </p:cNvPicPr>
            <p:nvPr/>
          </p:nvPicPr>
          <p:blipFill>
            <a:blip r:embed="rId7" cstate="print"/>
            <a:srcRect/>
            <a:stretch>
              <a:fillRect/>
            </a:stretch>
          </p:blipFill>
          <p:spPr bwMode="auto">
            <a:xfrm>
              <a:off x="2667000" y="874713"/>
              <a:ext cx="3424238" cy="1054100"/>
            </a:xfrm>
            <a:prstGeom prst="rect">
              <a:avLst/>
            </a:prstGeom>
            <a:noFill/>
            <a:ln w="9525">
              <a:noFill/>
              <a:miter lim="800000"/>
              <a:headEnd/>
              <a:tailEnd/>
            </a:ln>
          </p:spPr>
        </p:pic>
        <p:pic>
          <p:nvPicPr>
            <p:cNvPr id="50" name="Picture 8" descr="i15_alignment.png"/>
            <p:cNvPicPr>
              <a:picLocks noChangeAspect="1"/>
            </p:cNvPicPr>
            <p:nvPr/>
          </p:nvPicPr>
          <p:blipFill>
            <a:blip r:embed="rId8" cstate="print"/>
            <a:srcRect/>
            <a:stretch>
              <a:fillRect/>
            </a:stretch>
          </p:blipFill>
          <p:spPr bwMode="auto">
            <a:xfrm>
              <a:off x="4003675" y="346075"/>
              <a:ext cx="3529013" cy="5419725"/>
            </a:xfrm>
            <a:prstGeom prst="rect">
              <a:avLst/>
            </a:prstGeom>
            <a:noFill/>
            <a:ln w="9525">
              <a:noFill/>
              <a:miter lim="800000"/>
              <a:headEnd/>
              <a:tailEnd/>
            </a:ln>
          </p:spPr>
        </p:pic>
        <p:grpSp>
          <p:nvGrpSpPr>
            <p:cNvPr id="4" name="Group 125"/>
            <p:cNvGrpSpPr>
              <a:grpSpLocks/>
            </p:cNvGrpSpPr>
            <p:nvPr/>
          </p:nvGrpSpPr>
          <p:grpSpPr bwMode="auto">
            <a:xfrm>
              <a:off x="259409" y="960116"/>
              <a:ext cx="8915986" cy="5544695"/>
              <a:chOff x="451" y="973"/>
              <a:chExt cx="5196" cy="3232"/>
            </a:xfrm>
          </p:grpSpPr>
          <p:sp>
            <p:nvSpPr>
              <p:cNvPr id="55" name="TextBox 20"/>
              <p:cNvSpPr txBox="1">
                <a:spLocks noChangeArrowheads="1"/>
              </p:cNvSpPr>
              <p:nvPr/>
            </p:nvSpPr>
            <p:spPr bwMode="auto">
              <a:xfrm>
                <a:off x="4652" y="1386"/>
                <a:ext cx="785" cy="262"/>
              </a:xfrm>
              <a:prstGeom prst="rect">
                <a:avLst/>
              </a:prstGeom>
              <a:noFill/>
              <a:ln w="9525">
                <a:noFill/>
                <a:miter lim="800000"/>
                <a:headEnd/>
                <a:tailEnd/>
              </a:ln>
            </p:spPr>
            <p:txBody>
              <a:bodyPr wrap="none">
                <a:spAutoFit/>
              </a:bodyPr>
              <a:lstStyle/>
              <a:p>
                <a:pPr algn="ctr"/>
                <a:r>
                  <a:rPr lang="en-US" sz="900" b="1" dirty="0">
                    <a:latin typeface="Calibri" pitchFamily="34" charset="0"/>
                  </a:rPr>
                  <a:t>To Denver</a:t>
                </a:r>
              </a:p>
            </p:txBody>
          </p:sp>
          <p:grpSp>
            <p:nvGrpSpPr>
              <p:cNvPr id="5" name="Group 36"/>
              <p:cNvGrpSpPr>
                <a:grpSpLocks/>
              </p:cNvGrpSpPr>
              <p:nvPr/>
            </p:nvGrpSpPr>
            <p:grpSpPr bwMode="auto">
              <a:xfrm>
                <a:off x="4120" y="973"/>
                <a:ext cx="1527" cy="313"/>
                <a:chOff x="6552078" y="1593176"/>
                <a:chExt cx="2427895" cy="519219"/>
              </a:xfrm>
            </p:grpSpPr>
            <p:sp>
              <p:nvSpPr>
                <p:cNvPr id="78" name="TextBox 19"/>
                <p:cNvSpPr txBox="1">
                  <a:spLocks noChangeArrowheads="1"/>
                </p:cNvSpPr>
                <p:nvPr/>
              </p:nvSpPr>
              <p:spPr bwMode="auto">
                <a:xfrm>
                  <a:off x="6552078" y="1619670"/>
                  <a:ext cx="2427895" cy="49272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100" b="1" dirty="0" smtClean="0">
                      <a:latin typeface="+mj-lt"/>
                      <a:cs typeface="+mn-cs"/>
                    </a:rPr>
                    <a:t>           Salt </a:t>
                  </a:r>
                  <a:r>
                    <a:rPr lang="en-US" sz="1100" b="1" dirty="0">
                      <a:latin typeface="+mj-lt"/>
                      <a:cs typeface="+mn-cs"/>
                    </a:rPr>
                    <a:t>Lake City</a:t>
                  </a:r>
                </a:p>
              </p:txBody>
            </p:sp>
            <p:sp>
              <p:nvSpPr>
                <p:cNvPr id="79" name="Oval 78"/>
                <p:cNvSpPr/>
                <p:nvPr/>
              </p:nvSpPr>
              <p:spPr>
                <a:xfrm>
                  <a:off x="7039888" y="1593176"/>
                  <a:ext cx="219151" cy="219075"/>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grpSp>
            <p:nvGrpSpPr>
              <p:cNvPr id="6" name="Group 39"/>
              <p:cNvGrpSpPr>
                <a:grpSpLocks/>
              </p:cNvGrpSpPr>
              <p:nvPr/>
            </p:nvGrpSpPr>
            <p:grpSpPr bwMode="auto">
              <a:xfrm>
                <a:off x="1611" y="1208"/>
                <a:ext cx="898" cy="318"/>
                <a:chOff x="2553712" y="1918680"/>
                <a:chExt cx="1423464" cy="504596"/>
              </a:xfrm>
            </p:grpSpPr>
            <p:sp>
              <p:nvSpPr>
                <p:cNvPr id="76" name="TextBox 21"/>
                <p:cNvSpPr txBox="1">
                  <a:spLocks noChangeArrowheads="1"/>
                </p:cNvSpPr>
                <p:nvPr/>
              </p:nvSpPr>
              <p:spPr bwMode="auto">
                <a:xfrm>
                  <a:off x="2553712" y="1918680"/>
                  <a:ext cx="1423464" cy="471955"/>
                </a:xfrm>
                <a:prstGeom prst="rect">
                  <a:avLst/>
                </a:prstGeom>
                <a:noFill/>
                <a:ln w="9525">
                  <a:noFill/>
                  <a:miter lim="800000"/>
                  <a:headEnd/>
                  <a:tailEnd/>
                </a:ln>
              </p:spPr>
              <p:txBody>
                <a:bodyPr wrap="none">
                  <a:spAutoFit/>
                </a:bodyPr>
                <a:lstStyle/>
                <a:p>
                  <a:pPr algn="ctr"/>
                  <a:r>
                    <a:rPr lang="en-US" sz="1100" b="1" dirty="0" smtClean="0">
                      <a:latin typeface="Calibri" pitchFamily="34" charset="0"/>
                    </a:rPr>
                    <a:t>         Reno</a:t>
                  </a:r>
                  <a:endParaRPr lang="en-US" sz="1100" b="1" dirty="0">
                    <a:latin typeface="Calibri" pitchFamily="34" charset="0"/>
                  </a:endParaRPr>
                </a:p>
              </p:txBody>
            </p:sp>
            <p:sp>
              <p:nvSpPr>
                <p:cNvPr id="77" name="Oval 76"/>
                <p:cNvSpPr/>
                <p:nvPr/>
              </p:nvSpPr>
              <p:spPr>
                <a:xfrm>
                  <a:off x="3025575" y="2204201"/>
                  <a:ext cx="218799" cy="219075"/>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grpSp>
            <p:nvGrpSpPr>
              <p:cNvPr id="7" name="Group 45"/>
              <p:cNvGrpSpPr>
                <a:grpSpLocks/>
              </p:cNvGrpSpPr>
              <p:nvPr/>
            </p:nvGrpSpPr>
            <p:grpSpPr bwMode="auto">
              <a:xfrm>
                <a:off x="2346" y="3606"/>
                <a:ext cx="605" cy="490"/>
                <a:chOff x="2596361" y="2657283"/>
                <a:chExt cx="961628" cy="775822"/>
              </a:xfrm>
            </p:grpSpPr>
            <p:sp>
              <p:nvSpPr>
                <p:cNvPr id="74" name="TextBox 46"/>
                <p:cNvSpPr txBox="1">
                  <a:spLocks noChangeArrowheads="1"/>
                </p:cNvSpPr>
                <p:nvPr/>
              </p:nvSpPr>
              <p:spPr bwMode="auto">
                <a:xfrm>
                  <a:off x="2596361" y="2657283"/>
                  <a:ext cx="961628" cy="77582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100" b="1" dirty="0" smtClean="0">
                      <a:latin typeface="+mj-lt"/>
                      <a:cs typeface="+mn-cs"/>
                    </a:rPr>
                    <a:t>San  </a:t>
                  </a:r>
                  <a:r>
                    <a:rPr lang="en-US" sz="1100" b="1" dirty="0">
                      <a:latin typeface="+mj-lt"/>
                      <a:cs typeface="+mn-cs"/>
                    </a:rPr>
                    <a:t/>
                  </a:r>
                  <a:br>
                    <a:rPr lang="en-US" sz="1100" b="1" dirty="0">
                      <a:latin typeface="+mj-lt"/>
                      <a:cs typeface="+mn-cs"/>
                    </a:rPr>
                  </a:br>
                  <a:r>
                    <a:rPr lang="en-US" sz="1100" b="1" dirty="0" smtClean="0">
                      <a:latin typeface="+mj-lt"/>
                      <a:cs typeface="+mn-cs"/>
                    </a:rPr>
                    <a:t>Diego</a:t>
                  </a:r>
                </a:p>
              </p:txBody>
            </p:sp>
            <p:sp>
              <p:nvSpPr>
                <p:cNvPr id="75" name="Oval 74"/>
                <p:cNvSpPr/>
                <p:nvPr/>
              </p:nvSpPr>
              <p:spPr>
                <a:xfrm>
                  <a:off x="3209924" y="2723828"/>
                  <a:ext cx="219116" cy="218801"/>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grpSp>
            <p:nvGrpSpPr>
              <p:cNvPr id="8" name="Group 38"/>
              <p:cNvGrpSpPr>
                <a:grpSpLocks/>
              </p:cNvGrpSpPr>
              <p:nvPr/>
            </p:nvGrpSpPr>
            <p:grpSpPr bwMode="auto">
              <a:xfrm>
                <a:off x="1626" y="3195"/>
                <a:ext cx="1006" cy="376"/>
                <a:chOff x="2579858" y="5043020"/>
                <a:chExt cx="1597622" cy="592981"/>
              </a:xfrm>
            </p:grpSpPr>
            <p:sp>
              <p:nvSpPr>
                <p:cNvPr id="72" name="TextBox 23"/>
                <p:cNvSpPr txBox="1">
                  <a:spLocks noChangeArrowheads="1"/>
                </p:cNvSpPr>
                <p:nvPr/>
              </p:nvSpPr>
              <p:spPr bwMode="auto">
                <a:xfrm>
                  <a:off x="2579858" y="5167174"/>
                  <a:ext cx="1597622" cy="46882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100" b="1" dirty="0">
                      <a:latin typeface="+mj-lt"/>
                      <a:cs typeface="+mn-cs"/>
                    </a:rPr>
                    <a:t>Los Angeles</a:t>
                  </a:r>
                </a:p>
              </p:txBody>
            </p:sp>
            <p:sp>
              <p:nvSpPr>
                <p:cNvPr id="73" name="Oval 72"/>
                <p:cNvSpPr/>
                <p:nvPr/>
              </p:nvSpPr>
              <p:spPr>
                <a:xfrm>
                  <a:off x="3761210" y="5043020"/>
                  <a:ext cx="219176" cy="21899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grpSp>
            <p:nvGrpSpPr>
              <p:cNvPr id="9" name="Group 48"/>
              <p:cNvGrpSpPr>
                <a:grpSpLocks/>
              </p:cNvGrpSpPr>
              <p:nvPr/>
            </p:nvGrpSpPr>
            <p:grpSpPr bwMode="auto">
              <a:xfrm>
                <a:off x="1167" y="1668"/>
                <a:ext cx="1212" cy="297"/>
                <a:chOff x="2687688" y="2187401"/>
                <a:chExt cx="1928115" cy="470204"/>
              </a:xfrm>
            </p:grpSpPr>
            <p:sp>
              <p:nvSpPr>
                <p:cNvPr id="70" name="TextBox 49"/>
                <p:cNvSpPr txBox="1">
                  <a:spLocks noChangeArrowheads="1"/>
                </p:cNvSpPr>
                <p:nvPr/>
              </p:nvSpPr>
              <p:spPr bwMode="auto">
                <a:xfrm>
                  <a:off x="2687688" y="2187401"/>
                  <a:ext cx="1928115" cy="470204"/>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100" b="1" dirty="0" smtClean="0">
                      <a:latin typeface="+mj-lt"/>
                      <a:cs typeface="+mn-cs"/>
                    </a:rPr>
                    <a:t>     Sacramento</a:t>
                  </a:r>
                  <a:endParaRPr lang="en-US" sz="1100" b="1" dirty="0">
                    <a:latin typeface="+mj-lt"/>
                    <a:cs typeface="+mn-cs"/>
                  </a:endParaRPr>
                </a:p>
              </p:txBody>
            </p:sp>
            <p:sp>
              <p:nvSpPr>
                <p:cNvPr id="71" name="Oval 70"/>
                <p:cNvSpPr/>
                <p:nvPr/>
              </p:nvSpPr>
              <p:spPr>
                <a:xfrm>
                  <a:off x="2954382" y="2266160"/>
                  <a:ext cx="219052" cy="218946"/>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grpSp>
            <p:nvGrpSpPr>
              <p:cNvPr id="10" name="Group 51"/>
              <p:cNvGrpSpPr>
                <a:grpSpLocks/>
              </p:cNvGrpSpPr>
              <p:nvPr/>
            </p:nvGrpSpPr>
            <p:grpSpPr bwMode="auto">
              <a:xfrm>
                <a:off x="451" y="1988"/>
                <a:ext cx="844" cy="490"/>
                <a:chOff x="1952963" y="2344427"/>
                <a:chExt cx="1340336" cy="775778"/>
              </a:xfrm>
            </p:grpSpPr>
            <p:sp>
              <p:nvSpPr>
                <p:cNvPr id="68" name="TextBox 52"/>
                <p:cNvSpPr txBox="1">
                  <a:spLocks noChangeArrowheads="1"/>
                </p:cNvSpPr>
                <p:nvPr/>
              </p:nvSpPr>
              <p:spPr bwMode="auto">
                <a:xfrm>
                  <a:off x="1952963" y="2344427"/>
                  <a:ext cx="1340336" cy="775778"/>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100" b="1" dirty="0">
                      <a:latin typeface="+mj-lt"/>
                      <a:cs typeface="+mn-cs"/>
                    </a:rPr>
                    <a:t>San</a:t>
                  </a:r>
                  <a:br>
                    <a:rPr lang="en-US" sz="1100" b="1" dirty="0">
                      <a:latin typeface="+mj-lt"/>
                      <a:cs typeface="+mn-cs"/>
                    </a:rPr>
                  </a:br>
                  <a:r>
                    <a:rPr lang="en-US" sz="1100" b="1" dirty="0">
                      <a:latin typeface="+mj-lt"/>
                      <a:cs typeface="+mn-cs"/>
                    </a:rPr>
                    <a:t>Francisco</a:t>
                  </a:r>
                </a:p>
              </p:txBody>
            </p:sp>
            <p:sp>
              <p:nvSpPr>
                <p:cNvPr id="69" name="Oval 68"/>
                <p:cNvSpPr/>
                <p:nvPr/>
              </p:nvSpPr>
              <p:spPr>
                <a:xfrm>
                  <a:off x="2830456" y="2380862"/>
                  <a:ext cx="219298" cy="218815"/>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grpSp>
            <p:nvGrpSpPr>
              <p:cNvPr id="11" name="Group 37"/>
              <p:cNvGrpSpPr>
                <a:grpSpLocks/>
              </p:cNvGrpSpPr>
              <p:nvPr/>
            </p:nvGrpSpPr>
            <p:grpSpPr bwMode="auto">
              <a:xfrm>
                <a:off x="4130" y="3184"/>
                <a:ext cx="1095" cy="302"/>
                <a:chOff x="6552013" y="5301373"/>
                <a:chExt cx="1735204" cy="501452"/>
              </a:xfrm>
            </p:grpSpPr>
            <p:sp>
              <p:nvSpPr>
                <p:cNvPr id="66" name="TextBox 22"/>
                <p:cNvSpPr txBox="1">
                  <a:spLocks noChangeArrowheads="1"/>
                </p:cNvSpPr>
                <p:nvPr/>
              </p:nvSpPr>
              <p:spPr bwMode="auto">
                <a:xfrm>
                  <a:off x="6552013" y="5309612"/>
                  <a:ext cx="1735204" cy="49321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100" b="1" dirty="0" smtClean="0">
                      <a:latin typeface="+mj-lt"/>
                      <a:cs typeface="+mn-cs"/>
                    </a:rPr>
                    <a:t>         Phoenix</a:t>
                  </a:r>
                  <a:endParaRPr lang="en-US" sz="1100" b="1" dirty="0">
                    <a:latin typeface="+mj-lt"/>
                    <a:cs typeface="+mn-cs"/>
                  </a:endParaRPr>
                </a:p>
              </p:txBody>
            </p:sp>
            <p:sp>
              <p:nvSpPr>
                <p:cNvPr id="67" name="Oval 66"/>
                <p:cNvSpPr/>
                <p:nvPr/>
              </p:nvSpPr>
              <p:spPr>
                <a:xfrm>
                  <a:off x="6970947" y="5301373"/>
                  <a:ext cx="218978" cy="218909"/>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grpSp>
            <p:nvGrpSpPr>
              <p:cNvPr id="12" name="Group 57"/>
              <p:cNvGrpSpPr>
                <a:grpSpLocks/>
              </p:cNvGrpSpPr>
              <p:nvPr/>
            </p:nvGrpSpPr>
            <p:grpSpPr bwMode="auto">
              <a:xfrm>
                <a:off x="2921" y="3883"/>
                <a:ext cx="859" cy="322"/>
                <a:chOff x="3253118" y="2724150"/>
                <a:chExt cx="1358034" cy="509125"/>
              </a:xfrm>
            </p:grpSpPr>
            <p:sp>
              <p:nvSpPr>
                <p:cNvPr id="64" name="TextBox 58"/>
                <p:cNvSpPr txBox="1">
                  <a:spLocks noChangeArrowheads="1"/>
                </p:cNvSpPr>
                <p:nvPr/>
              </p:nvSpPr>
              <p:spPr bwMode="auto">
                <a:xfrm>
                  <a:off x="3253118" y="2762952"/>
                  <a:ext cx="1358034" cy="47032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100" b="1" dirty="0" smtClean="0">
                      <a:latin typeface="+mj-lt"/>
                      <a:cs typeface="+mn-cs"/>
                    </a:rPr>
                    <a:t>    Mexico</a:t>
                  </a:r>
                  <a:endParaRPr lang="en-US" sz="1100" b="1" dirty="0">
                    <a:latin typeface="+mj-lt"/>
                    <a:cs typeface="+mn-cs"/>
                  </a:endParaRPr>
                </a:p>
              </p:txBody>
            </p:sp>
            <p:sp>
              <p:nvSpPr>
                <p:cNvPr id="65" name="Oval 64"/>
                <p:cNvSpPr/>
                <p:nvPr/>
              </p:nvSpPr>
              <p:spPr>
                <a:xfrm>
                  <a:off x="3456622" y="2724150"/>
                  <a:ext cx="219024" cy="218968"/>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grpSp>
        <p:grpSp>
          <p:nvGrpSpPr>
            <p:cNvPr id="13" name="Group 51"/>
            <p:cNvGrpSpPr>
              <a:grpSpLocks/>
            </p:cNvGrpSpPr>
            <p:nvPr/>
          </p:nvGrpSpPr>
          <p:grpSpPr bwMode="auto">
            <a:xfrm>
              <a:off x="5222471" y="3511352"/>
              <a:ext cx="1869868" cy="510271"/>
              <a:chOff x="5176942" y="4210011"/>
              <a:chExt cx="1869917" cy="509943"/>
            </a:xfrm>
          </p:grpSpPr>
          <p:sp>
            <p:nvSpPr>
              <p:cNvPr id="53" name="Oval 52"/>
              <p:cNvSpPr/>
              <p:nvPr/>
            </p:nvSpPr>
            <p:spPr>
              <a:xfrm>
                <a:off x="5391150" y="4219544"/>
                <a:ext cx="228606" cy="228453"/>
              </a:xfrm>
              <a:prstGeom prst="ellipse">
                <a:avLst/>
              </a:prstGeom>
              <a:solidFill>
                <a:srgbClr val="4F81BD"/>
              </a:solidFill>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1400"/>
              </a:p>
            </p:txBody>
          </p:sp>
          <p:sp>
            <p:nvSpPr>
              <p:cNvPr id="54" name="TextBox 11"/>
              <p:cNvSpPr txBox="1">
                <a:spLocks noChangeArrowheads="1"/>
              </p:cNvSpPr>
              <p:nvPr/>
            </p:nvSpPr>
            <p:spPr bwMode="auto">
              <a:xfrm>
                <a:off x="5176942" y="4210011"/>
                <a:ext cx="1869917" cy="50994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100" b="1" dirty="0" smtClean="0">
                    <a:latin typeface="+mj-lt"/>
                    <a:cs typeface="+mn-cs"/>
                  </a:rPr>
                  <a:t>      Las </a:t>
                </a:r>
                <a:r>
                  <a:rPr lang="en-US" sz="1100" b="1" dirty="0">
                    <a:latin typeface="+mj-lt"/>
                    <a:cs typeface="+mn-cs"/>
                  </a:rPr>
                  <a:t>Vegas</a:t>
                </a:r>
              </a:p>
            </p:txBody>
          </p:sp>
        </p:grpSp>
      </p:grpSp>
      <p:sp>
        <p:nvSpPr>
          <p:cNvPr id="80" name="Content Placeholder 2"/>
          <p:cNvSpPr txBox="1">
            <a:spLocks/>
          </p:cNvSpPr>
          <p:nvPr/>
        </p:nvSpPr>
        <p:spPr bwMode="auto">
          <a:xfrm>
            <a:off x="4568877" y="4877299"/>
            <a:ext cx="4369947" cy="4419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ctr" defTabSz="914400" rtl="0" eaLnBrk="1" fontAlgn="base" latinLnBrk="0" hangingPunct="1">
              <a:lnSpc>
                <a:spcPct val="100000"/>
              </a:lnSpc>
              <a:spcBef>
                <a:spcPct val="20000"/>
              </a:spcBef>
              <a:spcAft>
                <a:spcPct val="0"/>
              </a:spcAft>
              <a:buClrTx/>
              <a:buSzTx/>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Our Alliance’s Vision</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990600"/>
          </a:xfrm>
        </p:spPr>
        <p:txBody>
          <a:bodyPr>
            <a:noAutofit/>
          </a:bodyPr>
          <a:lstStyle/>
          <a:p>
            <a:pPr>
              <a:defRPr/>
            </a:pPr>
            <a:r>
              <a:rPr lang="en-US" dirty="0" smtClean="0"/>
              <a:t>Focus on Common Interests:</a:t>
            </a:r>
            <a:br>
              <a:rPr lang="en-US" dirty="0" smtClean="0"/>
            </a:br>
            <a:r>
              <a:rPr lang="en-US" dirty="0" smtClean="0">
                <a:solidFill>
                  <a:srgbClr val="FFC000"/>
                </a:solidFill>
              </a:rPr>
              <a:t>Shared Mission Statement and Simple Tagline</a:t>
            </a:r>
            <a:endParaRPr lang="en-US" dirty="0">
              <a:solidFill>
                <a:srgbClr val="FFC000"/>
              </a:solidFill>
            </a:endParaRPr>
          </a:p>
        </p:txBody>
      </p:sp>
      <p:sp>
        <p:nvSpPr>
          <p:cNvPr id="10243" name="Content Placeholder 2"/>
          <p:cNvSpPr>
            <a:spLocks noGrp="1"/>
          </p:cNvSpPr>
          <p:nvPr>
            <p:ph idx="1"/>
          </p:nvPr>
        </p:nvSpPr>
        <p:spPr>
          <a:xfrm>
            <a:off x="228600" y="1447800"/>
            <a:ext cx="6324600" cy="4800600"/>
          </a:xfrm>
          <a:solidFill>
            <a:schemeClr val="bg1">
              <a:lumMod val="85000"/>
              <a:alpha val="35000"/>
            </a:schemeClr>
          </a:solidFill>
        </p:spPr>
        <p:txBody>
          <a:bodyPr>
            <a:normAutofit lnSpcReduction="10000"/>
          </a:bodyPr>
          <a:lstStyle/>
          <a:p>
            <a:r>
              <a:rPr lang="en-US" dirty="0" smtClean="0"/>
              <a:t>Tagline</a:t>
            </a:r>
          </a:p>
          <a:p>
            <a:pPr lvl="1"/>
            <a:r>
              <a:rPr lang="en-US" dirty="0" smtClean="0"/>
              <a:t>Moving People – Moving Goods</a:t>
            </a:r>
          </a:p>
          <a:p>
            <a:r>
              <a:rPr lang="en-US" dirty="0" smtClean="0"/>
              <a:t>Mission Statement</a:t>
            </a:r>
          </a:p>
          <a:p>
            <a:pPr lvl="1"/>
            <a:r>
              <a:rPr lang="en-US" dirty="0" smtClean="0"/>
              <a:t>I-15 Mobility Alliance is a strategic partnership that brings together government, business and community stakeholders in a shared vision to plan, develop, finance, construct and manage a safer, more efficient and reliable multimodal transportation corridor.</a:t>
            </a:r>
          </a:p>
          <a:p>
            <a:endParaRPr lang="en-US" dirty="0" smtClean="0"/>
          </a:p>
        </p:txBody>
      </p:sp>
      <p:grpSp>
        <p:nvGrpSpPr>
          <p:cNvPr id="3" name="Group 10"/>
          <p:cNvGrpSpPr>
            <a:grpSpLocks/>
          </p:cNvGrpSpPr>
          <p:nvPr/>
        </p:nvGrpSpPr>
        <p:grpSpPr bwMode="auto">
          <a:xfrm>
            <a:off x="6433820" y="1447800"/>
            <a:ext cx="2405380" cy="4833620"/>
            <a:chOff x="6168787" y="1282889"/>
            <a:chExt cx="2759289" cy="4988686"/>
          </a:xfrm>
        </p:grpSpPr>
        <p:pic>
          <p:nvPicPr>
            <p:cNvPr id="6" name="Picture 5"/>
            <p:cNvPicPr>
              <a:picLocks noChangeAspect="1" noChangeArrowheads="1"/>
            </p:cNvPicPr>
            <p:nvPr/>
          </p:nvPicPr>
          <p:blipFill>
            <a:blip r:embed="rId3" cstate="print"/>
            <a:srcRect l="25000" t="29000" r="25625" b="38000"/>
            <a:stretch>
              <a:fillRect/>
            </a:stretch>
          </p:blipFill>
          <p:spPr bwMode="auto">
            <a:xfrm>
              <a:off x="6183076" y="1282889"/>
              <a:ext cx="2745000" cy="118921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noChangeArrowheads="1"/>
            </p:cNvPicPr>
            <p:nvPr/>
          </p:nvPicPr>
          <p:blipFill>
            <a:blip r:embed="rId4" cstate="print"/>
            <a:srcRect l="25000" t="29000" r="26250" b="37000"/>
            <a:stretch>
              <a:fillRect/>
            </a:stretch>
          </p:blipFill>
          <p:spPr bwMode="auto">
            <a:xfrm>
              <a:off x="6178313" y="2551496"/>
              <a:ext cx="2725949" cy="1189218"/>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5" cstate="print"/>
            <a:srcRect l="25000" t="29000" r="26250" b="37000"/>
            <a:stretch>
              <a:fillRect/>
            </a:stretch>
          </p:blipFill>
          <p:spPr bwMode="auto">
            <a:xfrm>
              <a:off x="6173550" y="3820101"/>
              <a:ext cx="2727537" cy="1189219"/>
            </a:xfrm>
            <a:prstGeom prst="rect">
              <a:avLst/>
            </a:prstGeom>
            <a:ln>
              <a:noFill/>
            </a:ln>
            <a:effectLst>
              <a:outerShdw blurRad="292100" dist="139700" dir="2700000" algn="tl" rotWithShape="0">
                <a:srgbClr val="333333">
                  <a:alpha val="65000"/>
                </a:srgbClr>
              </a:outerShdw>
            </a:effectLst>
          </p:spPr>
        </p:pic>
        <p:pic>
          <p:nvPicPr>
            <p:cNvPr id="10" name="Picture 2" descr="http://www.thetransitcoalition.us/a_better_inland_empire/images/webgraphics/subban1_cahsr.jpg"/>
            <p:cNvPicPr preferRelativeResize="0">
              <a:picLocks noChangeArrowheads="1"/>
            </p:cNvPicPr>
            <p:nvPr/>
          </p:nvPicPr>
          <p:blipFill>
            <a:blip r:embed="rId6" cstate="print"/>
            <a:srcRect b="13494"/>
            <a:stretch>
              <a:fillRect/>
            </a:stretch>
          </p:blipFill>
          <p:spPr bwMode="auto">
            <a:xfrm>
              <a:off x="6168787" y="5079181"/>
              <a:ext cx="2743413" cy="1192394"/>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066800"/>
          </a:xfrm>
        </p:spPr>
        <p:txBody>
          <a:bodyPr>
            <a:normAutofit/>
          </a:bodyPr>
          <a:lstStyle/>
          <a:p>
            <a:r>
              <a:rPr lang="en-US" dirty="0" smtClean="0"/>
              <a:t>Building Momentum through</a:t>
            </a:r>
            <a:br>
              <a:rPr lang="en-US" dirty="0" smtClean="0"/>
            </a:br>
            <a:r>
              <a:rPr lang="en-US" dirty="0" smtClean="0"/>
              <a:t>Sustaining the Alliance</a:t>
            </a:r>
            <a:endParaRPr lang="en-US" dirty="0"/>
          </a:p>
        </p:txBody>
      </p:sp>
      <p:sp>
        <p:nvSpPr>
          <p:cNvPr id="3" name="Content Placeholder 2"/>
          <p:cNvSpPr>
            <a:spLocks noGrp="1"/>
          </p:cNvSpPr>
          <p:nvPr>
            <p:ph idx="1"/>
          </p:nvPr>
        </p:nvSpPr>
        <p:spPr>
          <a:xfrm>
            <a:off x="228600" y="1447800"/>
            <a:ext cx="4861560" cy="4724400"/>
          </a:xfrm>
          <a:solidFill>
            <a:schemeClr val="bg1">
              <a:lumMod val="85000"/>
              <a:alpha val="35000"/>
            </a:schemeClr>
          </a:solidFill>
        </p:spPr>
        <p:txBody>
          <a:bodyPr>
            <a:normAutofit fontScale="92500" lnSpcReduction="10000"/>
          </a:bodyPr>
          <a:lstStyle/>
          <a:p>
            <a:r>
              <a:rPr lang="en-US" dirty="0" smtClean="0"/>
              <a:t>Have a Champion</a:t>
            </a:r>
          </a:p>
          <a:p>
            <a:r>
              <a:rPr lang="en-US" dirty="0" smtClean="0"/>
              <a:t>Rotate Leadership</a:t>
            </a:r>
          </a:p>
          <a:p>
            <a:r>
              <a:rPr lang="en-US" dirty="0" smtClean="0"/>
              <a:t>Cultivate the “Sense of Excitement”</a:t>
            </a:r>
          </a:p>
          <a:p>
            <a:r>
              <a:rPr lang="en-US" dirty="0" smtClean="0"/>
              <a:t>Broadcast accomplishments (e.g. ENR article, Immediate Projects of Inter-regional Significance…) </a:t>
            </a:r>
          </a:p>
          <a:p>
            <a:r>
              <a:rPr lang="en-US" dirty="0" smtClean="0"/>
              <a:t>Grow Alliance Partnerships (from 51 to ???)</a:t>
            </a:r>
          </a:p>
          <a:p>
            <a:endParaRPr lang="en-US" dirty="0"/>
          </a:p>
        </p:txBody>
      </p:sp>
      <p:pic>
        <p:nvPicPr>
          <p:cNvPr id="4" name="Content Placeholder 3" descr="ENR_Poster_I15_Corridor_System_Master_Plan_ENR_TBG033111012505DEN_Active.jpg"/>
          <p:cNvPicPr>
            <a:picLocks noChangeAspect="1"/>
          </p:cNvPicPr>
          <p:nvPr/>
        </p:nvPicPr>
        <p:blipFill>
          <a:blip r:embed="rId2" cstate="print"/>
          <a:stretch>
            <a:fillRect/>
          </a:stretch>
        </p:blipFill>
        <p:spPr bwMode="auto">
          <a:xfrm>
            <a:off x="5226356" y="1524000"/>
            <a:ext cx="3592286" cy="4572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066800"/>
          </a:xfrm>
        </p:spPr>
        <p:txBody>
          <a:bodyPr>
            <a:normAutofit/>
          </a:bodyPr>
          <a:lstStyle/>
          <a:p>
            <a:r>
              <a:rPr lang="en-US" dirty="0" smtClean="0"/>
              <a:t>Building Momentum through Outreach</a:t>
            </a:r>
            <a:br>
              <a:rPr lang="en-US" dirty="0" smtClean="0"/>
            </a:br>
            <a:r>
              <a:rPr lang="en-US" dirty="0" smtClean="0">
                <a:solidFill>
                  <a:srgbClr val="FFC000"/>
                </a:solidFill>
              </a:rPr>
              <a:t>Public Website: i15alliance.org </a:t>
            </a:r>
            <a:endParaRPr lang="en-US" dirty="0"/>
          </a:p>
        </p:txBody>
      </p:sp>
      <p:pic>
        <p:nvPicPr>
          <p:cNvPr id="1026" name="Picture 2"/>
          <p:cNvPicPr>
            <a:picLocks noChangeAspect="1" noChangeArrowheads="1"/>
          </p:cNvPicPr>
          <p:nvPr/>
        </p:nvPicPr>
        <p:blipFill>
          <a:blip r:embed="rId2" cstate="print"/>
          <a:srcRect t="-843" r="1595" b="7207"/>
          <a:stretch>
            <a:fillRect/>
          </a:stretch>
        </p:blipFill>
        <p:spPr bwMode="auto">
          <a:xfrm>
            <a:off x="332096" y="1294432"/>
            <a:ext cx="8458200" cy="503016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Building Momentum through Outreach:</a:t>
            </a:r>
            <a:br>
              <a:rPr lang="en-US" dirty="0" smtClean="0"/>
            </a:br>
            <a:r>
              <a:rPr lang="en-US" dirty="0" smtClean="0">
                <a:solidFill>
                  <a:srgbClr val="FFC000"/>
                </a:solidFill>
              </a:rPr>
              <a:t> “Piggy-back” Public Meetings</a:t>
            </a:r>
            <a:endParaRPr lang="en-US" dirty="0"/>
          </a:p>
        </p:txBody>
      </p:sp>
      <p:sp>
        <p:nvSpPr>
          <p:cNvPr id="18435" name="Content Placeholder 2"/>
          <p:cNvSpPr>
            <a:spLocks noGrp="1"/>
          </p:cNvSpPr>
          <p:nvPr>
            <p:ph idx="1"/>
          </p:nvPr>
        </p:nvSpPr>
        <p:spPr>
          <a:xfrm>
            <a:off x="228600" y="1447800"/>
            <a:ext cx="6172200" cy="4800600"/>
          </a:xfrm>
          <a:solidFill>
            <a:schemeClr val="bg1">
              <a:lumMod val="85000"/>
              <a:alpha val="35000"/>
            </a:schemeClr>
          </a:solidFill>
        </p:spPr>
        <p:txBody>
          <a:bodyPr>
            <a:normAutofit/>
          </a:bodyPr>
          <a:lstStyle/>
          <a:p>
            <a:r>
              <a:rPr lang="en-US" sz="2800" dirty="0" smtClean="0"/>
              <a:t>Participate in public meetings related to I-15 in all Alliance states</a:t>
            </a:r>
          </a:p>
          <a:p>
            <a:r>
              <a:rPr lang="en-US" sz="2800" dirty="0" smtClean="0"/>
              <a:t>Display and handouts</a:t>
            </a:r>
          </a:p>
          <a:p>
            <a:r>
              <a:rPr lang="en-US" sz="2800" dirty="0" smtClean="0"/>
              <a:t>NO PRESENTATION – be there to answer questions about the I-15 CSMP</a:t>
            </a:r>
          </a:p>
        </p:txBody>
      </p:sp>
      <p:pic>
        <p:nvPicPr>
          <p:cNvPr id="18436" name="Picture 6" descr="I15_CSMP_Board_on_Easel_v2.png"/>
          <p:cNvPicPr>
            <a:picLocks noChangeAspect="1"/>
          </p:cNvPicPr>
          <p:nvPr/>
        </p:nvPicPr>
        <p:blipFill>
          <a:blip r:embed="rId3" cstate="print"/>
          <a:srcRect/>
          <a:stretch>
            <a:fillRect/>
          </a:stretch>
        </p:blipFill>
        <p:spPr bwMode="auto">
          <a:xfrm>
            <a:off x="6705600" y="1524000"/>
            <a:ext cx="2051598" cy="4611687"/>
          </a:xfrm>
          <a:prstGeom prst="rect">
            <a:avLst/>
          </a:prstGeom>
          <a:noFill/>
          <a:ln w="9525">
            <a:noFill/>
            <a:miter lim="800000"/>
            <a:headEnd/>
            <a:tailEnd/>
          </a:ln>
        </p:spPr>
      </p:pic>
      <p:pic>
        <p:nvPicPr>
          <p:cNvPr id="7170" name="Picture 2" descr="https://fbcdn-sphotos-a.akamaihd.net/hphotos-ak-snc6/190261_167802753270912_126226607428527_419399_8145097_n.jpg"/>
          <p:cNvPicPr>
            <a:picLocks noChangeAspect="1" noChangeArrowheads="1"/>
          </p:cNvPicPr>
          <p:nvPr/>
        </p:nvPicPr>
        <p:blipFill>
          <a:blip r:embed="rId4" cstate="print"/>
          <a:srcRect l="8337" t="22628" r="11636"/>
          <a:stretch>
            <a:fillRect/>
          </a:stretch>
        </p:blipFill>
        <p:spPr bwMode="auto">
          <a:xfrm>
            <a:off x="3505200" y="4038600"/>
            <a:ext cx="2965677" cy="2138515"/>
          </a:xfrm>
          <a:prstGeom prst="rect">
            <a:avLst/>
          </a:prstGeom>
          <a:noFill/>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990600"/>
          </a:xfrm>
        </p:spPr>
        <p:txBody>
          <a:bodyPr>
            <a:normAutofit/>
          </a:bodyPr>
          <a:lstStyle/>
          <a:p>
            <a:pPr>
              <a:defRPr/>
            </a:pPr>
            <a:r>
              <a:rPr lang="en-US" dirty="0" smtClean="0"/>
              <a:t>Where We’ve Been - Where We’re Going</a:t>
            </a:r>
            <a:endParaRPr lang="en-US" dirty="0"/>
          </a:p>
        </p:txBody>
      </p:sp>
      <p:pic>
        <p:nvPicPr>
          <p:cNvPr id="7171" name="Picture 5"/>
          <p:cNvPicPr>
            <a:picLocks noChangeAspect="1" noChangeArrowheads="1"/>
          </p:cNvPicPr>
          <p:nvPr/>
        </p:nvPicPr>
        <p:blipFill>
          <a:blip r:embed="rId2" cstate="print"/>
          <a:srcRect/>
          <a:stretch>
            <a:fillRect/>
          </a:stretch>
        </p:blipFill>
        <p:spPr bwMode="auto">
          <a:xfrm>
            <a:off x="287338" y="1973263"/>
            <a:ext cx="8501062" cy="4198937"/>
          </a:xfrm>
          <a:prstGeom prst="rect">
            <a:avLst/>
          </a:prstGeom>
          <a:noFill/>
          <a:ln w="9525">
            <a:noFill/>
            <a:miter lim="800000"/>
            <a:headEnd/>
            <a:tailEnd/>
          </a:ln>
        </p:spPr>
      </p:pic>
      <p:sp>
        <p:nvSpPr>
          <p:cNvPr id="7" name="Line Callout 1 6"/>
          <p:cNvSpPr/>
          <p:nvPr/>
        </p:nvSpPr>
        <p:spPr>
          <a:xfrm>
            <a:off x="3435350" y="1525588"/>
            <a:ext cx="2078038" cy="576262"/>
          </a:xfrm>
          <a:prstGeom prst="borderCallout1">
            <a:avLst>
              <a:gd name="adj1" fmla="val 56250"/>
              <a:gd name="adj2" fmla="val 203"/>
              <a:gd name="adj3" fmla="val 159375"/>
              <a:gd name="adj4" fmla="val -529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Drafts DONE</a:t>
            </a:r>
            <a:endParaRPr lang="en-US" dirty="0">
              <a:solidFill>
                <a:schemeClr val="tx1"/>
              </a:solidFill>
            </a:endParaRPr>
          </a:p>
        </p:txBody>
      </p:sp>
      <p:sp>
        <p:nvSpPr>
          <p:cNvPr id="9" name="Line Callout 1 8"/>
          <p:cNvSpPr/>
          <p:nvPr/>
        </p:nvSpPr>
        <p:spPr>
          <a:xfrm>
            <a:off x="4257675" y="5380038"/>
            <a:ext cx="1228725" cy="533400"/>
          </a:xfrm>
          <a:prstGeom prst="borderCallout1">
            <a:avLst>
              <a:gd name="adj1" fmla="val 48750"/>
              <a:gd name="adj2" fmla="val -1376"/>
              <a:gd name="adj3" fmla="val -261705"/>
              <a:gd name="adj4" fmla="val -16852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Done!!</a:t>
            </a:r>
          </a:p>
        </p:txBody>
      </p:sp>
      <p:sp>
        <p:nvSpPr>
          <p:cNvPr id="10" name="Line Callout 1 9"/>
          <p:cNvSpPr/>
          <p:nvPr/>
        </p:nvSpPr>
        <p:spPr>
          <a:xfrm>
            <a:off x="6223000" y="2870200"/>
            <a:ext cx="1187450" cy="585788"/>
          </a:xfrm>
          <a:prstGeom prst="borderCallout1">
            <a:avLst>
              <a:gd name="adj1" fmla="val 48983"/>
              <a:gd name="adj2" fmla="val -287"/>
              <a:gd name="adj3" fmla="val 105523"/>
              <a:gd name="adj4" fmla="val -222241"/>
            </a:avLst>
          </a:prstGeom>
          <a:solidFill>
            <a:schemeClr val="bg1"/>
          </a:solidFill>
          <a:ln>
            <a:solidFill>
              <a:schemeClr val="tx2"/>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Underway</a:t>
            </a:r>
            <a:endParaRPr lang="en-US" dirty="0">
              <a:solidFill>
                <a:schemeClr val="tx1"/>
              </a:solidFill>
            </a:endParaRPr>
          </a:p>
        </p:txBody>
      </p:sp>
      <p:cxnSp>
        <p:nvCxnSpPr>
          <p:cNvPr id="13" name="Straight Connector 12"/>
          <p:cNvCxnSpPr>
            <a:endCxn id="10" idx="2"/>
          </p:cNvCxnSpPr>
          <p:nvPr/>
        </p:nvCxnSpPr>
        <p:spPr>
          <a:xfrm flipV="1">
            <a:off x="3808413" y="3162300"/>
            <a:ext cx="2414587" cy="1249363"/>
          </a:xfrm>
          <a:prstGeom prst="line">
            <a:avLst/>
          </a:prstGeom>
          <a:ln w="25400">
            <a:solidFill>
              <a:schemeClr val="tx2"/>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2925" y="3613150"/>
            <a:ext cx="1670050" cy="357188"/>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542925" y="2381250"/>
            <a:ext cx="3074988" cy="9271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a:bodyPr>
          <a:lstStyle/>
          <a:p>
            <a:r>
              <a:rPr lang="en-US" sz="2800" b="1" dirty="0" smtClean="0"/>
              <a:t>Complication</a:t>
            </a:r>
            <a:r>
              <a:rPr lang="en-US" sz="2800" dirty="0" smtClean="0"/>
              <a:t>: Public and stakeholders do not engage or lose interest</a:t>
            </a:r>
          </a:p>
          <a:p>
            <a:r>
              <a:rPr lang="en-US" sz="2800" b="1" dirty="0" smtClean="0"/>
              <a:t>Resolution</a:t>
            </a:r>
            <a:r>
              <a:rPr lang="en-US" sz="2800" dirty="0" smtClean="0"/>
              <a:t>: </a:t>
            </a:r>
          </a:p>
          <a:p>
            <a:pPr lvl="1"/>
            <a:r>
              <a:rPr lang="en-US" sz="2400" dirty="0" smtClean="0"/>
              <a:t>Public, Private, Stakeholders, etc. = projects PARTNERS!</a:t>
            </a:r>
          </a:p>
          <a:p>
            <a:pPr lvl="1"/>
            <a:r>
              <a:rPr lang="en-US" sz="2400" dirty="0" smtClean="0"/>
              <a:t>Credible and transparent decision making process</a:t>
            </a:r>
          </a:p>
          <a:p>
            <a:pPr lvl="1"/>
            <a:r>
              <a:rPr lang="en-US" sz="2400" dirty="0" smtClean="0"/>
              <a:t>Respond, respond, respond….</a:t>
            </a:r>
          </a:p>
        </p:txBody>
      </p:sp>
      <p:pic>
        <p:nvPicPr>
          <p:cNvPr id="4" name="Picture 3" descr="IMG_1727.JPG"/>
          <p:cNvPicPr>
            <a:picLocks noChangeAspect="1"/>
          </p:cNvPicPr>
          <p:nvPr/>
        </p:nvPicPr>
        <p:blipFill>
          <a:blip r:embed="rId2" cstate="print"/>
          <a:srcRect r="29119" b="38235"/>
          <a:stretch>
            <a:fillRect/>
          </a:stretch>
        </p:blipFill>
        <p:spPr>
          <a:xfrm flipH="1">
            <a:off x="5117704" y="4038600"/>
            <a:ext cx="3340496" cy="207118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a:bodyPr>
          <a:lstStyle/>
          <a:p>
            <a:r>
              <a:rPr lang="en-US" sz="2800" b="1" dirty="0" smtClean="0"/>
              <a:t>Complication</a:t>
            </a:r>
            <a:r>
              <a:rPr lang="en-US" sz="2800" dirty="0" smtClean="0"/>
              <a:t>: Project partners not informed or unaware of the program</a:t>
            </a:r>
          </a:p>
          <a:p>
            <a:r>
              <a:rPr lang="en-US" sz="2800" b="1" dirty="0" smtClean="0"/>
              <a:t>Resolution</a:t>
            </a:r>
            <a:r>
              <a:rPr lang="en-US" sz="2800" dirty="0" smtClean="0"/>
              <a:t>: </a:t>
            </a:r>
          </a:p>
          <a:p>
            <a:pPr lvl="1"/>
            <a:r>
              <a:rPr lang="en-US" sz="2400" dirty="0" smtClean="0"/>
              <a:t>Significant outreach and visioning via Partnership Meetings</a:t>
            </a:r>
          </a:p>
          <a:p>
            <a:pPr lvl="1"/>
            <a:r>
              <a:rPr lang="en-US" sz="2400" dirty="0" smtClean="0"/>
              <a:t>Understand goals of project partners</a:t>
            </a:r>
          </a:p>
          <a:p>
            <a:pPr lvl="1"/>
            <a:r>
              <a:rPr lang="en-US" sz="2400" dirty="0" smtClean="0"/>
              <a:t>Deploy several outreach techniques: project website, social media, public meetings</a:t>
            </a:r>
          </a:p>
        </p:txBody>
      </p:sp>
      <p:pic>
        <p:nvPicPr>
          <p:cNvPr id="5" name="Picture 2"/>
          <p:cNvPicPr>
            <a:picLocks noChangeAspect="1" noChangeArrowheads="1"/>
          </p:cNvPicPr>
          <p:nvPr/>
        </p:nvPicPr>
        <p:blipFill>
          <a:blip r:embed="rId2" cstate="print"/>
          <a:srcRect t="18917" r="1595" b="32636"/>
          <a:stretch>
            <a:fillRect/>
          </a:stretch>
        </p:blipFill>
        <p:spPr bwMode="auto">
          <a:xfrm>
            <a:off x="2024121" y="4572228"/>
            <a:ext cx="5214879" cy="1604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otographs of Beaver Dam Mountains Wilderness"/>
          <p:cNvPicPr>
            <a:picLocks noChangeAspect="1" noChangeArrowheads="1"/>
          </p:cNvPicPr>
          <p:nvPr/>
        </p:nvPicPr>
        <p:blipFill>
          <a:blip r:embed="rId2" cstate="print"/>
          <a:srcRect/>
          <a:stretch>
            <a:fillRect/>
          </a:stretch>
        </p:blipFill>
        <p:spPr bwMode="auto">
          <a:xfrm>
            <a:off x="4630257" y="2362200"/>
            <a:ext cx="4208943" cy="3000376"/>
          </a:xfrm>
          <a:prstGeom prst="rect">
            <a:avLst/>
          </a:prstGeom>
          <a:noFill/>
        </p:spPr>
      </p:pic>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228600" y="1447800"/>
            <a:ext cx="8686800" cy="4724400"/>
          </a:xfrm>
        </p:spPr>
        <p:txBody>
          <a:bodyPr>
            <a:normAutofit/>
          </a:bodyPr>
          <a:lstStyle/>
          <a:p>
            <a:r>
              <a:rPr lang="en-US" sz="2800" b="1" dirty="0" smtClean="0"/>
              <a:t>Complication</a:t>
            </a:r>
            <a:r>
              <a:rPr lang="en-US" sz="2800" dirty="0" smtClean="0"/>
              <a:t>: Partners comments are localized in nature</a:t>
            </a:r>
          </a:p>
        </p:txBody>
      </p:sp>
      <p:sp>
        <p:nvSpPr>
          <p:cNvPr id="7" name="TextBox 6"/>
          <p:cNvSpPr txBox="1"/>
          <p:nvPr/>
        </p:nvSpPr>
        <p:spPr bwMode="auto">
          <a:xfrm>
            <a:off x="4679633" y="4844440"/>
            <a:ext cx="4145280" cy="461665"/>
          </a:xfrm>
          <a:prstGeom prst="rect">
            <a:avLst/>
          </a:prstGeom>
          <a:noFill/>
          <a:ln w="9525">
            <a:noFill/>
            <a:miter lim="800000"/>
            <a:headEnd/>
            <a:tailEnd/>
          </a:ln>
        </p:spPr>
        <p:txBody>
          <a:bodyPr wrap="square" rtlCol="0">
            <a:spAutoFit/>
          </a:bodyPr>
          <a:lstStyle/>
          <a:p>
            <a:pPr algn="ctr"/>
            <a:r>
              <a:rPr lang="en-US" sz="2400" dirty="0" smtClean="0">
                <a:solidFill>
                  <a:schemeClr val="bg1"/>
                </a:solidFill>
              </a:rPr>
              <a:t>Virgin River Gorge Bridges</a:t>
            </a:r>
          </a:p>
        </p:txBody>
      </p:sp>
      <p:sp>
        <p:nvSpPr>
          <p:cNvPr id="8" name="Content Placeholder 2"/>
          <p:cNvSpPr txBox="1">
            <a:spLocks/>
          </p:cNvSpPr>
          <p:nvPr/>
        </p:nvSpPr>
        <p:spPr>
          <a:xfrm>
            <a:off x="228600" y="2438400"/>
            <a:ext cx="4419600" cy="243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Resolution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Align regional and local vision, goals, and objectives</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Emphasize local benefits of regional improvements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228600" y="1447800"/>
            <a:ext cx="8686800" cy="4724400"/>
          </a:xfrm>
        </p:spPr>
        <p:txBody>
          <a:bodyPr>
            <a:normAutofit/>
          </a:bodyPr>
          <a:lstStyle/>
          <a:p>
            <a:r>
              <a:rPr lang="en-US" sz="2800" b="1" dirty="0" smtClean="0"/>
              <a:t>Complication</a:t>
            </a:r>
            <a:r>
              <a:rPr lang="en-US" sz="2800" dirty="0" smtClean="0"/>
              <a:t>: Program lacks partner’s endorsement</a:t>
            </a:r>
          </a:p>
          <a:p>
            <a:r>
              <a:rPr lang="en-US" sz="2800" b="1" dirty="0" smtClean="0"/>
              <a:t>Resolution</a:t>
            </a:r>
            <a:r>
              <a:rPr lang="en-US" sz="2800" dirty="0" smtClean="0"/>
              <a:t>: </a:t>
            </a:r>
          </a:p>
          <a:p>
            <a:pPr lvl="1"/>
            <a:r>
              <a:rPr lang="en-US" sz="2400" dirty="0" smtClean="0"/>
              <a:t>Ownership in the process and solutions</a:t>
            </a:r>
          </a:p>
          <a:p>
            <a:pPr lvl="1"/>
            <a:r>
              <a:rPr lang="en-US" sz="2400" dirty="0" smtClean="0"/>
              <a:t>Flexible structure that respects limited resources</a:t>
            </a:r>
          </a:p>
          <a:p>
            <a:pPr lvl="1"/>
            <a:r>
              <a:rPr lang="en-US" sz="2400" dirty="0" smtClean="0"/>
              <a:t>Common interests</a:t>
            </a:r>
          </a:p>
        </p:txBody>
      </p:sp>
      <p:sp>
        <p:nvSpPr>
          <p:cNvPr id="8" name="TextBox 1"/>
          <p:cNvSpPr txBox="1">
            <a:spLocks noChangeArrowheads="1"/>
          </p:cNvSpPr>
          <p:nvPr/>
        </p:nvSpPr>
        <p:spPr bwMode="auto">
          <a:xfrm>
            <a:off x="366253" y="4697410"/>
            <a:ext cx="8396747" cy="584775"/>
          </a:xfrm>
          <a:prstGeom prst="rect">
            <a:avLst/>
          </a:prstGeom>
          <a:noFill/>
          <a:ln w="9525">
            <a:noFill/>
            <a:miter lim="800000"/>
            <a:headEnd/>
            <a:tailEnd/>
          </a:ln>
        </p:spPr>
        <p:txBody>
          <a:bodyPr wrap="square">
            <a:spAutoFit/>
          </a:bodyPr>
          <a:lstStyle/>
          <a:p>
            <a:pPr algn="ctr"/>
            <a:r>
              <a:rPr lang="en-US" sz="3200" b="1" i="1" dirty="0" smtClean="0">
                <a:solidFill>
                  <a:srgbClr val="C00000"/>
                </a:solidFill>
                <a:effectLst>
                  <a:outerShdw blurRad="38100" dist="38100" dir="2700000" algn="tl">
                    <a:srgbClr val="000000">
                      <a:alpha val="43137"/>
                    </a:srgbClr>
                  </a:outerShdw>
                </a:effectLst>
                <a:latin typeface="Century Gothic" pitchFamily="34" charset="0"/>
              </a:rPr>
              <a:t>Moving People – Moving Goods!</a:t>
            </a:r>
            <a:endParaRPr lang="en-US" sz="3200" b="1" i="1" dirty="0">
              <a:solidFill>
                <a:srgbClr val="C00000"/>
              </a:solidFill>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86800" cy="4953000"/>
          </a:xfrm>
        </p:spPr>
        <p:txBody>
          <a:bodyPr>
            <a:normAutofit/>
          </a:bodyPr>
          <a:lstStyle/>
          <a:p>
            <a:pPr algn="ctr">
              <a:buNone/>
            </a:pPr>
            <a:r>
              <a:rPr lang="en-US" dirty="0" smtClean="0"/>
              <a:t>Questions?</a:t>
            </a:r>
          </a:p>
          <a:p>
            <a:pPr algn="ctr">
              <a:buNone/>
            </a:pPr>
            <a:endParaRPr lang="en-US" dirty="0" smtClean="0"/>
          </a:p>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800" dirty="0" smtClean="0"/>
          </a:p>
          <a:p>
            <a:pPr algn="ctr">
              <a:buNone/>
            </a:pPr>
            <a:r>
              <a:rPr lang="en-US" sz="2000" dirty="0" smtClean="0"/>
              <a:t>Project Website:  </a:t>
            </a:r>
            <a:r>
              <a:rPr lang="en-US" sz="2000" dirty="0" smtClean="0">
                <a:hlinkClick r:id="rId2"/>
              </a:rPr>
              <a:t>http://www.i15alliance.org</a:t>
            </a:r>
            <a:r>
              <a:rPr lang="en-US" sz="2000" dirty="0" smtClean="0"/>
              <a:t> </a:t>
            </a:r>
            <a:endParaRPr lang="en-US" sz="2000" dirty="0"/>
          </a:p>
        </p:txBody>
      </p:sp>
      <p:grpSp>
        <p:nvGrpSpPr>
          <p:cNvPr id="12" name="Group 14"/>
          <p:cNvGrpSpPr>
            <a:grpSpLocks/>
          </p:cNvGrpSpPr>
          <p:nvPr/>
        </p:nvGrpSpPr>
        <p:grpSpPr bwMode="auto">
          <a:xfrm>
            <a:off x="-76200" y="2171700"/>
            <a:ext cx="4872038" cy="3467100"/>
            <a:chOff x="1991033" y="1325357"/>
            <a:chExt cx="5297831" cy="3467869"/>
          </a:xfrm>
        </p:grpSpPr>
        <p:pic>
          <p:nvPicPr>
            <p:cNvPr id="13" name="Picture 2" descr="http://www.intlam.com/MedRolodex.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3768" y="1325357"/>
              <a:ext cx="5165096" cy="3467869"/>
            </a:xfrm>
            <a:prstGeom prst="rect">
              <a:avLst/>
            </a:prstGeom>
            <a:noFill/>
            <a:ln w="9525">
              <a:noFill/>
              <a:miter lim="800000"/>
              <a:headEnd/>
              <a:tailEnd/>
            </a:ln>
          </p:spPr>
        </p:pic>
        <p:pic>
          <p:nvPicPr>
            <p:cNvPr id="14" name="Picture 2" descr="http://www.intlam.com/MedRolodex.gif"/>
            <p:cNvPicPr>
              <a:picLocks noChangeAspect="1" noChangeArrowheads="1"/>
            </p:cNvPicPr>
            <p:nvPr/>
          </p:nvPicPr>
          <p:blipFill>
            <a:blip r:embed="rId3" cstate="print">
              <a:clrChange>
                <a:clrFrom>
                  <a:srgbClr val="FFFFFF"/>
                </a:clrFrom>
                <a:clrTo>
                  <a:srgbClr val="FFFFFF">
                    <a:alpha val="0"/>
                  </a:srgbClr>
                </a:clrTo>
              </a:clrChange>
            </a:blip>
            <a:srcRect l="26746" r="63832" b="93706"/>
            <a:stretch>
              <a:fillRect/>
            </a:stretch>
          </p:blipFill>
          <p:spPr bwMode="auto">
            <a:xfrm>
              <a:off x="2197510" y="1345023"/>
              <a:ext cx="1917290" cy="424786"/>
            </a:xfrm>
            <a:prstGeom prst="rect">
              <a:avLst/>
            </a:prstGeom>
            <a:noFill/>
            <a:ln w="9525">
              <a:noFill/>
              <a:miter lim="800000"/>
              <a:headEnd/>
              <a:tailEnd/>
            </a:ln>
          </p:spPr>
        </p:pic>
        <p:pic>
          <p:nvPicPr>
            <p:cNvPr id="15" name="Picture 2" descr="http://www.intlam.com/MedRolodex.gif"/>
            <p:cNvPicPr>
              <a:picLocks noChangeAspect="1" noChangeArrowheads="1"/>
            </p:cNvPicPr>
            <p:nvPr/>
          </p:nvPicPr>
          <p:blipFill>
            <a:blip r:embed="rId3" cstate="print">
              <a:clrChange>
                <a:clrFrom>
                  <a:srgbClr val="FFFFFF"/>
                </a:clrFrom>
                <a:clrTo>
                  <a:srgbClr val="FFFFFF">
                    <a:alpha val="0"/>
                  </a:srgbClr>
                </a:clrTo>
              </a:clrChange>
            </a:blip>
            <a:srcRect l="26746" t="1105" r="63832" b="93706"/>
            <a:stretch>
              <a:fillRect/>
            </a:stretch>
          </p:blipFill>
          <p:spPr bwMode="auto">
            <a:xfrm>
              <a:off x="4630994" y="1755057"/>
              <a:ext cx="2084439" cy="173121"/>
            </a:xfrm>
            <a:prstGeom prst="rect">
              <a:avLst/>
            </a:prstGeom>
            <a:noFill/>
            <a:ln w="9525">
              <a:noFill/>
              <a:miter lim="800000"/>
              <a:headEnd/>
              <a:tailEnd/>
            </a:ln>
          </p:spPr>
        </p:pic>
        <p:sp>
          <p:nvSpPr>
            <p:cNvPr id="16" name="Content Placeholder 6"/>
            <p:cNvSpPr txBox="1">
              <a:spLocks/>
            </p:cNvSpPr>
            <p:nvPr/>
          </p:nvSpPr>
          <p:spPr bwMode="auto">
            <a:xfrm>
              <a:off x="1991033" y="1376168"/>
              <a:ext cx="2123275" cy="673249"/>
            </a:xfrm>
            <a:prstGeom prst="rect">
              <a:avLst/>
            </a:prstGeom>
            <a:noFill/>
            <a:ln w="9525">
              <a:noFill/>
              <a:miter lim="800000"/>
              <a:headEnd/>
              <a:tailEnd/>
            </a:ln>
          </p:spPr>
          <p:txBody>
            <a:bodyPr>
              <a:normAutofit fontScale="85000" lnSpcReduction="10000"/>
            </a:bodyPr>
            <a:lstStyle/>
            <a:p>
              <a:pPr algn="r" fontAlgn="auto">
                <a:spcBef>
                  <a:spcPts val="0"/>
                </a:spcBef>
                <a:spcAft>
                  <a:spcPts val="0"/>
                </a:spcAft>
                <a:buFont typeface="Arial" pitchFamily="34" charset="0"/>
                <a:buNone/>
                <a:defRPr/>
              </a:pPr>
              <a:r>
                <a:rPr lang="en-US" sz="1600" b="1" kern="0" dirty="0">
                  <a:solidFill>
                    <a:schemeClr val="bg1"/>
                  </a:solidFill>
                  <a:latin typeface="+mn-lt"/>
                  <a:cs typeface="+mn-cs"/>
                </a:rPr>
                <a:t>Sondra Rosenberg, PTP</a:t>
              </a:r>
            </a:p>
            <a:p>
              <a:pPr algn="r" fontAlgn="auto">
                <a:spcBef>
                  <a:spcPts val="0"/>
                </a:spcBef>
                <a:spcAft>
                  <a:spcPts val="0"/>
                </a:spcAft>
                <a:buFont typeface="Arial" pitchFamily="34" charset="0"/>
                <a:buNone/>
                <a:defRPr/>
              </a:pPr>
              <a:r>
                <a:rPr lang="en-US" sz="1400" b="1" kern="0" dirty="0">
                  <a:solidFill>
                    <a:schemeClr val="bg1"/>
                  </a:solidFill>
                  <a:latin typeface="+mn-lt"/>
                  <a:cs typeface="+mn-cs"/>
                </a:rPr>
                <a:t>NDOT Project Manager</a:t>
              </a:r>
              <a:r>
                <a:rPr lang="en-US" sz="2000" kern="0" dirty="0">
                  <a:solidFill>
                    <a:sysClr val="windowText" lastClr="000000"/>
                  </a:solidFill>
                  <a:latin typeface="+mn-lt"/>
                  <a:cs typeface="+mn-cs"/>
                </a:rPr>
                <a:t> </a:t>
              </a:r>
            </a:p>
            <a:p>
              <a:pPr algn="r" fontAlgn="auto">
                <a:spcBef>
                  <a:spcPts val="0"/>
                </a:spcBef>
                <a:spcAft>
                  <a:spcPts val="0"/>
                </a:spcAft>
                <a:defRPr/>
              </a:pPr>
              <a:endParaRPr lang="en-US" sz="2000" kern="0" dirty="0">
                <a:solidFill>
                  <a:sysClr val="windowText" lastClr="000000"/>
                </a:solidFill>
                <a:latin typeface="+mn-lt"/>
                <a:cs typeface="+mn-cs"/>
              </a:endParaRPr>
            </a:p>
            <a:p>
              <a:pPr algn="r" fontAlgn="auto">
                <a:spcBef>
                  <a:spcPts val="0"/>
                </a:spcBef>
                <a:spcAft>
                  <a:spcPts val="0"/>
                </a:spcAft>
                <a:buFont typeface="Arial" pitchFamily="34" charset="0"/>
                <a:buNone/>
                <a:defRPr/>
              </a:pPr>
              <a:endParaRPr lang="en-US" sz="3200" kern="0" dirty="0">
                <a:solidFill>
                  <a:sysClr val="windowText" lastClr="000000"/>
                </a:solidFill>
                <a:latin typeface="+mn-lt"/>
                <a:cs typeface="+mn-cs"/>
              </a:endParaRPr>
            </a:p>
          </p:txBody>
        </p:sp>
      </p:grpSp>
      <p:sp>
        <p:nvSpPr>
          <p:cNvPr id="17" name="Rectangle 16"/>
          <p:cNvSpPr/>
          <p:nvPr/>
        </p:nvSpPr>
        <p:spPr>
          <a:xfrm>
            <a:off x="133350" y="2868612"/>
            <a:ext cx="4241800" cy="17383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Content Placeholder 6"/>
          <p:cNvSpPr txBox="1">
            <a:spLocks/>
          </p:cNvSpPr>
          <p:nvPr/>
        </p:nvSpPr>
        <p:spPr>
          <a:xfrm>
            <a:off x="642938" y="2865437"/>
            <a:ext cx="3686175" cy="255905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0" cap="none" spc="0" normalizeH="0" baseline="0" noProof="0" dirty="0" smtClean="0">
                <a:ln>
                  <a:noFill/>
                </a:ln>
                <a:solidFill>
                  <a:srgbClr val="C00000"/>
                </a:solidFill>
                <a:effectLst/>
                <a:uLnTx/>
                <a:uFillTx/>
                <a:latin typeface="+mn-lt"/>
                <a:ea typeface="+mn-ea"/>
                <a:cs typeface="+mn-cs"/>
              </a:rPr>
              <a:t>Sondra Rosenberg, PTP</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0" cap="none" spc="0" normalizeH="0" baseline="0" noProof="0" dirty="0" smtClean="0">
                <a:ln>
                  <a:noFill/>
                </a:ln>
                <a:solidFill>
                  <a:srgbClr val="C00000"/>
                </a:solidFill>
                <a:effectLst/>
                <a:uLnTx/>
                <a:uFillTx/>
                <a:latin typeface="+mn-lt"/>
                <a:ea typeface="+mn-ea"/>
                <a:cs typeface="+mn-cs"/>
              </a:rPr>
              <a:t>NDOT Project Manager</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900" b="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rPr>
              <a:t>Office:  (775) 888-7241</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rPr>
              <a:t>Email: </a:t>
            </a:r>
            <a:r>
              <a:rPr kumimoji="0" lang="en-US" sz="1800" b="0" i="0" u="sng" strike="noStrike" kern="0" cap="none" spc="0" normalizeH="0" baseline="0" noProof="0" dirty="0" smtClean="0">
                <a:ln>
                  <a:noFill/>
                </a:ln>
                <a:solidFill>
                  <a:sysClr val="windowText" lastClr="000000"/>
                </a:solidFill>
                <a:effectLst/>
                <a:uLnTx/>
                <a:uFillTx/>
                <a:latin typeface="+mn-lt"/>
                <a:ea typeface="+mn-ea"/>
                <a:cs typeface="+mn-cs"/>
                <a:hlinkClick r:id="rId4"/>
              </a:rPr>
              <a:t>SRosenberg@dot.state.nv.us</a:t>
            </a:r>
            <a:endPar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32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pic>
        <p:nvPicPr>
          <p:cNvPr id="19" name="Picture 4" descr="http://media03.linkedin.com/mpr/mpr/shrink_80_80/p/1/000/05a/20f/127dd9b.jpg"/>
          <p:cNvPicPr>
            <a:picLocks noChangeAspect="1" noChangeArrowheads="1"/>
          </p:cNvPicPr>
          <p:nvPr/>
        </p:nvPicPr>
        <p:blipFill>
          <a:blip r:embed="rId5" cstate="print"/>
          <a:srcRect/>
          <a:stretch>
            <a:fillRect/>
          </a:stretch>
        </p:blipFill>
        <p:spPr bwMode="auto">
          <a:xfrm>
            <a:off x="314325" y="3016250"/>
            <a:ext cx="1057275" cy="1057274"/>
          </a:xfrm>
          <a:prstGeom prst="rect">
            <a:avLst/>
          </a:prstGeom>
          <a:noFill/>
          <a:ln w="9525">
            <a:noFill/>
            <a:miter lim="800000"/>
            <a:headEnd/>
            <a:tailEnd/>
          </a:ln>
        </p:spPr>
      </p:pic>
      <p:grpSp>
        <p:nvGrpSpPr>
          <p:cNvPr id="20" name="Group 14"/>
          <p:cNvGrpSpPr>
            <a:grpSpLocks/>
          </p:cNvGrpSpPr>
          <p:nvPr/>
        </p:nvGrpSpPr>
        <p:grpSpPr bwMode="auto">
          <a:xfrm>
            <a:off x="4405313" y="2143125"/>
            <a:ext cx="4918075" cy="3467100"/>
            <a:chOff x="1925627" y="1325357"/>
            <a:chExt cx="5363237" cy="3467869"/>
          </a:xfrm>
        </p:grpSpPr>
        <p:pic>
          <p:nvPicPr>
            <p:cNvPr id="21" name="Picture 2" descr="http://www.intlam.com/MedRolodex.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3768" y="1325357"/>
              <a:ext cx="5165096" cy="3467869"/>
            </a:xfrm>
            <a:prstGeom prst="rect">
              <a:avLst/>
            </a:prstGeom>
            <a:noFill/>
            <a:ln w="9525">
              <a:noFill/>
              <a:miter lim="800000"/>
              <a:headEnd/>
              <a:tailEnd/>
            </a:ln>
          </p:spPr>
        </p:pic>
        <p:pic>
          <p:nvPicPr>
            <p:cNvPr id="22" name="Picture 2" descr="http://www.intlam.com/MedRolodex.gif"/>
            <p:cNvPicPr>
              <a:picLocks noChangeAspect="1" noChangeArrowheads="1"/>
            </p:cNvPicPr>
            <p:nvPr/>
          </p:nvPicPr>
          <p:blipFill>
            <a:blip r:embed="rId3" cstate="print">
              <a:clrChange>
                <a:clrFrom>
                  <a:srgbClr val="FFFFFF"/>
                </a:clrFrom>
                <a:clrTo>
                  <a:srgbClr val="FFFFFF">
                    <a:alpha val="0"/>
                  </a:srgbClr>
                </a:clrTo>
              </a:clrChange>
            </a:blip>
            <a:srcRect l="26746" r="63832" b="93706"/>
            <a:stretch>
              <a:fillRect/>
            </a:stretch>
          </p:blipFill>
          <p:spPr bwMode="auto">
            <a:xfrm>
              <a:off x="2197510" y="1345023"/>
              <a:ext cx="1917290" cy="424786"/>
            </a:xfrm>
            <a:prstGeom prst="rect">
              <a:avLst/>
            </a:prstGeom>
            <a:noFill/>
            <a:ln w="9525">
              <a:noFill/>
              <a:miter lim="800000"/>
              <a:headEnd/>
              <a:tailEnd/>
            </a:ln>
          </p:spPr>
        </p:pic>
        <p:pic>
          <p:nvPicPr>
            <p:cNvPr id="23" name="Picture 2" descr="http://www.intlam.com/MedRolodex.gif"/>
            <p:cNvPicPr>
              <a:picLocks noChangeAspect="1" noChangeArrowheads="1"/>
            </p:cNvPicPr>
            <p:nvPr/>
          </p:nvPicPr>
          <p:blipFill>
            <a:blip r:embed="rId3" cstate="print">
              <a:clrChange>
                <a:clrFrom>
                  <a:srgbClr val="FFFFFF"/>
                </a:clrFrom>
                <a:clrTo>
                  <a:srgbClr val="FFFFFF">
                    <a:alpha val="0"/>
                  </a:srgbClr>
                </a:clrTo>
              </a:clrChange>
            </a:blip>
            <a:srcRect l="26746" t="1105" r="63832" b="93706"/>
            <a:stretch>
              <a:fillRect/>
            </a:stretch>
          </p:blipFill>
          <p:spPr bwMode="auto">
            <a:xfrm>
              <a:off x="4630994" y="1755057"/>
              <a:ext cx="2084439" cy="173121"/>
            </a:xfrm>
            <a:prstGeom prst="rect">
              <a:avLst/>
            </a:prstGeom>
            <a:noFill/>
            <a:ln w="9525">
              <a:noFill/>
              <a:miter lim="800000"/>
              <a:headEnd/>
              <a:tailEnd/>
            </a:ln>
          </p:spPr>
        </p:pic>
        <p:sp>
          <p:nvSpPr>
            <p:cNvPr id="24" name="Content Placeholder 6"/>
            <p:cNvSpPr txBox="1">
              <a:spLocks/>
            </p:cNvSpPr>
            <p:nvPr/>
          </p:nvSpPr>
          <p:spPr bwMode="auto">
            <a:xfrm>
              <a:off x="1925627" y="1376168"/>
              <a:ext cx="2468682" cy="673249"/>
            </a:xfrm>
            <a:prstGeom prst="rect">
              <a:avLst/>
            </a:prstGeom>
            <a:noFill/>
            <a:ln w="9525">
              <a:noFill/>
              <a:miter lim="800000"/>
              <a:headEnd/>
              <a:tailEnd/>
            </a:ln>
          </p:spPr>
          <p:txBody>
            <a:bodyPr>
              <a:normAutofit/>
            </a:bodyPr>
            <a:lstStyle/>
            <a:p>
              <a:pPr algn="ctr" fontAlgn="auto">
                <a:spcBef>
                  <a:spcPts val="0"/>
                </a:spcBef>
                <a:spcAft>
                  <a:spcPts val="0"/>
                </a:spcAft>
                <a:buFont typeface="Arial" pitchFamily="34" charset="0"/>
                <a:buNone/>
                <a:defRPr/>
              </a:pPr>
              <a:r>
                <a:rPr lang="en-US" sz="1600" b="1" kern="0" dirty="0" smtClean="0">
                  <a:solidFill>
                    <a:schemeClr val="bg1"/>
                  </a:solidFill>
                  <a:latin typeface="+mn-lt"/>
                  <a:cs typeface="+mn-cs"/>
                </a:rPr>
                <a:t>Dan Andersen</a:t>
              </a:r>
              <a:endParaRPr lang="en-US" sz="1600" b="1" kern="0" dirty="0">
                <a:solidFill>
                  <a:schemeClr val="bg1"/>
                </a:solidFill>
                <a:latin typeface="+mn-lt"/>
                <a:cs typeface="+mn-cs"/>
              </a:endParaRPr>
            </a:p>
            <a:p>
              <a:pPr algn="ctr" fontAlgn="auto">
                <a:spcBef>
                  <a:spcPts val="0"/>
                </a:spcBef>
                <a:spcAft>
                  <a:spcPts val="0"/>
                </a:spcAft>
                <a:buFont typeface="Arial" pitchFamily="34" charset="0"/>
                <a:buNone/>
                <a:defRPr/>
              </a:pPr>
              <a:r>
                <a:rPr lang="en-US" sz="1300" b="1" kern="0" dirty="0">
                  <a:solidFill>
                    <a:schemeClr val="bg1"/>
                  </a:solidFill>
                  <a:latin typeface="+mn-lt"/>
                  <a:cs typeface="+mn-cs"/>
                </a:rPr>
                <a:t>  </a:t>
              </a:r>
              <a:r>
                <a:rPr lang="en-US" sz="1200" b="1" kern="0" dirty="0">
                  <a:solidFill>
                    <a:schemeClr val="bg1"/>
                  </a:solidFill>
                  <a:latin typeface="+mn-lt"/>
                  <a:cs typeface="+mn-cs"/>
                </a:rPr>
                <a:t>CH2M HILL </a:t>
              </a:r>
              <a:r>
                <a:rPr lang="en-US" sz="1200" b="1" kern="0" dirty="0" smtClean="0">
                  <a:solidFill>
                    <a:schemeClr val="bg1"/>
                  </a:solidFill>
                  <a:latin typeface="+mn-lt"/>
                  <a:cs typeface="+mn-cs"/>
                </a:rPr>
                <a:t>Sr. Planner</a:t>
              </a:r>
              <a:r>
                <a:rPr lang="en-US" sz="1200" kern="0" dirty="0">
                  <a:solidFill>
                    <a:sysClr val="windowText" lastClr="000000"/>
                  </a:solidFill>
                  <a:latin typeface="+mn-lt"/>
                  <a:cs typeface="+mn-cs"/>
                </a:rPr>
                <a:t> </a:t>
              </a:r>
            </a:p>
            <a:p>
              <a:pPr algn="r" fontAlgn="auto">
                <a:spcBef>
                  <a:spcPts val="0"/>
                </a:spcBef>
                <a:spcAft>
                  <a:spcPts val="0"/>
                </a:spcAft>
                <a:defRPr/>
              </a:pPr>
              <a:endParaRPr lang="en-US" sz="2000" kern="0" dirty="0">
                <a:solidFill>
                  <a:sysClr val="windowText" lastClr="000000"/>
                </a:solidFill>
                <a:latin typeface="+mn-lt"/>
                <a:cs typeface="+mn-cs"/>
              </a:endParaRPr>
            </a:p>
            <a:p>
              <a:pPr algn="r" fontAlgn="auto">
                <a:spcBef>
                  <a:spcPts val="0"/>
                </a:spcBef>
                <a:spcAft>
                  <a:spcPts val="0"/>
                </a:spcAft>
                <a:buFont typeface="Arial" pitchFamily="34" charset="0"/>
                <a:buNone/>
                <a:defRPr/>
              </a:pPr>
              <a:endParaRPr lang="en-US" sz="3200" kern="0" dirty="0">
                <a:solidFill>
                  <a:sysClr val="windowText" lastClr="000000"/>
                </a:solidFill>
                <a:latin typeface="+mn-lt"/>
                <a:cs typeface="+mn-cs"/>
              </a:endParaRPr>
            </a:p>
          </p:txBody>
        </p:sp>
      </p:grpSp>
      <p:sp>
        <p:nvSpPr>
          <p:cNvPr id="25" name="Rectangle 24"/>
          <p:cNvSpPr/>
          <p:nvPr/>
        </p:nvSpPr>
        <p:spPr>
          <a:xfrm>
            <a:off x="4630738" y="2841625"/>
            <a:ext cx="4319587" cy="17367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Content Placeholder 6"/>
          <p:cNvSpPr txBox="1">
            <a:spLocks/>
          </p:cNvSpPr>
          <p:nvPr/>
        </p:nvSpPr>
        <p:spPr bwMode="auto">
          <a:xfrm>
            <a:off x="5248275" y="2852737"/>
            <a:ext cx="3686175" cy="2559050"/>
          </a:xfrm>
          <a:prstGeom prst="rect">
            <a:avLst/>
          </a:prstGeom>
          <a:noFill/>
          <a:ln w="9525">
            <a:noFill/>
            <a:miter lim="800000"/>
            <a:headEnd/>
            <a:tailEnd/>
          </a:ln>
        </p:spPr>
        <p:txBody>
          <a:bodyPr>
            <a:normAutofit/>
          </a:bodyPr>
          <a:lstStyle/>
          <a:p>
            <a:pPr algn="r" fontAlgn="auto">
              <a:spcBef>
                <a:spcPts val="0"/>
              </a:spcBef>
              <a:spcAft>
                <a:spcPts val="0"/>
              </a:spcAft>
              <a:buFont typeface="Arial" pitchFamily="34" charset="0"/>
              <a:buNone/>
              <a:defRPr/>
            </a:pPr>
            <a:r>
              <a:rPr lang="en-US" sz="2000" b="1" kern="0" dirty="0" smtClean="0">
                <a:solidFill>
                  <a:srgbClr val="C00000"/>
                </a:solidFill>
                <a:latin typeface="+mn-lt"/>
                <a:cs typeface="+mn-cs"/>
              </a:rPr>
              <a:t>Dan Andersen</a:t>
            </a:r>
            <a:endParaRPr lang="en-US" sz="2000" b="1" kern="0" dirty="0">
              <a:solidFill>
                <a:srgbClr val="C00000"/>
              </a:solidFill>
              <a:latin typeface="+mn-lt"/>
              <a:cs typeface="+mn-cs"/>
            </a:endParaRPr>
          </a:p>
          <a:p>
            <a:pPr algn="r" fontAlgn="auto">
              <a:spcBef>
                <a:spcPts val="0"/>
              </a:spcBef>
              <a:spcAft>
                <a:spcPts val="0"/>
              </a:spcAft>
              <a:buFont typeface="Arial" pitchFamily="34" charset="0"/>
              <a:buNone/>
              <a:defRPr/>
            </a:pPr>
            <a:r>
              <a:rPr lang="en-US" sz="2000" b="1" kern="0" dirty="0">
                <a:solidFill>
                  <a:srgbClr val="C00000"/>
                </a:solidFill>
                <a:latin typeface="+mn-lt"/>
                <a:cs typeface="+mn-cs"/>
              </a:rPr>
              <a:t>CH2M HILL </a:t>
            </a:r>
            <a:r>
              <a:rPr lang="en-US" sz="2000" b="1" kern="0" dirty="0" smtClean="0">
                <a:solidFill>
                  <a:srgbClr val="C00000"/>
                </a:solidFill>
                <a:latin typeface="+mn-lt"/>
                <a:cs typeface="+mn-cs"/>
              </a:rPr>
              <a:t>Sr. Planner</a:t>
            </a:r>
            <a:endParaRPr lang="en-US" sz="2000" b="1" kern="0" dirty="0">
              <a:solidFill>
                <a:srgbClr val="C00000"/>
              </a:solidFill>
              <a:latin typeface="+mn-lt"/>
              <a:cs typeface="+mn-cs"/>
            </a:endParaRPr>
          </a:p>
          <a:p>
            <a:pPr algn="r" fontAlgn="auto">
              <a:spcBef>
                <a:spcPts val="0"/>
              </a:spcBef>
              <a:spcAft>
                <a:spcPts val="0"/>
              </a:spcAft>
              <a:buFont typeface="Arial" pitchFamily="34" charset="0"/>
              <a:buNone/>
              <a:defRPr/>
            </a:pPr>
            <a:endParaRPr lang="en-US" sz="900" kern="0" dirty="0">
              <a:solidFill>
                <a:sysClr val="windowText" lastClr="000000"/>
              </a:solidFill>
              <a:latin typeface="+mn-lt"/>
              <a:cs typeface="+mn-cs"/>
            </a:endParaRPr>
          </a:p>
          <a:p>
            <a:pPr algn="r" fontAlgn="auto">
              <a:spcBef>
                <a:spcPts val="0"/>
              </a:spcBef>
              <a:spcAft>
                <a:spcPts val="0"/>
              </a:spcAft>
              <a:buFont typeface="Arial" pitchFamily="34" charset="0"/>
              <a:buNone/>
              <a:defRPr/>
            </a:pPr>
            <a:r>
              <a:rPr lang="en-US" sz="2000" kern="0" dirty="0">
                <a:solidFill>
                  <a:sysClr val="windowText" lastClr="000000"/>
                </a:solidFill>
                <a:latin typeface="+mn-lt"/>
                <a:cs typeface="+mn-cs"/>
              </a:rPr>
              <a:t>Office:  (702) </a:t>
            </a:r>
            <a:r>
              <a:rPr lang="en-US" sz="2000" kern="0" dirty="0" smtClean="0">
                <a:solidFill>
                  <a:sysClr val="windowText" lastClr="000000"/>
                </a:solidFill>
                <a:latin typeface="+mn-lt"/>
                <a:cs typeface="+mn-cs"/>
              </a:rPr>
              <a:t>953-1246</a:t>
            </a:r>
            <a:endParaRPr lang="en-US" sz="2000" kern="0" dirty="0">
              <a:solidFill>
                <a:sysClr val="windowText" lastClr="000000"/>
              </a:solidFill>
              <a:latin typeface="+mn-lt"/>
              <a:cs typeface="+mn-cs"/>
            </a:endParaRPr>
          </a:p>
          <a:p>
            <a:pPr algn="r" fontAlgn="auto">
              <a:spcBef>
                <a:spcPts val="0"/>
              </a:spcBef>
              <a:spcAft>
                <a:spcPts val="0"/>
              </a:spcAft>
              <a:buFont typeface="Arial" pitchFamily="34" charset="0"/>
              <a:buNone/>
              <a:defRPr/>
            </a:pPr>
            <a:endParaRPr lang="en-US" sz="2000" dirty="0" smtClean="0">
              <a:latin typeface="+mn-lt"/>
            </a:endParaRPr>
          </a:p>
          <a:p>
            <a:pPr algn="r" fontAlgn="auto">
              <a:spcBef>
                <a:spcPts val="0"/>
              </a:spcBef>
              <a:spcAft>
                <a:spcPts val="0"/>
              </a:spcAft>
              <a:buFont typeface="Arial" pitchFamily="34" charset="0"/>
              <a:buNone/>
              <a:defRPr/>
            </a:pPr>
            <a:r>
              <a:rPr lang="en-US" sz="2000" dirty="0" smtClean="0">
                <a:latin typeface="+mn-lt"/>
              </a:rPr>
              <a:t>Email</a:t>
            </a:r>
            <a:r>
              <a:rPr lang="en-US" sz="2000" dirty="0">
                <a:latin typeface="+mn-lt"/>
              </a:rPr>
              <a:t>:</a:t>
            </a:r>
            <a:r>
              <a:rPr lang="en-US" dirty="0">
                <a:latin typeface="+mn-lt"/>
              </a:rPr>
              <a:t> </a:t>
            </a:r>
            <a:r>
              <a:rPr lang="en-US" u="sng" dirty="0" smtClean="0">
                <a:solidFill>
                  <a:srgbClr val="0070C0"/>
                </a:solidFill>
                <a:hlinkClick r:id="rId6"/>
              </a:rPr>
              <a:t>Dan.Andersen</a:t>
            </a:r>
            <a:r>
              <a:rPr lang="en-US" u="sng" dirty="0" smtClean="0">
                <a:solidFill>
                  <a:srgbClr val="0070C0"/>
                </a:solidFill>
                <a:latin typeface="+mn-lt"/>
                <a:hlinkClick r:id="rId6"/>
              </a:rPr>
              <a:t>@ch2m.com</a:t>
            </a:r>
            <a:endParaRPr lang="en-US" u="sng" dirty="0" smtClean="0">
              <a:solidFill>
                <a:srgbClr val="0070C0"/>
              </a:solidFill>
              <a:latin typeface="+mn-lt"/>
            </a:endParaRPr>
          </a:p>
          <a:p>
            <a:pPr algn="r" fontAlgn="auto">
              <a:spcBef>
                <a:spcPts val="0"/>
              </a:spcBef>
              <a:spcAft>
                <a:spcPts val="0"/>
              </a:spcAft>
              <a:buFont typeface="Arial" pitchFamily="34" charset="0"/>
              <a:buNone/>
              <a:defRPr/>
            </a:pPr>
            <a:endParaRPr lang="en-US" kern="0" dirty="0">
              <a:solidFill>
                <a:srgbClr val="0070C0"/>
              </a:solidFill>
              <a:latin typeface="+mn-lt"/>
              <a:cs typeface="+mn-cs"/>
            </a:endParaRPr>
          </a:p>
          <a:p>
            <a:pPr algn="r" fontAlgn="auto">
              <a:spcBef>
                <a:spcPts val="0"/>
              </a:spcBef>
              <a:spcAft>
                <a:spcPts val="0"/>
              </a:spcAft>
              <a:defRPr/>
            </a:pPr>
            <a:endParaRPr lang="en-US" sz="2000" kern="0" dirty="0">
              <a:solidFill>
                <a:sysClr val="windowText" lastClr="000000"/>
              </a:solidFill>
              <a:latin typeface="+mn-lt"/>
              <a:cs typeface="+mn-cs"/>
            </a:endParaRPr>
          </a:p>
          <a:p>
            <a:pPr algn="r" fontAlgn="auto">
              <a:spcBef>
                <a:spcPts val="0"/>
              </a:spcBef>
              <a:spcAft>
                <a:spcPts val="0"/>
              </a:spcAft>
              <a:buFont typeface="Arial" pitchFamily="34" charset="0"/>
              <a:buNone/>
              <a:defRPr/>
            </a:pPr>
            <a:endParaRPr lang="en-US" sz="3200" kern="0" dirty="0">
              <a:solidFill>
                <a:sysClr val="windowText" lastClr="000000"/>
              </a:solidFill>
              <a:latin typeface="+mn-lt"/>
              <a:cs typeface="+mn-cs"/>
            </a:endParaRPr>
          </a:p>
        </p:txBody>
      </p:sp>
      <p:pic>
        <p:nvPicPr>
          <p:cNvPr id="27" name="Picture 26" descr="AndersenDan.jpg"/>
          <p:cNvPicPr>
            <a:picLocks noChangeAspect="1"/>
          </p:cNvPicPr>
          <p:nvPr/>
        </p:nvPicPr>
        <p:blipFill>
          <a:blip r:embed="rId7" cstate="print"/>
          <a:stretch>
            <a:fillRect/>
          </a:stretch>
        </p:blipFill>
        <p:spPr>
          <a:xfrm>
            <a:off x="4724400" y="2895600"/>
            <a:ext cx="1044526" cy="1143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Made possible by “cooperation between States and the Federal Government”</a:t>
            </a:r>
            <a:endParaRPr lang="en-US" dirty="0"/>
          </a:p>
        </p:txBody>
      </p:sp>
      <p:pic>
        <p:nvPicPr>
          <p:cNvPr id="4" name="Content Placeholder 3" descr="Interstate_origin1.gif"/>
          <p:cNvPicPr>
            <a:picLocks noChangeAspect="1"/>
          </p:cNvPicPr>
          <p:nvPr/>
        </p:nvPicPr>
        <p:blipFill>
          <a:blip r:embed="rId2" cstate="print"/>
          <a:srcRect b="423"/>
          <a:stretch>
            <a:fillRect/>
          </a:stretch>
        </p:blipFill>
        <p:spPr>
          <a:xfrm>
            <a:off x="1447800" y="1447800"/>
            <a:ext cx="6096000" cy="4724400"/>
          </a:xfrm>
          <a:prstGeom prst="rect">
            <a:avLst/>
          </a:prstGeom>
        </p:spPr>
      </p:pic>
      <p:sp>
        <p:nvSpPr>
          <p:cNvPr id="6" name="Rounded Rectangle 5"/>
          <p:cNvSpPr/>
          <p:nvPr/>
        </p:nvSpPr>
        <p:spPr>
          <a:xfrm>
            <a:off x="2743200" y="1905000"/>
            <a:ext cx="4724400" cy="228600"/>
          </a:xfrm>
          <a:prstGeom prst="round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2286000" y="2133600"/>
            <a:ext cx="2209800" cy="228600"/>
          </a:xfrm>
          <a:prstGeom prst="round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181600" y="2133600"/>
            <a:ext cx="1905000" cy="228600"/>
          </a:xfrm>
          <a:prstGeom prst="round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382000" cy="1447800"/>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About the Corridor</a:t>
            </a:r>
            <a:endParaRPr lang="en-US" dirty="0"/>
          </a:p>
        </p:txBody>
      </p:sp>
      <p:pic>
        <p:nvPicPr>
          <p:cNvPr id="11268" name="Content Placeholder 4" descr="I-15CSMP_MPO_Map.jpg"/>
          <p:cNvPicPr>
            <a:picLocks noChangeAspect="1"/>
          </p:cNvPicPr>
          <p:nvPr/>
        </p:nvPicPr>
        <p:blipFill>
          <a:blip r:embed="rId3" cstate="print"/>
          <a:srcRect l="4372" t="3307" r="4112" b="3539"/>
          <a:stretch>
            <a:fillRect/>
          </a:stretch>
        </p:blipFill>
        <p:spPr bwMode="auto">
          <a:xfrm>
            <a:off x="125854" y="1447800"/>
            <a:ext cx="3760346" cy="4953000"/>
          </a:xfrm>
          <a:prstGeom prst="rect">
            <a:avLst/>
          </a:prstGeom>
          <a:noFill/>
          <a:ln w="9525">
            <a:noFill/>
            <a:miter lim="800000"/>
            <a:headEnd/>
            <a:tailEnd/>
          </a:ln>
        </p:spPr>
      </p:pic>
      <p:graphicFrame>
        <p:nvGraphicFramePr>
          <p:cNvPr id="5" name="Content Placeholder 3"/>
          <p:cNvGraphicFramePr>
            <a:graphicFrameLocks/>
          </p:cNvGraphicFramePr>
          <p:nvPr/>
        </p:nvGraphicFramePr>
        <p:xfrm>
          <a:off x="4048760" y="3581400"/>
          <a:ext cx="4638040" cy="2514600"/>
        </p:xfrm>
        <a:graphic>
          <a:graphicData uri="http://schemas.openxmlformats.org/drawingml/2006/table">
            <a:tbl>
              <a:tblPr firstRow="1" bandRow="1">
                <a:tableStyleId>{5C22544A-7EE6-4342-B048-85BDC9FD1C3A}</a:tableStyleId>
              </a:tblPr>
              <a:tblGrid>
                <a:gridCol w="1159510"/>
                <a:gridCol w="1159510"/>
                <a:gridCol w="1159510"/>
                <a:gridCol w="1159510"/>
              </a:tblGrid>
              <a:tr h="419100">
                <a:tc>
                  <a:txBody>
                    <a:bodyPr/>
                    <a:lstStyle/>
                    <a:p>
                      <a:endParaRPr lang="en-US" dirty="0"/>
                    </a:p>
                  </a:txBody>
                  <a:tcPr/>
                </a:tc>
                <a:tc>
                  <a:txBody>
                    <a:bodyPr/>
                    <a:lstStyle/>
                    <a:p>
                      <a:r>
                        <a:rPr lang="en-US" dirty="0" smtClean="0"/>
                        <a:t>Cities</a:t>
                      </a:r>
                      <a:endParaRPr lang="en-US" dirty="0"/>
                    </a:p>
                  </a:txBody>
                  <a:tcPr/>
                </a:tc>
                <a:tc>
                  <a:txBody>
                    <a:bodyPr/>
                    <a:lstStyle/>
                    <a:p>
                      <a:r>
                        <a:rPr lang="en-US" dirty="0" smtClean="0"/>
                        <a:t>Counties</a:t>
                      </a:r>
                      <a:endParaRPr lang="en-US" dirty="0"/>
                    </a:p>
                  </a:txBody>
                  <a:tcPr/>
                </a:tc>
                <a:tc>
                  <a:txBody>
                    <a:bodyPr/>
                    <a:lstStyle/>
                    <a:p>
                      <a:r>
                        <a:rPr lang="en-US" dirty="0" smtClean="0"/>
                        <a:t>MPOs</a:t>
                      </a:r>
                      <a:endParaRPr lang="en-US" dirty="0"/>
                    </a:p>
                  </a:txBody>
                  <a:tcPr/>
                </a:tc>
              </a:tr>
              <a:tr h="419100">
                <a:tc>
                  <a:txBody>
                    <a:bodyPr/>
                    <a:lstStyle/>
                    <a:p>
                      <a:pPr marL="0" marR="0" algn="l" defTabSz="914400" rtl="0" eaLnBrk="1" latinLnBrk="0" hangingPunct="1">
                        <a:spcBef>
                          <a:spcPts val="400"/>
                        </a:spcBef>
                        <a:spcAft>
                          <a:spcPts val="400"/>
                        </a:spcAft>
                      </a:pPr>
                      <a:r>
                        <a:rPr lang="en-US" sz="1800" kern="1200" dirty="0">
                          <a:solidFill>
                            <a:schemeClr val="dk1"/>
                          </a:solidFill>
                          <a:latin typeface="+mn-lt"/>
                          <a:ea typeface="+mn-ea"/>
                          <a:cs typeface="+mn-cs"/>
                        </a:rPr>
                        <a:t>California</a:t>
                      </a:r>
                    </a:p>
                  </a:txBody>
                  <a:tcPr marL="68580" marR="68580" marT="0" marB="0" anchor="b"/>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18</a:t>
                      </a:r>
                    </a:p>
                  </a:txBody>
                  <a:tcPr marL="68580" marR="68580" marT="0" marB="0" anchor="ctr"/>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3</a:t>
                      </a:r>
                    </a:p>
                  </a:txBody>
                  <a:tcPr marL="68580" marR="68580" marT="0" marB="0" anchor="ctr"/>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2</a:t>
                      </a:r>
                    </a:p>
                  </a:txBody>
                  <a:tcPr marL="68580" marR="68580" marT="0" marB="0" anchor="ctr"/>
                </a:tc>
              </a:tr>
              <a:tr h="419100">
                <a:tc>
                  <a:txBody>
                    <a:bodyPr/>
                    <a:lstStyle/>
                    <a:p>
                      <a:pPr marL="0" marR="0" algn="l" defTabSz="914400" rtl="0" eaLnBrk="1" latinLnBrk="0" hangingPunct="1">
                        <a:spcBef>
                          <a:spcPts val="400"/>
                        </a:spcBef>
                        <a:spcAft>
                          <a:spcPts val="400"/>
                        </a:spcAft>
                      </a:pPr>
                      <a:r>
                        <a:rPr lang="en-US" sz="1800" kern="1200" dirty="0">
                          <a:solidFill>
                            <a:schemeClr val="dk1"/>
                          </a:solidFill>
                          <a:latin typeface="+mn-lt"/>
                          <a:ea typeface="+mn-ea"/>
                          <a:cs typeface="+mn-cs"/>
                        </a:rPr>
                        <a:t>Nevada </a:t>
                      </a:r>
                    </a:p>
                  </a:txBody>
                  <a:tcPr marL="68580" marR="68580" marT="0" marB="0" anchor="b"/>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4</a:t>
                      </a:r>
                    </a:p>
                  </a:txBody>
                  <a:tcPr marL="68580" marR="68580" marT="0" marB="0" anchor="ctr"/>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1</a:t>
                      </a:r>
                    </a:p>
                  </a:txBody>
                  <a:tcPr marL="68580" marR="68580" marT="0" marB="0" anchor="ctr"/>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1</a:t>
                      </a:r>
                    </a:p>
                  </a:txBody>
                  <a:tcPr marL="68580" marR="68580" marT="0" marB="0" anchor="ctr"/>
                </a:tc>
              </a:tr>
              <a:tr h="419100">
                <a:tc>
                  <a:txBody>
                    <a:bodyPr/>
                    <a:lstStyle/>
                    <a:p>
                      <a:pPr marL="0" marR="0" algn="l" defTabSz="914400" rtl="0" eaLnBrk="1" latinLnBrk="0" hangingPunct="1">
                        <a:spcBef>
                          <a:spcPts val="400"/>
                        </a:spcBef>
                        <a:spcAft>
                          <a:spcPts val="400"/>
                        </a:spcAft>
                      </a:pPr>
                      <a:r>
                        <a:rPr lang="en-US" sz="1800" kern="1200" dirty="0">
                          <a:solidFill>
                            <a:schemeClr val="dk1"/>
                          </a:solidFill>
                          <a:latin typeface="+mn-lt"/>
                          <a:ea typeface="+mn-ea"/>
                          <a:cs typeface="+mn-cs"/>
                        </a:rPr>
                        <a:t>Arizona</a:t>
                      </a:r>
                    </a:p>
                  </a:txBody>
                  <a:tcPr marL="68580" marR="68580" marT="0" marB="0" anchor="b"/>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1</a:t>
                      </a:r>
                    </a:p>
                  </a:txBody>
                  <a:tcPr marL="68580" marR="68580" marT="0" marB="0" anchor="ctr"/>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1</a:t>
                      </a:r>
                    </a:p>
                  </a:txBody>
                  <a:tcPr marL="68580" marR="68580" marT="0" marB="0" anchor="ctr"/>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1</a:t>
                      </a:r>
                    </a:p>
                  </a:txBody>
                  <a:tcPr marL="68580" marR="68580" marT="0" marB="0" anchor="ctr"/>
                </a:tc>
              </a:tr>
              <a:tr h="419100">
                <a:tc>
                  <a:txBody>
                    <a:bodyPr/>
                    <a:lstStyle/>
                    <a:p>
                      <a:pPr marL="0" marR="0" algn="l" defTabSz="914400" rtl="0" eaLnBrk="1" latinLnBrk="0" hangingPunct="1">
                        <a:spcBef>
                          <a:spcPts val="400"/>
                        </a:spcBef>
                        <a:spcAft>
                          <a:spcPts val="400"/>
                        </a:spcAft>
                      </a:pPr>
                      <a:r>
                        <a:rPr lang="en-US" sz="1800" kern="1200" dirty="0">
                          <a:solidFill>
                            <a:schemeClr val="dk1"/>
                          </a:solidFill>
                          <a:latin typeface="+mn-lt"/>
                          <a:ea typeface="+mn-ea"/>
                          <a:cs typeface="+mn-cs"/>
                        </a:rPr>
                        <a:t>Utah</a:t>
                      </a:r>
                    </a:p>
                  </a:txBody>
                  <a:tcPr marL="68580" marR="68580" marT="0" marB="0" anchor="b"/>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46</a:t>
                      </a:r>
                    </a:p>
                  </a:txBody>
                  <a:tcPr marL="68580" marR="68580" marT="0" marB="0" anchor="ctr"/>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9</a:t>
                      </a:r>
                    </a:p>
                  </a:txBody>
                  <a:tcPr marL="68580" marR="68580" marT="0" marB="0" anchor="ctr"/>
                </a:tc>
                <a:tc>
                  <a:txBody>
                    <a:bodyPr/>
                    <a:lstStyle/>
                    <a:p>
                      <a:pPr marL="0" marR="0" algn="ctr" defTabSz="914400" rtl="0" eaLnBrk="1" latinLnBrk="0" hangingPunct="1">
                        <a:spcBef>
                          <a:spcPts val="400"/>
                        </a:spcBef>
                        <a:spcAft>
                          <a:spcPts val="400"/>
                        </a:spcAft>
                      </a:pPr>
                      <a:r>
                        <a:rPr lang="en-US" sz="1800" kern="1200" dirty="0">
                          <a:solidFill>
                            <a:schemeClr val="dk1"/>
                          </a:solidFill>
                          <a:latin typeface="+mn-lt"/>
                          <a:ea typeface="+mn-ea"/>
                          <a:cs typeface="+mn-cs"/>
                        </a:rPr>
                        <a:t>4</a:t>
                      </a:r>
                    </a:p>
                  </a:txBody>
                  <a:tcPr marL="68580" marR="68580" marT="0" marB="0" anchor="ctr"/>
                </a:tc>
              </a:tr>
              <a:tr h="419100">
                <a:tc>
                  <a:txBody>
                    <a:bodyPr/>
                    <a:lstStyle/>
                    <a:p>
                      <a:pPr marL="0" marR="0" algn="l" defTabSz="914400" rtl="0" eaLnBrk="1" latinLnBrk="0" hangingPunct="1">
                        <a:spcBef>
                          <a:spcPts val="400"/>
                        </a:spcBef>
                        <a:spcAft>
                          <a:spcPts val="400"/>
                        </a:spcAft>
                      </a:pPr>
                      <a:r>
                        <a:rPr lang="en-US" sz="1800" b="1" kern="1200" dirty="0">
                          <a:solidFill>
                            <a:schemeClr val="dk1"/>
                          </a:solidFill>
                          <a:latin typeface="+mn-lt"/>
                          <a:ea typeface="+mn-ea"/>
                          <a:cs typeface="+mn-cs"/>
                        </a:rPr>
                        <a:t>Totals</a:t>
                      </a:r>
                    </a:p>
                  </a:txBody>
                  <a:tcPr marL="68580" marR="68580" marT="0" marB="0" anchor="b"/>
                </a:tc>
                <a:tc>
                  <a:txBody>
                    <a:bodyPr/>
                    <a:lstStyle/>
                    <a:p>
                      <a:pPr marL="0" marR="0" algn="ctr" defTabSz="914400" rtl="0" eaLnBrk="1" latinLnBrk="0" hangingPunct="1">
                        <a:spcBef>
                          <a:spcPts val="400"/>
                        </a:spcBef>
                        <a:spcAft>
                          <a:spcPts val="400"/>
                        </a:spcAft>
                      </a:pPr>
                      <a:r>
                        <a:rPr lang="en-US" sz="1800" b="1" kern="1200" dirty="0">
                          <a:solidFill>
                            <a:schemeClr val="dk1"/>
                          </a:solidFill>
                          <a:latin typeface="+mn-lt"/>
                          <a:ea typeface="+mn-ea"/>
                          <a:cs typeface="+mn-cs"/>
                        </a:rPr>
                        <a:t>69</a:t>
                      </a:r>
                    </a:p>
                  </a:txBody>
                  <a:tcPr marL="68580" marR="68580" marT="0" marB="0" anchor="b"/>
                </a:tc>
                <a:tc>
                  <a:txBody>
                    <a:bodyPr/>
                    <a:lstStyle/>
                    <a:p>
                      <a:pPr marL="0" marR="0" algn="ctr" defTabSz="914400" rtl="0" eaLnBrk="1" latinLnBrk="0" hangingPunct="1">
                        <a:spcBef>
                          <a:spcPts val="400"/>
                        </a:spcBef>
                        <a:spcAft>
                          <a:spcPts val="400"/>
                        </a:spcAft>
                      </a:pPr>
                      <a:r>
                        <a:rPr lang="en-US" sz="1800" b="1" kern="1200" dirty="0">
                          <a:solidFill>
                            <a:schemeClr val="dk1"/>
                          </a:solidFill>
                          <a:latin typeface="+mn-lt"/>
                          <a:ea typeface="+mn-ea"/>
                          <a:cs typeface="+mn-cs"/>
                        </a:rPr>
                        <a:t>14</a:t>
                      </a:r>
                    </a:p>
                  </a:txBody>
                  <a:tcPr marL="68580" marR="68580" marT="0" marB="0" anchor="b"/>
                </a:tc>
                <a:tc>
                  <a:txBody>
                    <a:bodyPr/>
                    <a:lstStyle/>
                    <a:p>
                      <a:pPr marL="0" marR="0" algn="ctr" defTabSz="914400" rtl="0" eaLnBrk="1" latinLnBrk="0" hangingPunct="1">
                        <a:spcBef>
                          <a:spcPts val="400"/>
                        </a:spcBef>
                        <a:spcAft>
                          <a:spcPts val="400"/>
                        </a:spcAft>
                      </a:pPr>
                      <a:r>
                        <a:rPr lang="en-US" sz="1800" b="1" kern="1200" dirty="0">
                          <a:solidFill>
                            <a:schemeClr val="dk1"/>
                          </a:solidFill>
                          <a:latin typeface="+mn-lt"/>
                          <a:ea typeface="+mn-ea"/>
                          <a:cs typeface="+mn-cs"/>
                        </a:rPr>
                        <a:t>8</a:t>
                      </a:r>
                    </a:p>
                  </a:txBody>
                  <a:tcPr marL="68580" marR="68580" marT="0" marB="0" anchor="b"/>
                </a:tc>
              </a:tr>
            </a:tbl>
          </a:graphicData>
        </a:graphic>
      </p:graphicFrame>
      <p:sp>
        <p:nvSpPr>
          <p:cNvPr id="11267" name="Content Placeholder 2"/>
          <p:cNvSpPr>
            <a:spLocks noGrp="1"/>
          </p:cNvSpPr>
          <p:nvPr>
            <p:ph idx="1"/>
          </p:nvPr>
        </p:nvSpPr>
        <p:spPr>
          <a:xfrm>
            <a:off x="3962400" y="1524000"/>
            <a:ext cx="4953000" cy="1981200"/>
          </a:xfrm>
        </p:spPr>
        <p:txBody>
          <a:bodyPr/>
          <a:lstStyle/>
          <a:p>
            <a:pPr marL="517525" indent="-517525" eaLnBrk="1" hangingPunct="1"/>
            <a:r>
              <a:rPr lang="en-US" sz="2400" dirty="0" smtClean="0"/>
              <a:t>840 miles</a:t>
            </a:r>
          </a:p>
          <a:p>
            <a:pPr marL="517525" indent="-517525" eaLnBrk="1" hangingPunct="1"/>
            <a:r>
              <a:rPr lang="en-US" sz="2400" dirty="0" smtClean="0"/>
              <a:t>Traverses extreme dense urban and barren rural environments</a:t>
            </a:r>
          </a:p>
          <a:p>
            <a:pPr marL="517525" indent="-517525" eaLnBrk="1" hangingPunct="1"/>
            <a:r>
              <a:rPr lang="en-US" sz="2400" dirty="0" smtClean="0"/>
              <a:t>Crosses many boundaries….</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hope to accomplish?</a:t>
            </a:r>
            <a:endParaRPr lang="en-US" dirty="0"/>
          </a:p>
        </p:txBody>
      </p:sp>
      <p:sp>
        <p:nvSpPr>
          <p:cNvPr id="3" name="Content Placeholder 2"/>
          <p:cNvSpPr>
            <a:spLocks noGrp="1"/>
          </p:cNvSpPr>
          <p:nvPr>
            <p:ph idx="1"/>
          </p:nvPr>
        </p:nvSpPr>
        <p:spPr>
          <a:xfrm>
            <a:off x="228600" y="1447800"/>
            <a:ext cx="7315200" cy="4724400"/>
          </a:xfrm>
        </p:spPr>
        <p:txBody>
          <a:bodyPr>
            <a:normAutofit fontScale="92500" lnSpcReduction="20000"/>
          </a:bodyPr>
          <a:lstStyle/>
          <a:p>
            <a:r>
              <a:rPr lang="en-US" dirty="0" smtClean="0"/>
              <a:t>Mobility </a:t>
            </a:r>
          </a:p>
          <a:p>
            <a:pPr lvl="1"/>
            <a:r>
              <a:rPr lang="en-US" dirty="0" smtClean="0"/>
              <a:t>Multimodal corridor that significantly increases mobility of people and goods through highways, freight rail, transit and high-speed passenger rail</a:t>
            </a:r>
          </a:p>
          <a:p>
            <a:r>
              <a:rPr lang="en-US" dirty="0" smtClean="0"/>
              <a:t>Sustainability</a:t>
            </a:r>
          </a:p>
          <a:p>
            <a:pPr lvl="1"/>
            <a:r>
              <a:rPr lang="en-US" dirty="0" smtClean="0"/>
              <a:t>Accommodate potential future shifts in, and sustainability of, travel patterns, mode choice, population, and technology</a:t>
            </a:r>
          </a:p>
          <a:p>
            <a:r>
              <a:rPr lang="en-US" dirty="0" smtClean="0"/>
              <a:t>Adaptability</a:t>
            </a:r>
          </a:p>
          <a:p>
            <a:pPr lvl="1"/>
            <a:r>
              <a:rPr lang="en-US" dirty="0" smtClean="0"/>
              <a:t>Incorporate advanced technologies for the transport of energy, data and communications </a:t>
            </a:r>
          </a:p>
          <a:p>
            <a:endParaRPr lang="en-US" dirty="0"/>
          </a:p>
        </p:txBody>
      </p:sp>
      <p:pic>
        <p:nvPicPr>
          <p:cNvPr id="4" name="Picture 1"/>
          <p:cNvPicPr>
            <a:picLocks noChangeAspect="1" noChangeArrowheads="1"/>
          </p:cNvPicPr>
          <p:nvPr/>
        </p:nvPicPr>
        <p:blipFill>
          <a:blip r:embed="rId3" cstate="print"/>
          <a:srcRect l="12604" t="21500" r="78751" b="15500"/>
          <a:stretch>
            <a:fillRect/>
          </a:stretch>
        </p:blipFill>
        <p:spPr bwMode="auto">
          <a:xfrm>
            <a:off x="7620000" y="1447800"/>
            <a:ext cx="1258568" cy="4972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848600" cy="990600"/>
          </a:xfrm>
        </p:spPr>
        <p:txBody>
          <a:bodyPr rtlCol="0">
            <a:normAutofit/>
          </a:bodyPr>
          <a:lstStyle/>
          <a:p>
            <a:pPr eaLnBrk="1" fontAlgn="auto" hangingPunct="1">
              <a:spcAft>
                <a:spcPts val="0"/>
              </a:spcAft>
              <a:defRPr/>
            </a:pPr>
            <a:r>
              <a:rPr lang="en-US" dirty="0" smtClean="0"/>
              <a:t>What does the Master Plan include?</a:t>
            </a:r>
            <a:endParaRPr lang="en-US" dirty="0"/>
          </a:p>
        </p:txBody>
      </p:sp>
      <p:sp>
        <p:nvSpPr>
          <p:cNvPr id="8195" name="Content Placeholder 2"/>
          <p:cNvSpPr>
            <a:spLocks noGrp="1"/>
          </p:cNvSpPr>
          <p:nvPr>
            <p:ph idx="1"/>
          </p:nvPr>
        </p:nvSpPr>
        <p:spPr>
          <a:xfrm>
            <a:off x="228600" y="1447800"/>
            <a:ext cx="5753100" cy="4724400"/>
          </a:xfrm>
        </p:spPr>
        <p:txBody>
          <a:bodyPr>
            <a:normAutofit lnSpcReduction="10000"/>
          </a:bodyPr>
          <a:lstStyle/>
          <a:p>
            <a:pPr eaLnBrk="1" hangingPunct="1"/>
            <a:r>
              <a:rPr lang="en-US" sz="2400" dirty="0" smtClean="0"/>
              <a:t>Corridor vision and mission</a:t>
            </a:r>
          </a:p>
          <a:p>
            <a:pPr eaLnBrk="1" hangingPunct="1"/>
            <a:r>
              <a:rPr lang="en-US" sz="2400" dirty="0" smtClean="0"/>
              <a:t>Roles and responsibilities Alliance partners</a:t>
            </a:r>
          </a:p>
          <a:p>
            <a:pPr eaLnBrk="1" hangingPunct="1"/>
            <a:r>
              <a:rPr lang="en-US" sz="2400" dirty="0" smtClean="0"/>
              <a:t>Corridor policies and procedures</a:t>
            </a:r>
          </a:p>
          <a:p>
            <a:pPr eaLnBrk="1" hangingPunct="1"/>
            <a:r>
              <a:rPr lang="en-US" sz="2400" dirty="0" smtClean="0"/>
              <a:t>Public information and education</a:t>
            </a:r>
          </a:p>
          <a:p>
            <a:pPr eaLnBrk="1" hangingPunct="1">
              <a:buFontTx/>
              <a:buNone/>
            </a:pPr>
            <a:r>
              <a:rPr lang="en-US" sz="2400" dirty="0" smtClean="0"/>
              <a:t>	program</a:t>
            </a:r>
          </a:p>
          <a:p>
            <a:pPr eaLnBrk="1" hangingPunct="1"/>
            <a:r>
              <a:rPr lang="en-US" sz="2400" b="1" dirty="0" smtClean="0">
                <a:solidFill>
                  <a:srgbClr val="FF0000"/>
                </a:solidFill>
              </a:rPr>
              <a:t>Searchable GIS database - </a:t>
            </a:r>
            <a:r>
              <a:rPr lang="en-US" sz="2400" b="1" dirty="0" err="1" smtClean="0">
                <a:solidFill>
                  <a:srgbClr val="FF0000"/>
                </a:solidFill>
              </a:rPr>
              <a:t>UPlan</a:t>
            </a:r>
            <a:endParaRPr lang="en-US" sz="2400" b="1" dirty="0" smtClean="0">
              <a:solidFill>
                <a:srgbClr val="FF0000"/>
              </a:solidFill>
            </a:endParaRPr>
          </a:p>
          <a:p>
            <a:pPr eaLnBrk="1" hangingPunct="1"/>
            <a:r>
              <a:rPr lang="en-US" sz="2400" b="1" dirty="0" smtClean="0">
                <a:solidFill>
                  <a:srgbClr val="FF0000"/>
                </a:solidFill>
              </a:rPr>
              <a:t>Early action projects </a:t>
            </a:r>
          </a:p>
          <a:p>
            <a:pPr eaLnBrk="1" hangingPunct="1"/>
            <a:r>
              <a:rPr lang="en-US" sz="2400" dirty="0" smtClean="0"/>
              <a:t>Unconstrained list of mobility enhancements</a:t>
            </a:r>
          </a:p>
          <a:p>
            <a:pPr eaLnBrk="1" hangingPunct="1"/>
            <a:r>
              <a:rPr lang="en-US" sz="2400" b="1" dirty="0" smtClean="0">
                <a:solidFill>
                  <a:srgbClr val="FF0000"/>
                </a:solidFill>
              </a:rPr>
              <a:t>Prioritized list of multimodal projects</a:t>
            </a:r>
          </a:p>
          <a:p>
            <a:pPr eaLnBrk="1" hangingPunct="1"/>
            <a:r>
              <a:rPr lang="en-US" sz="2400" dirty="0" smtClean="0"/>
              <a:t>Targeted list of funding strategies</a:t>
            </a:r>
          </a:p>
        </p:txBody>
      </p:sp>
      <p:pic>
        <p:nvPicPr>
          <p:cNvPr id="8196" name="Picture 66" descr="P:\NevadaDOT\409305I15CSMP\03_Program\01_Branding\Logo Ideas\FINAL Logo\I-15 - Mobility Alliance Logo (FINAL).jpg"/>
          <p:cNvPicPr>
            <a:picLocks noChangeAspect="1" noChangeArrowheads="1"/>
          </p:cNvPicPr>
          <p:nvPr/>
        </p:nvPicPr>
        <p:blipFill>
          <a:blip r:embed="rId3" cstate="screen"/>
          <a:srcRect/>
          <a:stretch>
            <a:fillRect/>
          </a:stretch>
        </p:blipFill>
        <p:spPr bwMode="auto">
          <a:xfrm rot="-831747">
            <a:off x="5619750" y="3509963"/>
            <a:ext cx="1206500" cy="1185862"/>
          </a:xfrm>
          <a:prstGeom prst="rect">
            <a:avLst/>
          </a:prstGeom>
          <a:noFill/>
          <a:ln w="9525">
            <a:noFill/>
            <a:miter lim="800000"/>
            <a:headEnd/>
            <a:tailEnd/>
          </a:ln>
        </p:spPr>
      </p:pic>
      <p:pic>
        <p:nvPicPr>
          <p:cNvPr id="8198" name="Picture 7" descr="final_report.png"/>
          <p:cNvPicPr>
            <a:picLocks noChangeAspect="1"/>
          </p:cNvPicPr>
          <p:nvPr/>
        </p:nvPicPr>
        <p:blipFill>
          <a:blip r:embed="rId4" cstate="screen"/>
          <a:srcRect/>
          <a:stretch>
            <a:fillRect/>
          </a:stretch>
        </p:blipFill>
        <p:spPr bwMode="auto">
          <a:xfrm>
            <a:off x="5111750" y="1792288"/>
            <a:ext cx="3702050" cy="4129087"/>
          </a:xfrm>
          <a:prstGeom prst="rect">
            <a:avLst/>
          </a:prstGeom>
          <a:noFill/>
          <a:ln w="9525">
            <a:noFill/>
            <a:miter lim="800000"/>
            <a:headEnd/>
            <a:tailEnd/>
          </a:ln>
        </p:spPr>
      </p:pic>
      <p:pic>
        <p:nvPicPr>
          <p:cNvPr id="7" name="Picture 6" descr="I-15_CSMP_Alliance_Logo.png"/>
          <p:cNvPicPr>
            <a:picLocks noChangeAspect="1"/>
          </p:cNvPicPr>
          <p:nvPr/>
        </p:nvPicPr>
        <p:blipFill>
          <a:blip r:embed="rId5" cstate="print"/>
          <a:stretch>
            <a:fillRect/>
          </a:stretch>
        </p:blipFill>
        <p:spPr>
          <a:xfrm rot="21000000">
            <a:off x="5654819" y="3524520"/>
            <a:ext cx="1178451" cy="1133462"/>
          </a:xfrm>
          <a:prstGeom prst="rect">
            <a:avLst/>
          </a:prstGeom>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Kept Us Up at Night…</a:t>
            </a:r>
            <a:endParaRPr lang="en-US" dirty="0"/>
          </a:p>
        </p:txBody>
      </p:sp>
      <p:sp>
        <p:nvSpPr>
          <p:cNvPr id="3" name="Content Placeholder 2"/>
          <p:cNvSpPr>
            <a:spLocks noGrp="1"/>
          </p:cNvSpPr>
          <p:nvPr>
            <p:ph idx="1"/>
          </p:nvPr>
        </p:nvSpPr>
        <p:spPr>
          <a:xfrm>
            <a:off x="228600" y="1447800"/>
            <a:ext cx="4800600" cy="4724400"/>
          </a:xfrm>
        </p:spPr>
        <p:txBody>
          <a:bodyPr>
            <a:normAutofit fontScale="85000" lnSpcReduction="10000"/>
          </a:bodyPr>
          <a:lstStyle/>
          <a:p>
            <a:r>
              <a:rPr lang="en-US" dirty="0" smtClean="0"/>
              <a:t>Public and stakeholders do not engage or lose interest</a:t>
            </a:r>
          </a:p>
          <a:p>
            <a:r>
              <a:rPr lang="en-US" dirty="0" smtClean="0"/>
              <a:t>Program lacks endorsement</a:t>
            </a:r>
          </a:p>
          <a:p>
            <a:r>
              <a:rPr lang="en-US" dirty="0" smtClean="0"/>
              <a:t>Public and stakeholders not informed or unaware of the program</a:t>
            </a:r>
          </a:p>
          <a:p>
            <a:r>
              <a:rPr lang="en-US" dirty="0" smtClean="0"/>
              <a:t>Public and stakeholders comments are localized in nature</a:t>
            </a:r>
          </a:p>
          <a:p>
            <a:r>
              <a:rPr lang="en-US" dirty="0" smtClean="0"/>
              <a:t>Program is not sustained</a:t>
            </a:r>
          </a:p>
          <a:p>
            <a:r>
              <a:rPr lang="en-US" dirty="0" smtClean="0"/>
              <a:t>…and a few more!</a:t>
            </a:r>
          </a:p>
        </p:txBody>
      </p:sp>
      <p:pic>
        <p:nvPicPr>
          <p:cNvPr id="4" name="Picture 3" descr="insomnia_sheep.jpg"/>
          <p:cNvPicPr>
            <a:picLocks noChangeAspect="1"/>
          </p:cNvPicPr>
          <p:nvPr/>
        </p:nvPicPr>
        <p:blipFill>
          <a:blip r:embed="rId2" cstate="print"/>
          <a:stretch>
            <a:fillRect/>
          </a:stretch>
        </p:blipFill>
        <p:spPr>
          <a:xfrm>
            <a:off x="5029200" y="1676400"/>
            <a:ext cx="3771900" cy="43910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I-15 Mobility Alliance</a:t>
            </a:r>
            <a:endParaRPr lang="en-US" dirty="0"/>
          </a:p>
        </p:txBody>
      </p:sp>
      <p:sp>
        <p:nvSpPr>
          <p:cNvPr id="19459" name="Content Placeholder 2"/>
          <p:cNvSpPr>
            <a:spLocks noGrp="1"/>
          </p:cNvSpPr>
          <p:nvPr>
            <p:ph idx="1"/>
          </p:nvPr>
        </p:nvSpPr>
        <p:spPr>
          <a:xfrm>
            <a:off x="228600" y="1447800"/>
            <a:ext cx="4404360" cy="4800600"/>
          </a:xfrm>
        </p:spPr>
        <p:txBody>
          <a:bodyPr>
            <a:noAutofit/>
          </a:bodyPr>
          <a:lstStyle/>
          <a:p>
            <a:pPr eaLnBrk="1" hangingPunct="1"/>
            <a:r>
              <a:rPr lang="en-US" sz="1600" dirty="0" smtClean="0"/>
              <a:t>Federal Highway Administration</a:t>
            </a:r>
          </a:p>
          <a:p>
            <a:pPr eaLnBrk="1" hangingPunct="1"/>
            <a:r>
              <a:rPr lang="en-US" sz="1600" dirty="0" smtClean="0"/>
              <a:t>State Departments of Transportation</a:t>
            </a:r>
          </a:p>
          <a:p>
            <a:pPr lvl="1" eaLnBrk="1" hangingPunct="1"/>
            <a:r>
              <a:rPr lang="en-US" sz="1200" dirty="0" smtClean="0"/>
              <a:t>Arizona Department of Transportation</a:t>
            </a:r>
          </a:p>
          <a:p>
            <a:pPr lvl="1" eaLnBrk="1" hangingPunct="1"/>
            <a:r>
              <a:rPr lang="en-US" sz="1200" dirty="0" smtClean="0"/>
              <a:t>California Department of Transportation</a:t>
            </a:r>
          </a:p>
          <a:p>
            <a:pPr lvl="1" eaLnBrk="1" hangingPunct="1"/>
            <a:r>
              <a:rPr lang="en-US" sz="1200" dirty="0" smtClean="0"/>
              <a:t>Nevada Department of Transportation</a:t>
            </a:r>
          </a:p>
          <a:p>
            <a:pPr lvl="1" eaLnBrk="1" hangingPunct="1"/>
            <a:r>
              <a:rPr lang="en-US" sz="1200" dirty="0" smtClean="0"/>
              <a:t>Utah Department of Transportation</a:t>
            </a:r>
          </a:p>
          <a:p>
            <a:pPr eaLnBrk="1" hangingPunct="1"/>
            <a:r>
              <a:rPr lang="en-US" sz="1600" dirty="0" smtClean="0"/>
              <a:t>Transportation/Transit Authorities</a:t>
            </a:r>
          </a:p>
          <a:p>
            <a:pPr lvl="1" eaLnBrk="1" hangingPunct="1"/>
            <a:r>
              <a:rPr lang="en-US" sz="1200" dirty="0" smtClean="0"/>
              <a:t>Bear River Association of Governments</a:t>
            </a:r>
          </a:p>
          <a:p>
            <a:pPr lvl="1" eaLnBrk="1" hangingPunct="1"/>
            <a:r>
              <a:rPr lang="en-US" sz="1200" dirty="0" smtClean="0"/>
              <a:t>Five County Association of Governments</a:t>
            </a:r>
          </a:p>
          <a:p>
            <a:pPr lvl="1" eaLnBrk="1" hangingPunct="1"/>
            <a:r>
              <a:rPr lang="en-US" sz="1200" dirty="0" smtClean="0"/>
              <a:t>Mountainland Association of Governments</a:t>
            </a:r>
          </a:p>
          <a:p>
            <a:pPr lvl="1" eaLnBrk="1" hangingPunct="1"/>
            <a:r>
              <a:rPr lang="en-US" sz="1200" dirty="0" smtClean="0"/>
              <a:t>Northern Arizona Council of Governments</a:t>
            </a:r>
          </a:p>
          <a:p>
            <a:pPr lvl="1" eaLnBrk="1" hangingPunct="1"/>
            <a:r>
              <a:rPr lang="en-US" sz="1200" dirty="0" smtClean="0"/>
              <a:t>Orange County Transportation Authority</a:t>
            </a:r>
          </a:p>
          <a:p>
            <a:pPr lvl="1" eaLnBrk="1" hangingPunct="1"/>
            <a:r>
              <a:rPr lang="en-US" sz="1200" dirty="0" smtClean="0"/>
              <a:t>Riverside County Transportation Commission</a:t>
            </a:r>
          </a:p>
          <a:p>
            <a:pPr lvl="1" eaLnBrk="1" hangingPunct="1"/>
            <a:r>
              <a:rPr lang="en-US" sz="1200" dirty="0" smtClean="0"/>
              <a:t>RTC of Southern Nevada</a:t>
            </a:r>
          </a:p>
          <a:p>
            <a:pPr lvl="1" eaLnBrk="1" hangingPunct="1"/>
            <a:r>
              <a:rPr lang="en-US" sz="1200" dirty="0" smtClean="0"/>
              <a:t>Freeway and Arterial System of Transportation</a:t>
            </a:r>
          </a:p>
          <a:p>
            <a:pPr lvl="1" eaLnBrk="1" hangingPunct="1"/>
            <a:r>
              <a:rPr lang="en-US" sz="1200" dirty="0" smtClean="0"/>
              <a:t>San Bernardino Association of Governments</a:t>
            </a:r>
          </a:p>
          <a:p>
            <a:pPr lvl="1" eaLnBrk="1" hangingPunct="1"/>
            <a:r>
              <a:rPr lang="en-US" sz="1200" dirty="0" smtClean="0"/>
              <a:t>San Diego Association of Governments</a:t>
            </a:r>
          </a:p>
          <a:p>
            <a:pPr lvl="1" eaLnBrk="1" hangingPunct="1"/>
            <a:r>
              <a:rPr lang="en-US" sz="1200" dirty="0" smtClean="0"/>
              <a:t>Southern California Association of Governments</a:t>
            </a:r>
          </a:p>
          <a:p>
            <a:pPr lvl="1" eaLnBrk="1" hangingPunct="1"/>
            <a:r>
              <a:rPr lang="en-US" sz="1200" dirty="0" smtClean="0"/>
              <a:t>Wasatch Front Regional Council</a:t>
            </a:r>
          </a:p>
          <a:p>
            <a:pPr lvl="1" eaLnBrk="1" hangingPunct="1"/>
            <a:r>
              <a:rPr lang="en-US" sz="1200" dirty="0" smtClean="0"/>
              <a:t>LA County Metropolitan Transportation Authority</a:t>
            </a:r>
          </a:p>
          <a:p>
            <a:pPr lvl="1" eaLnBrk="1" hangingPunct="1"/>
            <a:r>
              <a:rPr lang="en-US" sz="1200" dirty="0" smtClean="0"/>
              <a:t>Utah Transit Authority</a:t>
            </a:r>
          </a:p>
        </p:txBody>
      </p:sp>
      <p:pic>
        <p:nvPicPr>
          <p:cNvPr id="7" name="Picture 6" descr="pic13.jpg"/>
          <p:cNvPicPr>
            <a:picLocks noChangeAspect="1"/>
          </p:cNvPicPr>
          <p:nvPr/>
        </p:nvPicPr>
        <p:blipFill>
          <a:blip r:embed="rId3" cstate="email"/>
          <a:stretch>
            <a:fillRect/>
          </a:stretch>
        </p:blipFill>
        <p:spPr>
          <a:xfrm>
            <a:off x="7162800" y="2286000"/>
            <a:ext cx="1759819" cy="2638906"/>
          </a:xfrm>
          <a:prstGeom prst="rect">
            <a:avLst/>
          </a:prstGeom>
          <a:ln>
            <a:noFill/>
          </a:ln>
          <a:effectLst>
            <a:softEdge rad="112500"/>
          </a:effectLst>
        </p:spPr>
      </p:pic>
      <p:sp>
        <p:nvSpPr>
          <p:cNvPr id="10" name="Content Placeholder 2"/>
          <p:cNvSpPr txBox="1">
            <a:spLocks/>
          </p:cNvSpPr>
          <p:nvPr/>
        </p:nvSpPr>
        <p:spPr bwMode="auto">
          <a:xfrm>
            <a:off x="4328160" y="1447800"/>
            <a:ext cx="451104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Blip>
                <a:blip r:embed="rId4"/>
              </a:buBlip>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Resource Agencies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Arizona Game and Fish Department</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Bureau of Land Management</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National Park Service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Nevada Division of State Parks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Nevada State Office of Energy</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US Army Corps of Engineers</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4"/>
              </a:buBlip>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Cities &amp; Counties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City of Fontana</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City of Henderson</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City of Las Vegas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City of Layton</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City of North Las Vegas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City of Ontario</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City of Orem</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City of South Salt Lake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Clark County Department of Aviation</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Clark County Public Works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County of San Bernardino</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I-15 Mobility Alliance</a:t>
            </a:r>
            <a:endParaRPr lang="en-US" dirty="0"/>
          </a:p>
        </p:txBody>
      </p:sp>
      <p:sp>
        <p:nvSpPr>
          <p:cNvPr id="10" name="Content Placeholder 2"/>
          <p:cNvSpPr txBox="1">
            <a:spLocks/>
          </p:cNvSpPr>
          <p:nvPr/>
        </p:nvSpPr>
        <p:spPr bwMode="auto">
          <a:xfrm>
            <a:off x="228600" y="1447800"/>
            <a:ext cx="4648200" cy="4724400"/>
          </a:xfrm>
          <a:prstGeom prst="rect">
            <a:avLst/>
          </a:prstGeom>
          <a:solidFill>
            <a:schemeClr val="bg1">
              <a:lumMod val="85000"/>
              <a:alpha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California High Speed Rail Authority</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BNSF Railway</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California Trucking Association</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Economic Development Corporation of Utah</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Envision Utah</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Las Vegas Convention and Visitors Authority</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NV Energy</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Port of Long Beach</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Salt Lake City Chamber of Commerce</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Southwest Airlines</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The Toll Roads</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Union Pacific Railroad</a:t>
            </a:r>
          </a:p>
          <a:p>
            <a:pPr marL="342900" marR="0" lvl="1" indent="-342900" algn="l" defTabSz="914400" rtl="0" eaLnBrk="1" fontAlgn="base" latinLnBrk="0" hangingPunct="1">
              <a:lnSpc>
                <a:spcPct val="100000"/>
              </a:lnSpc>
              <a:spcBef>
                <a:spcPct val="20000"/>
              </a:spcBef>
              <a:spcAft>
                <a:spcPct val="0"/>
              </a:spcAft>
              <a:buClrTx/>
              <a:buSzTx/>
              <a:buFont typeface="Arial" charset="0"/>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Utah Trucking Association</a:t>
            </a:r>
          </a:p>
        </p:txBody>
      </p:sp>
      <p:pic>
        <p:nvPicPr>
          <p:cNvPr id="34818" name="Picture 2" descr="BNSF Logo">
            <a:hlinkClick r:id="rId4"/>
          </p:cNvPr>
          <p:cNvPicPr>
            <a:picLocks noChangeAspect="1" noChangeArrowheads="1"/>
          </p:cNvPicPr>
          <p:nvPr/>
        </p:nvPicPr>
        <p:blipFill>
          <a:blip r:embed="rId5" cstate="print"/>
          <a:srcRect/>
          <a:stretch>
            <a:fillRect/>
          </a:stretch>
        </p:blipFill>
        <p:spPr bwMode="auto">
          <a:xfrm>
            <a:off x="6477000" y="2209800"/>
            <a:ext cx="2304807" cy="460963"/>
          </a:xfrm>
          <a:prstGeom prst="rect">
            <a:avLst/>
          </a:prstGeom>
          <a:noFill/>
        </p:spPr>
      </p:pic>
      <p:pic>
        <p:nvPicPr>
          <p:cNvPr id="34820" name="Picture 4" descr="http://www.lvcva.com/images/home-financeinfo.jpg">
            <a:hlinkClick r:id="rId6"/>
          </p:cNvPr>
          <p:cNvPicPr>
            <a:picLocks noChangeAspect="1" noChangeArrowheads="1"/>
          </p:cNvPicPr>
          <p:nvPr/>
        </p:nvPicPr>
        <p:blipFill>
          <a:blip r:embed="rId7" cstate="print"/>
          <a:srcRect/>
          <a:stretch>
            <a:fillRect/>
          </a:stretch>
        </p:blipFill>
        <p:spPr bwMode="auto">
          <a:xfrm>
            <a:off x="7391400" y="3352800"/>
            <a:ext cx="1253238" cy="993949"/>
          </a:xfrm>
          <a:prstGeom prst="rect">
            <a:avLst/>
          </a:prstGeom>
          <a:noFill/>
        </p:spPr>
      </p:pic>
      <p:pic>
        <p:nvPicPr>
          <p:cNvPr id="34822" name="Picture 6" descr="http://envisionutah.org/images/EU-logo-FNL-2c-2.jpg"/>
          <p:cNvPicPr>
            <a:picLocks noChangeAspect="1" noChangeArrowheads="1"/>
          </p:cNvPicPr>
          <p:nvPr/>
        </p:nvPicPr>
        <p:blipFill>
          <a:blip r:embed="rId8" cstate="print"/>
          <a:srcRect l="3245" t="9079" r="2641" b="9209"/>
          <a:stretch>
            <a:fillRect/>
          </a:stretch>
        </p:blipFill>
        <p:spPr bwMode="auto">
          <a:xfrm>
            <a:off x="5105400" y="2819400"/>
            <a:ext cx="2209800" cy="685800"/>
          </a:xfrm>
          <a:prstGeom prst="rect">
            <a:avLst/>
          </a:prstGeom>
          <a:noFill/>
        </p:spPr>
      </p:pic>
      <p:pic>
        <p:nvPicPr>
          <p:cNvPr id="34824" name="Picture 8" descr="Home Page">
            <a:hlinkClick r:id="rId9"/>
          </p:cNvPr>
          <p:cNvPicPr>
            <a:picLocks noChangeAspect="1" noChangeArrowheads="1"/>
          </p:cNvPicPr>
          <p:nvPr/>
        </p:nvPicPr>
        <p:blipFill>
          <a:blip r:embed="rId10" cstate="print"/>
          <a:srcRect l="7895" t="18182" b="4545"/>
          <a:stretch>
            <a:fillRect/>
          </a:stretch>
        </p:blipFill>
        <p:spPr bwMode="auto">
          <a:xfrm>
            <a:off x="6934200" y="4572000"/>
            <a:ext cx="1728604" cy="839607"/>
          </a:xfrm>
          <a:prstGeom prst="rect">
            <a:avLst/>
          </a:prstGeom>
          <a:noFill/>
        </p:spPr>
      </p:pic>
      <p:pic>
        <p:nvPicPr>
          <p:cNvPr id="34826" name="Picture 10" descr="CHSRA Logo">
            <a:hlinkClick r:id="rId11" tooltip="CHSRA Logo"/>
          </p:cNvPr>
          <p:cNvPicPr>
            <a:picLocks noChangeAspect="1" noChangeArrowheads="1"/>
          </p:cNvPicPr>
          <p:nvPr/>
        </p:nvPicPr>
        <p:blipFill>
          <a:blip r:embed="rId12" cstate="print"/>
          <a:srcRect/>
          <a:stretch>
            <a:fillRect/>
          </a:stretch>
        </p:blipFill>
        <p:spPr bwMode="auto">
          <a:xfrm>
            <a:off x="5257800" y="1600200"/>
            <a:ext cx="2492071" cy="449859"/>
          </a:xfrm>
          <a:prstGeom prst="rect">
            <a:avLst/>
          </a:prstGeom>
          <a:noFill/>
        </p:spPr>
      </p:pic>
      <p:pic>
        <p:nvPicPr>
          <p:cNvPr id="13" name="Picture 12" descr="215px-Southwest_Airlines_Logo_svg.png"/>
          <p:cNvPicPr>
            <a:picLocks noChangeAspect="1"/>
          </p:cNvPicPr>
          <p:nvPr/>
        </p:nvPicPr>
        <p:blipFill>
          <a:blip r:embed="rId13" cstate="print"/>
          <a:stretch>
            <a:fillRect/>
          </a:stretch>
        </p:blipFill>
        <p:spPr>
          <a:xfrm>
            <a:off x="4724400" y="5029200"/>
            <a:ext cx="2047875" cy="800100"/>
          </a:xfrm>
          <a:prstGeom prst="rect">
            <a:avLst/>
          </a:prstGeom>
        </p:spPr>
      </p:pic>
      <p:pic>
        <p:nvPicPr>
          <p:cNvPr id="15" name="Picture 14" descr="white_drop_horizontallogo.png"/>
          <p:cNvPicPr>
            <a:picLocks noChangeAspect="1"/>
          </p:cNvPicPr>
          <p:nvPr/>
        </p:nvPicPr>
        <p:blipFill>
          <a:blip r:embed="rId14" cstate="print"/>
          <a:stretch>
            <a:fillRect/>
          </a:stretch>
        </p:blipFill>
        <p:spPr>
          <a:xfrm>
            <a:off x="4724400" y="3962400"/>
            <a:ext cx="2314575" cy="504825"/>
          </a:xfrm>
          <a:prstGeom prst="rect">
            <a:avLst/>
          </a:prstGeom>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E0B8E7C7B3964683F825519FF270EA" ma:contentTypeVersion="0" ma:contentTypeDescription="Create a new document." ma:contentTypeScope="" ma:versionID="78f0a74f1ee10027f17fa9fbd6e2d23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68DC0-D2AF-471D-8BEC-212494D1CE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F5FBCF-5DB6-4AFC-A1CF-DC53F9827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E556628-0E4B-46B8-AAC9-647BFBC637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TotalTime>
  <Words>1699</Words>
  <Application>Microsoft Office PowerPoint</Application>
  <PresentationFormat>On-screen Show (4:3)</PresentationFormat>
  <Paragraphs>343</Paragraphs>
  <Slides>30</Slides>
  <Notes>15</Notes>
  <HiddenSlides>3</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Visioning for a Future without Borders  Sondra Rosenberg, PTP – NDOT Project Manager Dan Andersen – CH2M HILL Sr. Planner</vt:lpstr>
      <vt:lpstr>Future Without Boarders</vt:lpstr>
      <vt:lpstr>Made possible by “cooperation between States and the Federal Government”</vt:lpstr>
      <vt:lpstr>About the Corridor</vt:lpstr>
      <vt:lpstr>What do we hope to accomplish?</vt:lpstr>
      <vt:lpstr>What does the Master Plan include?</vt:lpstr>
      <vt:lpstr>What Kept Us Up at Night…</vt:lpstr>
      <vt:lpstr>I-15 Mobility Alliance</vt:lpstr>
      <vt:lpstr>I-15 Mobility Alliance</vt:lpstr>
      <vt:lpstr>Celebrate Success of Early Action Projects</vt:lpstr>
      <vt:lpstr>Spirit of Cooperation</vt:lpstr>
      <vt:lpstr>Factors Influencing Cooperation</vt:lpstr>
      <vt:lpstr>Factors Influencing Cooperation</vt:lpstr>
      <vt:lpstr>Ownership in the process and solutions I-15 Mobility Alliance Partners (NOT Stakeholders) </vt:lpstr>
      <vt:lpstr>Flexible I-15 Mobility Alliance Structure </vt:lpstr>
      <vt:lpstr>Flexible I-15 Mobility Alliance Structure  Steering Committee</vt:lpstr>
      <vt:lpstr>Flexible I-15 Mobility Alliance Structure  Technical &amp; Planning Committees</vt:lpstr>
      <vt:lpstr>Flexible I-15 Mobility Alliance Structure  Executive Committees</vt:lpstr>
      <vt:lpstr>Focus on Common Interests</vt:lpstr>
      <vt:lpstr>Focus on Common Interests: Shared Mission Statement and Simple Tagline</vt:lpstr>
      <vt:lpstr>Building Momentum through Sustaining the Alliance</vt:lpstr>
      <vt:lpstr>Building Momentum through Outreach Public Website: i15alliance.org </vt:lpstr>
      <vt:lpstr>Building Momentum through Outreach:  “Piggy-back” Public Meetings</vt:lpstr>
      <vt:lpstr>Where We’ve Been - Where We’re Going</vt:lpstr>
      <vt:lpstr>Lessons Learned</vt:lpstr>
      <vt:lpstr>Lessons Learned</vt:lpstr>
      <vt:lpstr>Lessons Learned</vt:lpstr>
      <vt:lpstr>Lessons Learned</vt:lpstr>
      <vt:lpstr>Slide 29</vt:lpstr>
      <vt:lpstr>Thank you</vt:lpstr>
    </vt:vector>
  </TitlesOfParts>
  <Company>TNT Design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Chad Tilton</dc:creator>
  <cp:lastModifiedBy>aashtocafe</cp:lastModifiedBy>
  <cp:revision>27</cp:revision>
  <dcterms:created xsi:type="dcterms:W3CDTF">2011-04-08T18:35:54Z</dcterms:created>
  <dcterms:modified xsi:type="dcterms:W3CDTF">2011-05-06T16:15:50Z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0x0101000EE0B8E7C7B3964683F825519FF270EA</vt:lpwstr>
  </property>
</Properties>
</file>