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Default Extension="emf" ContentType="image/x-emf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87" r:id="rId4"/>
    <p:sldId id="288" r:id="rId5"/>
    <p:sldId id="289" r:id="rId6"/>
    <p:sldId id="284" r:id="rId7"/>
    <p:sldId id="286" r:id="rId8"/>
    <p:sldId id="285" r:id="rId9"/>
    <p:sldId id="290" r:id="rId10"/>
    <p:sldId id="291" r:id="rId11"/>
    <p:sldId id="292" r:id="rId12"/>
    <p:sldId id="293" r:id="rId13"/>
    <p:sldId id="294" r:id="rId14"/>
    <p:sldId id="259" r:id="rId15"/>
    <p:sldId id="295" r:id="rId16"/>
    <p:sldId id="264" r:id="rId17"/>
    <p:sldId id="265" r:id="rId18"/>
    <p:sldId id="300" r:id="rId19"/>
    <p:sldId id="301" r:id="rId20"/>
    <p:sldId id="302" r:id="rId21"/>
    <p:sldId id="261" r:id="rId22"/>
    <p:sldId id="269" r:id="rId23"/>
    <p:sldId id="262" r:id="rId24"/>
    <p:sldId id="296" r:id="rId25"/>
    <p:sldId id="266" r:id="rId26"/>
    <p:sldId id="267" r:id="rId27"/>
    <p:sldId id="268" r:id="rId28"/>
    <p:sldId id="270" r:id="rId29"/>
    <p:sldId id="271" r:id="rId30"/>
    <p:sldId id="273" r:id="rId31"/>
    <p:sldId id="275" r:id="rId32"/>
    <p:sldId id="272" r:id="rId33"/>
    <p:sldId id="274" r:id="rId34"/>
    <p:sldId id="276" r:id="rId35"/>
    <p:sldId id="260" r:id="rId36"/>
    <p:sldId id="263" r:id="rId37"/>
    <p:sldId id="298" r:id="rId38"/>
    <p:sldId id="281" r:id="rId39"/>
    <p:sldId id="299" r:id="rId40"/>
    <p:sldId id="303" r:id="rId4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8FFC0A"/>
    <a:srgbClr val="3EFC0A"/>
    <a:srgbClr val="FFFEFB"/>
    <a:srgbClr val="FDF7DB"/>
    <a:srgbClr val="FAEAA8"/>
    <a:srgbClr val="F3CF3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-702" y="72"/>
      </p:cViewPr>
      <p:guideLst>
        <p:guide orient="horz" pos="2160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2007_Workbook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2007_Workbook4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Case 1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Peninsula Model</c:v>
                </c:pt>
                <c:pt idx="1">
                  <c:v>Micro Model</c:v>
                </c:pt>
                <c:pt idx="2">
                  <c:v>Parcel Model</c:v>
                </c:pt>
              </c:strCache>
            </c:strRef>
          </c:cat>
          <c:val>
            <c:numRef>
              <c:f>Sheet1!$B$2:$B$4</c:f>
              <c:numCache>
                <c:formatCode>_(* #,##0.00_);_(* \(#,##0.00\);_(* "-"??_);_(@_)</c:formatCode>
                <c:ptCount val="3"/>
                <c:pt idx="0">
                  <c:v>0.42071666666666685</c:v>
                </c:pt>
                <c:pt idx="1">
                  <c:v>0.41362725450901805</c:v>
                </c:pt>
                <c:pt idx="2">
                  <c:v>0.41501154734411094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Case 2 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Peninsula Model</c:v>
                </c:pt>
                <c:pt idx="1">
                  <c:v>Micro Model</c:v>
                </c:pt>
                <c:pt idx="2">
                  <c:v>Parcel Model</c:v>
                </c:pt>
              </c:strCache>
            </c:strRef>
          </c:cat>
          <c:val>
            <c:numRef>
              <c:f>Sheet1!$C$2:$C$4</c:f>
              <c:numCache>
                <c:formatCode>_(* #,##0.00_);_(* \(#,##0.00\);_(* "-"??_);_(@_)</c:formatCode>
                <c:ptCount val="3"/>
                <c:pt idx="0">
                  <c:v>0.40721442885771542</c:v>
                </c:pt>
                <c:pt idx="1">
                  <c:v>0.41500168180289287</c:v>
                </c:pt>
                <c:pt idx="2">
                  <c:v>0.42172897196261716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Case 3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Peninsula Model</c:v>
                </c:pt>
                <c:pt idx="1">
                  <c:v>Micro Model</c:v>
                </c:pt>
                <c:pt idx="2">
                  <c:v>Parcel Model</c:v>
                </c:pt>
              </c:strCache>
            </c:strRef>
          </c:cat>
          <c:val>
            <c:numRef>
              <c:f>Sheet1!$D$2:$D$4</c:f>
              <c:numCache>
                <c:formatCode>_(* #,##0.00_);_(* \(#,##0.00\);_(* "-"??_);_(@_)</c:formatCode>
                <c:ptCount val="3"/>
                <c:pt idx="0">
                  <c:v>0.34698634698634717</c:v>
                </c:pt>
                <c:pt idx="1">
                  <c:v>0.28120174555219873</c:v>
                </c:pt>
                <c:pt idx="2">
                  <c:v>0.24807548579970112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Case 4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Peninsula Model</c:v>
                </c:pt>
                <c:pt idx="1">
                  <c:v>Micro Model</c:v>
                </c:pt>
                <c:pt idx="2">
                  <c:v>Parcel Model</c:v>
                </c:pt>
              </c:strCache>
            </c:strRef>
          </c:cat>
          <c:val>
            <c:numRef>
              <c:f>Sheet1!$E$2:$E$4</c:f>
              <c:numCache>
                <c:formatCode>_(* #,##0.00_);_(* \(#,##0.00\);_(* "-"??_);_(@_)</c:formatCode>
                <c:ptCount val="3"/>
                <c:pt idx="0">
                  <c:v>0.35350000000000009</c:v>
                </c:pt>
                <c:pt idx="1">
                  <c:v>0.33000000000000013</c:v>
                </c:pt>
                <c:pt idx="2">
                  <c:v>0.28000000000000008</c:v>
                </c:pt>
              </c:numCache>
            </c:numRef>
          </c:val>
        </c:ser>
        <c:axId val="37299712"/>
        <c:axId val="37301248"/>
      </c:barChart>
      <c:catAx>
        <c:axId val="37299712"/>
        <c:scaling>
          <c:orientation val="minMax"/>
        </c:scaling>
        <c:axPos val="b"/>
        <c:tickLblPos val="nextTo"/>
        <c:crossAx val="37301248"/>
        <c:crosses val="autoZero"/>
        <c:auto val="1"/>
        <c:lblAlgn val="ctr"/>
        <c:lblOffset val="100"/>
      </c:catAx>
      <c:valAx>
        <c:axId val="3730124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Average Travel Time (hours)</a:t>
                </a:r>
                <a:endParaRPr lang="en-US" dirty="0"/>
              </a:p>
            </c:rich>
          </c:tx>
          <c:layout/>
        </c:title>
        <c:numFmt formatCode="_(* #,##0.00_);_(* \(#,##0.00\);_(* &quot;-&quot;??_);_(@_)" sourceLinked="1"/>
        <c:tickLblPos val="nextTo"/>
        <c:crossAx val="37299712"/>
        <c:crosses val="autoZero"/>
        <c:crossBetween val="between"/>
      </c:valAx>
    </c:plotArea>
    <c:legend>
      <c:legendPos val="r"/>
      <c:layout/>
    </c:legend>
    <c:plotVisOnly val="1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Case 1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Peninsula Model</c:v>
                </c:pt>
                <c:pt idx="1">
                  <c:v>Micro Model</c:v>
                </c:pt>
                <c:pt idx="2">
                  <c:v>Parcel Model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18.524999999999999</c:v>
                </c:pt>
                <c:pt idx="1">
                  <c:v>18.091182364729459</c:v>
                </c:pt>
                <c:pt idx="2">
                  <c:v>18.130484988452697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Case 2 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Peninsula Model</c:v>
                </c:pt>
                <c:pt idx="1">
                  <c:v>Micro Model</c:v>
                </c:pt>
                <c:pt idx="2">
                  <c:v>Parcel Model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17.952905811623229</c:v>
                </c:pt>
                <c:pt idx="1">
                  <c:v>18.014127144298726</c:v>
                </c:pt>
                <c:pt idx="2">
                  <c:v>18.591121495327087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Case 3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Peninsula Model</c:v>
                </c:pt>
                <c:pt idx="1">
                  <c:v>Micro Model</c:v>
                </c:pt>
                <c:pt idx="2">
                  <c:v>Parcel Model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15.84015984015984</c:v>
                </c:pt>
                <c:pt idx="1">
                  <c:v>12.477341389728096</c:v>
                </c:pt>
                <c:pt idx="2">
                  <c:v>10.93609865470852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Case 4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Peninsula Model</c:v>
                </c:pt>
                <c:pt idx="1">
                  <c:v>Micro Model</c:v>
                </c:pt>
                <c:pt idx="2">
                  <c:v>Parcel Model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15.889000000000006</c:v>
                </c:pt>
                <c:pt idx="1">
                  <c:v>15.577</c:v>
                </c:pt>
                <c:pt idx="2">
                  <c:v>13.209587513935359</c:v>
                </c:pt>
              </c:numCache>
            </c:numRef>
          </c:val>
        </c:ser>
        <c:axId val="98117120"/>
        <c:axId val="98118656"/>
      </c:barChart>
      <c:catAx>
        <c:axId val="98117120"/>
        <c:scaling>
          <c:orientation val="minMax"/>
        </c:scaling>
        <c:axPos val="b"/>
        <c:tickLblPos val="nextTo"/>
        <c:crossAx val="98118656"/>
        <c:crosses val="autoZero"/>
        <c:auto val="1"/>
        <c:lblAlgn val="ctr"/>
        <c:lblOffset val="100"/>
      </c:catAx>
      <c:valAx>
        <c:axId val="9811865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Average</a:t>
                </a:r>
                <a:r>
                  <a:rPr lang="en-US" baseline="0" dirty="0" smtClean="0"/>
                  <a:t> Trip Distance </a:t>
                </a:r>
                <a:r>
                  <a:rPr lang="en-US" dirty="0" smtClean="0"/>
                  <a:t>(miles)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98117120"/>
        <c:crosses val="autoZero"/>
        <c:crossBetween val="between"/>
      </c:valAx>
    </c:plotArea>
    <c:legend>
      <c:legendPos val="r"/>
      <c:layout/>
    </c:legend>
    <c:plotVisOnly val="1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txPr>
    <a:bodyPr/>
    <a:lstStyle/>
    <a:p>
      <a:pPr>
        <a:defRPr sz="1800"/>
      </a:pPr>
      <a:endParaRPr lang="en-U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Case 1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Peninsula Model</c:v>
                </c:pt>
                <c:pt idx="1">
                  <c:v>Micro Model</c:v>
                </c:pt>
                <c:pt idx="2">
                  <c:v>Parcel Model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_(* #,##0.00_);_(* \(#,##0.00\);_(* &quot;-&quot;??_);_(@_)">
                  <c:v>18.524999999999999</c:v>
                </c:pt>
                <c:pt idx="1">
                  <c:v>18.091182364729459</c:v>
                </c:pt>
                <c:pt idx="2">
                  <c:v>18.130484988452665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Case 2 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Peninsula Model</c:v>
                </c:pt>
                <c:pt idx="1">
                  <c:v>Micro Model</c:v>
                </c:pt>
                <c:pt idx="2">
                  <c:v>Parcel Model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17.952905811623239</c:v>
                </c:pt>
                <c:pt idx="1">
                  <c:v>18.014127144298698</c:v>
                </c:pt>
                <c:pt idx="2">
                  <c:v>18.591121495327094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Case 3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Peninsula Model</c:v>
                </c:pt>
                <c:pt idx="1">
                  <c:v>Micro Model</c:v>
                </c:pt>
                <c:pt idx="2">
                  <c:v>Parcel Model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15.84015984015984</c:v>
                </c:pt>
                <c:pt idx="1">
                  <c:v>12.477341389728096</c:v>
                </c:pt>
                <c:pt idx="2">
                  <c:v>10.93609865470852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Case 4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Peninsula Model</c:v>
                </c:pt>
                <c:pt idx="1">
                  <c:v>Micro Model</c:v>
                </c:pt>
                <c:pt idx="2">
                  <c:v>Parcel Model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15.889000000000003</c:v>
                </c:pt>
                <c:pt idx="1">
                  <c:v>14.7</c:v>
                </c:pt>
                <c:pt idx="2">
                  <c:v>12.2</c:v>
                </c:pt>
              </c:numCache>
            </c:numRef>
          </c:val>
        </c:ser>
        <c:axId val="107353216"/>
        <c:axId val="107354752"/>
      </c:barChart>
      <c:catAx>
        <c:axId val="107353216"/>
        <c:scaling>
          <c:orientation val="minMax"/>
        </c:scaling>
        <c:axPos val="b"/>
        <c:tickLblPos val="nextTo"/>
        <c:crossAx val="107354752"/>
        <c:crosses val="autoZero"/>
        <c:auto val="1"/>
        <c:lblAlgn val="ctr"/>
        <c:lblOffset val="100"/>
      </c:catAx>
      <c:valAx>
        <c:axId val="10735475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Average Travel Distance (Miles)</a:t>
                </a:r>
                <a:endParaRPr lang="en-US" dirty="0"/>
              </a:p>
            </c:rich>
          </c:tx>
          <c:layout/>
        </c:title>
        <c:numFmt formatCode="_(* #,##0.00_);_(* \(#,##0.00\);_(* &quot;-&quot;??_);_(@_)" sourceLinked="1"/>
        <c:tickLblPos val="nextTo"/>
        <c:crossAx val="107353216"/>
        <c:crosses val="autoZero"/>
        <c:crossBetween val="between"/>
      </c:valAx>
    </c:plotArea>
    <c:legend>
      <c:legendPos val="r"/>
      <c:layout/>
    </c:legend>
    <c:plotVisOnly val="1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Case 1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Peninsula Model</c:v>
                </c:pt>
                <c:pt idx="1">
                  <c:v>Micro Model</c:v>
                </c:pt>
                <c:pt idx="2">
                  <c:v>Parcel Model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147</c:v>
                </c:pt>
                <c:pt idx="1">
                  <c:v>150.63</c:v>
                </c:pt>
                <c:pt idx="2">
                  <c:v>152.56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Case 2 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Peninsula Model</c:v>
                </c:pt>
                <c:pt idx="1">
                  <c:v>Micro Model</c:v>
                </c:pt>
                <c:pt idx="2">
                  <c:v>Parcel Model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147</c:v>
                </c:pt>
                <c:pt idx="1">
                  <c:v>150</c:v>
                </c:pt>
                <c:pt idx="2">
                  <c:v>151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Case 3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Peninsula Model</c:v>
                </c:pt>
                <c:pt idx="1">
                  <c:v>Micro Model</c:v>
                </c:pt>
                <c:pt idx="2">
                  <c:v>Parcel Model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149.75</c:v>
                </c:pt>
                <c:pt idx="1">
                  <c:v>152</c:v>
                </c:pt>
                <c:pt idx="2">
                  <c:v>176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Case 4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Peninsula Model</c:v>
                </c:pt>
                <c:pt idx="1">
                  <c:v>Micro Model</c:v>
                </c:pt>
                <c:pt idx="2">
                  <c:v>Parcel Model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149.25</c:v>
                </c:pt>
                <c:pt idx="1">
                  <c:v>150</c:v>
                </c:pt>
                <c:pt idx="2">
                  <c:v>162</c:v>
                </c:pt>
              </c:numCache>
            </c:numRef>
          </c:val>
        </c:ser>
        <c:axId val="107394176"/>
        <c:axId val="107395712"/>
      </c:barChart>
      <c:catAx>
        <c:axId val="107394176"/>
        <c:scaling>
          <c:orientation val="minMax"/>
        </c:scaling>
        <c:axPos val="b"/>
        <c:tickLblPos val="nextTo"/>
        <c:crossAx val="107395712"/>
        <c:crosses val="autoZero"/>
        <c:auto val="1"/>
        <c:lblAlgn val="ctr"/>
        <c:lblOffset val="100"/>
      </c:catAx>
      <c:valAx>
        <c:axId val="10739571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Daily Walking</a:t>
                </a:r>
                <a:r>
                  <a:rPr lang="en-US" baseline="0" dirty="0" smtClean="0"/>
                  <a:t> Trips within Study Area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107394176"/>
        <c:crosses val="autoZero"/>
        <c:crossBetween val="between"/>
      </c:valAx>
    </c:plotArea>
    <c:legend>
      <c:legendPos val="r"/>
      <c:layout/>
    </c:legend>
    <c:plotVisOnly val="1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txPr>
    <a:bodyPr/>
    <a:lstStyle/>
    <a:p>
      <a:pPr>
        <a:defRPr sz="1800"/>
      </a:pPr>
      <a:endParaRPr lang="en-US"/>
    </a:p>
  </c:txPr>
  <c:externalData r:id="rId2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8087557" y="6525088"/>
            <a:ext cx="54864" cy="54864"/>
          </a:xfrm>
          <a:prstGeom prst="ellipse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9126"/>
            <a:ext cx="8229600" cy="542108"/>
          </a:xfrm>
        </p:spPr>
        <p:txBody>
          <a:bodyPr>
            <a:noAutofit/>
          </a:bodyPr>
          <a:lstStyle>
            <a:lvl1pPr>
              <a:defRPr sz="3200" spc="100" baseline="0">
                <a:ln>
                  <a:solidFill>
                    <a:srgbClr val="FAEAA8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calaSans-Cap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9810"/>
            <a:ext cx="8229600" cy="5096353"/>
          </a:xfrm>
        </p:spPr>
        <p:txBody>
          <a:bodyPr>
            <a:normAutofit/>
          </a:bodyPr>
          <a:lstStyle>
            <a:lvl1pPr>
              <a:defRPr sz="2800" spc="100" baseline="0">
                <a:solidFill>
                  <a:srgbClr val="FFFEFB"/>
                </a:solidFill>
              </a:defRPr>
            </a:lvl1pPr>
            <a:lvl2pPr>
              <a:defRPr sz="2400" spc="100" baseline="0">
                <a:solidFill>
                  <a:srgbClr val="FFFEFB"/>
                </a:solidFill>
              </a:defRPr>
            </a:lvl2pPr>
            <a:lvl3pPr>
              <a:defRPr sz="2000" spc="100" baseline="0">
                <a:solidFill>
                  <a:srgbClr val="FFFEFB"/>
                </a:solidFill>
              </a:defRPr>
            </a:lvl3pPr>
            <a:lvl4pPr>
              <a:defRPr sz="1800" spc="100" baseline="0">
                <a:solidFill>
                  <a:srgbClr val="FFFEFB"/>
                </a:solidFill>
              </a:defRPr>
            </a:lvl4pPr>
            <a:lvl5pPr>
              <a:defRPr sz="1800" spc="100" baseline="0">
                <a:solidFill>
                  <a:srgbClr val="FFFEFB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WRA LOGO White - For PP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89903" y="6479190"/>
            <a:ext cx="914405" cy="18550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941F2-93D3-43CF-A0DF-227585FC9AD4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89582-7363-4BDB-8B1B-3D9A8C0AD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chart" Target="../charts/char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28783" y="536173"/>
            <a:ext cx="6205493" cy="2759477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spcAft>
                <a:spcPts val="1200"/>
              </a:spcAft>
              <a:defRPr sz="2400" spc="150" baseline="0">
                <a:ln w="3175">
                  <a:solidFill>
                    <a:srgbClr val="FAEAA8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calaSans-Caps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150" normalizeH="0" baseline="0" noProof="0" dirty="0" smtClean="0">
                <a:ln w="3175">
                  <a:solidFill>
                    <a:srgbClr val="FAEAA8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calaSans-Caps" pitchFamily="34" charset="0"/>
                <a:ea typeface="+mj-ea"/>
                <a:cs typeface="+mj-cs"/>
              </a:rPr>
              <a:t>Development and Application of a</a:t>
            </a:r>
            <a:br>
              <a:rPr kumimoji="0" lang="en-US" sz="2400" b="0" i="0" u="none" strike="noStrike" kern="1200" cap="none" spc="150" normalizeH="0" baseline="0" noProof="0" dirty="0" smtClean="0">
                <a:ln w="3175">
                  <a:solidFill>
                    <a:srgbClr val="FAEAA8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calaSans-Caps" pitchFamily="34" charset="0"/>
                <a:ea typeface="+mj-ea"/>
                <a:cs typeface="+mj-cs"/>
              </a:rPr>
            </a:br>
            <a:r>
              <a:rPr kumimoji="0" lang="en-US" sz="2400" b="0" i="0" u="none" strike="noStrike" kern="1200" cap="none" spc="150" normalizeH="0" baseline="0" noProof="0" dirty="0" smtClean="0">
                <a:ln w="3175">
                  <a:solidFill>
                    <a:srgbClr val="FAEAA8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calaSans-Caps" pitchFamily="34" charset="0"/>
                <a:ea typeface="+mj-ea"/>
                <a:cs typeface="+mj-cs"/>
              </a:rPr>
              <a:t>Parcel Based Statewide Travel</a:t>
            </a:r>
            <a:br>
              <a:rPr kumimoji="0" lang="en-US" sz="2400" b="0" i="0" u="none" strike="noStrike" kern="1200" cap="none" spc="150" normalizeH="0" baseline="0" noProof="0" dirty="0" smtClean="0">
                <a:ln w="3175">
                  <a:solidFill>
                    <a:srgbClr val="FAEAA8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calaSans-Caps" pitchFamily="34" charset="0"/>
                <a:ea typeface="+mj-ea"/>
                <a:cs typeface="+mj-cs"/>
              </a:rPr>
            </a:br>
            <a:r>
              <a:rPr kumimoji="0" lang="en-US" sz="2400" b="0" i="0" u="none" strike="noStrike" kern="1200" cap="none" spc="150" normalizeH="0" baseline="0" noProof="0" dirty="0" smtClean="0">
                <a:ln w="3175">
                  <a:solidFill>
                    <a:srgbClr val="FAEAA8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calaSans-Caps" pitchFamily="34" charset="0"/>
                <a:ea typeface="+mj-ea"/>
                <a:cs typeface="+mj-cs"/>
              </a:rPr>
              <a:t>Demand Model for the Assessment</a:t>
            </a:r>
            <a:br>
              <a:rPr kumimoji="0" lang="en-US" sz="2400" b="0" i="0" u="none" strike="noStrike" kern="1200" cap="none" spc="150" normalizeH="0" baseline="0" noProof="0" dirty="0" smtClean="0">
                <a:ln w="3175">
                  <a:solidFill>
                    <a:srgbClr val="FAEAA8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calaSans-Caps" pitchFamily="34" charset="0"/>
                <a:ea typeface="+mj-ea"/>
                <a:cs typeface="+mj-cs"/>
              </a:rPr>
            </a:br>
            <a:r>
              <a:rPr kumimoji="0" lang="en-US" sz="2400" b="0" i="0" u="none" strike="noStrike" kern="1200" cap="none" spc="150" normalizeH="0" baseline="0" noProof="0" dirty="0" smtClean="0">
                <a:ln w="3175">
                  <a:solidFill>
                    <a:srgbClr val="FAEAA8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calaSans-Caps" pitchFamily="34" charset="0"/>
                <a:ea typeface="+mj-ea"/>
                <a:cs typeface="+mj-cs"/>
              </a:rPr>
              <a:t>of the Travel Impacts of Smart</a:t>
            </a:r>
            <a:br>
              <a:rPr kumimoji="0" lang="en-US" sz="2400" b="0" i="0" u="none" strike="noStrike" kern="1200" cap="none" spc="150" normalizeH="0" baseline="0" noProof="0" dirty="0" smtClean="0">
                <a:ln w="3175">
                  <a:solidFill>
                    <a:srgbClr val="FAEAA8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calaSans-Caps" pitchFamily="34" charset="0"/>
                <a:ea typeface="+mj-ea"/>
                <a:cs typeface="+mj-cs"/>
              </a:rPr>
            </a:br>
            <a:r>
              <a:rPr kumimoji="0" lang="en-US" sz="2400" b="0" i="0" u="none" strike="noStrike" kern="1200" cap="none" spc="150" normalizeH="0" baseline="0" noProof="0" dirty="0" smtClean="0">
                <a:ln w="3175">
                  <a:solidFill>
                    <a:srgbClr val="FAEAA8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calaSans-Caps" pitchFamily="34" charset="0"/>
                <a:ea typeface="+mj-ea"/>
                <a:cs typeface="+mj-cs"/>
              </a:rPr>
              <a:t>Growth Strategies and</a:t>
            </a:r>
            <a:br>
              <a:rPr kumimoji="0" lang="en-US" sz="2400" b="0" i="0" u="none" strike="noStrike" kern="1200" cap="none" spc="150" normalizeH="0" baseline="0" noProof="0" dirty="0" smtClean="0">
                <a:ln w="3175">
                  <a:solidFill>
                    <a:srgbClr val="FAEAA8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calaSans-Caps" pitchFamily="34" charset="0"/>
                <a:ea typeface="+mj-ea"/>
                <a:cs typeface="+mj-cs"/>
              </a:rPr>
            </a:br>
            <a:r>
              <a:rPr kumimoji="0" lang="en-US" sz="2400" b="0" i="0" u="none" strike="noStrike" kern="1200" cap="none" spc="150" normalizeH="0" baseline="0" noProof="0" dirty="0" smtClean="0">
                <a:ln w="3175">
                  <a:solidFill>
                    <a:srgbClr val="FAEAA8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calaSans-Caps" pitchFamily="34" charset="0"/>
                <a:ea typeface="+mj-ea"/>
                <a:cs typeface="+mj-cs"/>
              </a:rPr>
              <a:t>Sidewalk Investments</a:t>
            </a:r>
          </a:p>
        </p:txBody>
      </p:sp>
      <p:pic>
        <p:nvPicPr>
          <p:cNvPr id="3" name="Picture 2" descr="title block 3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9624" y="5577201"/>
            <a:ext cx="3554376" cy="5336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126"/>
            <a:ext cx="9143999" cy="542108"/>
          </a:xfrm>
        </p:spPr>
        <p:txBody>
          <a:bodyPr/>
          <a:lstStyle/>
          <a:p>
            <a:r>
              <a:rPr lang="en-US" dirty="0" smtClean="0"/>
              <a:t>Why Model Small Areas w/a Statewide Model?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29810"/>
            <a:ext cx="9144000" cy="509635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sz="18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5100" dirty="0" smtClean="0">
                <a:latin typeface="Calibri" pitchFamily="34" charset="0"/>
              </a:rPr>
              <a:t>	</a:t>
            </a:r>
            <a:r>
              <a:rPr lang="en-US" sz="5100" b="1" i="1" dirty="0" smtClean="0">
                <a:latin typeface="Calibri" pitchFamily="34" charset="0"/>
              </a:rPr>
              <a:t>Travel Demand </a:t>
            </a:r>
            <a:r>
              <a:rPr lang="en-US" sz="4600" b="1" i="1" dirty="0" smtClean="0">
                <a:latin typeface="Calibri" pitchFamily="34" charset="0"/>
              </a:rPr>
              <a:t>Models</a:t>
            </a:r>
            <a:endParaRPr lang="en-US" sz="4600" dirty="0" smtClean="0">
              <a:latin typeface="Calibri" pitchFamily="34" charset="0"/>
            </a:endParaRPr>
          </a:p>
          <a:p>
            <a:r>
              <a:rPr lang="en-US" b="1" i="1" dirty="0" smtClean="0">
                <a:latin typeface="Calibri" pitchFamily="34" charset="0"/>
              </a:rPr>
              <a:t>Pros:</a:t>
            </a:r>
          </a:p>
          <a:p>
            <a:pPr lvl="1"/>
            <a:r>
              <a:rPr lang="en-US" sz="2800" b="1" i="1" dirty="0" smtClean="0">
                <a:latin typeface="Calibri" pitchFamily="34" charset="0"/>
              </a:rPr>
              <a:t>Readily available</a:t>
            </a:r>
          </a:p>
          <a:p>
            <a:pPr lvl="1"/>
            <a:r>
              <a:rPr lang="en-US" sz="2800" b="1" i="1" dirty="0" smtClean="0">
                <a:latin typeface="Calibri" pitchFamily="34" charset="0"/>
              </a:rPr>
              <a:t>Rapid Scenario Evaluations</a:t>
            </a:r>
          </a:p>
          <a:p>
            <a:pPr lvl="1"/>
            <a:r>
              <a:rPr lang="en-US" sz="2800" b="1" i="1" dirty="0" smtClean="0">
                <a:latin typeface="Calibri" pitchFamily="34" charset="0"/>
              </a:rPr>
              <a:t>Good For Evaluating travel demand impacts of land use and transportation decisions</a:t>
            </a:r>
          </a:p>
          <a:p>
            <a:pPr lvl="1"/>
            <a:r>
              <a:rPr lang="en-US" sz="2800" b="1" i="1" dirty="0" smtClean="0">
                <a:latin typeface="Calibri" pitchFamily="34" charset="0"/>
              </a:rPr>
              <a:t>Can produce the detailed data needed for operational analyses</a:t>
            </a:r>
          </a:p>
          <a:p>
            <a:pPr lvl="1"/>
            <a:r>
              <a:rPr lang="en-US" sz="2800" b="1" i="1" dirty="0" smtClean="0">
                <a:latin typeface="Calibri" pitchFamily="34" charset="0"/>
              </a:rPr>
              <a:t>Reflects the impacts of changes in small study areas within the context of the overall region</a:t>
            </a:r>
          </a:p>
          <a:p>
            <a:pPr>
              <a:buNone/>
            </a:pPr>
            <a:endParaRPr lang="en-US" b="1" i="1" dirty="0" smtClean="0">
              <a:latin typeface="Calibri" pitchFamily="34" charset="0"/>
            </a:endParaRPr>
          </a:p>
          <a:p>
            <a:r>
              <a:rPr lang="en-US" b="1" i="1" dirty="0" smtClean="0">
                <a:latin typeface="Calibri" pitchFamily="34" charset="0"/>
              </a:rPr>
              <a:t>Cons:</a:t>
            </a:r>
          </a:p>
          <a:p>
            <a:pPr lvl="1"/>
            <a:r>
              <a:rPr lang="en-US" sz="2900" b="1" i="1" dirty="0" smtClean="0">
                <a:latin typeface="Calibri" pitchFamily="34" charset="0"/>
              </a:rPr>
              <a:t>Not visually exciting for the public without post-processing</a:t>
            </a:r>
          </a:p>
          <a:p>
            <a:pPr lvl="1"/>
            <a:r>
              <a:rPr lang="en-US" sz="2900" b="1" i="1" dirty="0" smtClean="0">
                <a:latin typeface="Calibri" pitchFamily="34" charset="0"/>
              </a:rPr>
              <a:t>Aggregate TAZ’s usually too large to be sensitive to smart growth scenario testing</a:t>
            </a:r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126"/>
            <a:ext cx="9143999" cy="542108"/>
          </a:xfrm>
        </p:spPr>
        <p:txBody>
          <a:bodyPr/>
          <a:lstStyle/>
          <a:p>
            <a:r>
              <a:rPr lang="en-US" dirty="0" smtClean="0"/>
              <a:t>Why Model Small Areas w/a Statewide Model?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29810"/>
            <a:ext cx="9144000" cy="509635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sz="18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1800" dirty="0" smtClean="0">
                <a:latin typeface="Calibri" pitchFamily="34" charset="0"/>
              </a:rPr>
              <a:t>	</a:t>
            </a:r>
            <a:r>
              <a:rPr lang="en-US" sz="3800" b="1" i="1" dirty="0" err="1" smtClean="0">
                <a:latin typeface="Calibri" pitchFamily="34" charset="0"/>
              </a:rPr>
              <a:t>Microsimulation</a:t>
            </a:r>
            <a:r>
              <a:rPr lang="en-US" sz="3800" b="1" i="1" dirty="0" smtClean="0">
                <a:latin typeface="Calibri" pitchFamily="34" charset="0"/>
              </a:rPr>
              <a:t> Models</a:t>
            </a:r>
            <a:r>
              <a:rPr lang="en-US" sz="3800" dirty="0" smtClean="0">
                <a:latin typeface="Calibri" pitchFamily="34" charset="0"/>
              </a:rPr>
              <a:t> </a:t>
            </a:r>
          </a:p>
          <a:p>
            <a:r>
              <a:rPr lang="en-US" b="1" i="1" dirty="0" smtClean="0">
                <a:latin typeface="Calibri" pitchFamily="34" charset="0"/>
              </a:rPr>
              <a:t>Pros:</a:t>
            </a:r>
          </a:p>
          <a:p>
            <a:pPr lvl="1"/>
            <a:r>
              <a:rPr lang="en-US" sz="2800" b="1" i="1" dirty="0" smtClean="0">
                <a:latin typeface="Calibri" pitchFamily="34" charset="0"/>
              </a:rPr>
              <a:t>Visually Exciting</a:t>
            </a:r>
          </a:p>
          <a:p>
            <a:pPr lvl="1"/>
            <a:r>
              <a:rPr lang="en-US" sz="2800" b="1" i="1" dirty="0" smtClean="0">
                <a:latin typeface="Calibri" pitchFamily="34" charset="0"/>
              </a:rPr>
              <a:t>Readily available</a:t>
            </a:r>
          </a:p>
          <a:p>
            <a:pPr lvl="1"/>
            <a:r>
              <a:rPr lang="en-US" sz="2800" b="1" i="1" dirty="0" smtClean="0">
                <a:latin typeface="Calibri" pitchFamily="34" charset="0"/>
              </a:rPr>
              <a:t>Rapid Scenario Evaluations</a:t>
            </a:r>
          </a:p>
          <a:p>
            <a:pPr>
              <a:buNone/>
            </a:pPr>
            <a:endParaRPr lang="en-US" b="1" i="1" dirty="0" smtClean="0">
              <a:latin typeface="Calibri" pitchFamily="34" charset="0"/>
            </a:endParaRPr>
          </a:p>
          <a:p>
            <a:r>
              <a:rPr lang="en-US" b="1" i="1" dirty="0" smtClean="0">
                <a:latin typeface="Calibri" pitchFamily="34" charset="0"/>
              </a:rPr>
              <a:t>Cons:</a:t>
            </a:r>
          </a:p>
          <a:p>
            <a:pPr lvl="1"/>
            <a:r>
              <a:rPr lang="en-US" sz="2800" dirty="0" smtClean="0">
                <a:latin typeface="Calibri" pitchFamily="34" charset="0"/>
              </a:rPr>
              <a:t>Can’t Directly Evaluate Travel Demand Impacts of Transportation and Land Use Decisions</a:t>
            </a:r>
          </a:p>
          <a:p>
            <a:pPr lvl="1"/>
            <a:r>
              <a:rPr lang="en-US" sz="2800" dirty="0" smtClean="0">
                <a:latin typeface="Calibri" pitchFamily="34" charset="0"/>
              </a:rPr>
              <a:t>Wouldn’t reflect the impacts of small study areas within the context of the overall region</a:t>
            </a:r>
          </a:p>
          <a:p>
            <a:pPr lvl="1"/>
            <a:r>
              <a:rPr lang="en-US" sz="2800" dirty="0" smtClean="0">
                <a:latin typeface="Calibri" pitchFamily="34" charset="0"/>
              </a:rPr>
              <a:t>Data intensive with long lead times makes scenario testing difficult</a:t>
            </a:r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2578"/>
            <a:ext cx="8229600" cy="356358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DelDOT chose to use their Statewide Travel Demand Model because of its geographic coverage and ease of implementation.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39126"/>
            <a:ext cx="9143999" cy="542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00" normalizeH="0" baseline="0" noProof="0" dirty="0" smtClean="0">
                <a:ln>
                  <a:solidFill>
                    <a:srgbClr val="FAEAA8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calaSans-Caps" pitchFamily="34" charset="0"/>
                <a:ea typeface="+mj-ea"/>
                <a:cs typeface="+mj-cs"/>
              </a:rPr>
              <a:t>Why Model Small Areas w/a Statewide Model?</a:t>
            </a:r>
            <a:endParaRPr kumimoji="0" lang="en-US" sz="3200" b="0" i="0" u="none" strike="noStrike" kern="1200" cap="none" spc="100" normalizeH="0" baseline="0" noProof="0" dirty="0">
              <a:ln>
                <a:solidFill>
                  <a:srgbClr val="FAEAA8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calaSans-Caps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DelDOT Micro-Model</a:t>
            </a:r>
            <a:endParaRPr lang="en-US" dirty="0"/>
          </a:p>
        </p:txBody>
      </p:sp>
      <p:sp>
        <p:nvSpPr>
          <p:cNvPr id="4" name="Text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135467" y="1029809"/>
            <a:ext cx="8602133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600" b="1" i="1" dirty="0" err="1">
                <a:latin typeface="Calibri" pitchFamily="34" charset="0"/>
              </a:rPr>
              <a:t>DelDOT’s</a:t>
            </a:r>
            <a:r>
              <a:rPr lang="en-US" sz="3600" b="1" i="1" dirty="0">
                <a:latin typeface="Calibri" pitchFamily="34" charset="0"/>
              </a:rPr>
              <a:t> </a:t>
            </a:r>
            <a:r>
              <a:rPr lang="en-US" sz="3600" b="1" i="1" dirty="0" smtClean="0">
                <a:latin typeface="Calibri" pitchFamily="34" charset="0"/>
              </a:rPr>
              <a:t>Travel Demand Model Policy:</a:t>
            </a:r>
            <a:endParaRPr lang="en-US" sz="3600" b="1" i="1" dirty="0">
              <a:latin typeface="Calibri" pitchFamily="34" charset="0"/>
            </a:endParaRPr>
          </a:p>
          <a:p>
            <a:endParaRPr lang="en-US" sz="800" dirty="0">
              <a:latin typeface="Calibri" pitchFamily="34" charset="0"/>
            </a:endParaRPr>
          </a:p>
          <a:p>
            <a:pPr>
              <a:buNone/>
            </a:pPr>
            <a:endParaRPr lang="en-US" sz="8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</a:rPr>
              <a:t>Develop </a:t>
            </a:r>
            <a:r>
              <a:rPr lang="en-US" dirty="0">
                <a:latin typeface="Calibri" pitchFamily="34" charset="0"/>
              </a:rPr>
              <a:t>Standard </a:t>
            </a:r>
            <a:r>
              <a:rPr lang="en-US" dirty="0" smtClean="0">
                <a:latin typeface="Calibri" pitchFamily="34" charset="0"/>
              </a:rPr>
              <a:t>Applications.</a:t>
            </a:r>
            <a:endParaRPr lang="en-US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</a:rPr>
              <a:t>New </a:t>
            </a:r>
            <a:r>
              <a:rPr lang="en-US" dirty="0">
                <a:latin typeface="Calibri" pitchFamily="34" charset="0"/>
              </a:rPr>
              <a:t>Features Must Integrate with Entire Model Chain.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</a:rPr>
              <a:t>Leverage </a:t>
            </a:r>
            <a:r>
              <a:rPr lang="en-US" dirty="0">
                <a:latin typeface="Calibri" pitchFamily="34" charset="0"/>
              </a:rPr>
              <a:t>Model Development Funds</a:t>
            </a:r>
            <a:r>
              <a:rPr lang="en-US" dirty="0" smtClean="0">
                <a:latin typeface="Calibri" pitchFamily="34" charset="0"/>
              </a:rPr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i="1" dirty="0" smtClean="0">
                <a:latin typeface="Calibri" pitchFamily="34" charset="0"/>
              </a:rPr>
              <a:t>Delaware </a:t>
            </a:r>
            <a:r>
              <a:rPr lang="en-US" sz="2800" i="1" dirty="0">
                <a:latin typeface="Calibri" pitchFamily="34" charset="0"/>
              </a:rPr>
              <a:t>Travel Monitoring System </a:t>
            </a:r>
            <a:r>
              <a:rPr lang="en-US" sz="2800" dirty="0">
                <a:latin typeface="Calibri" pitchFamily="34" charset="0"/>
              </a:rPr>
              <a:t>(DTMS):</a:t>
            </a:r>
          </a:p>
          <a:p>
            <a:pPr>
              <a:buNone/>
            </a:pPr>
            <a:r>
              <a:rPr lang="en-US" dirty="0">
                <a:latin typeface="Calibri" pitchFamily="34" charset="0"/>
              </a:rPr>
              <a:t>	         Ongoing Trip, Mode, O-D Data Collection</a:t>
            </a:r>
          </a:p>
          <a:p>
            <a:pPr>
              <a:buNone/>
            </a:pPr>
            <a:r>
              <a:rPr lang="en-US" dirty="0">
                <a:latin typeface="Calibri" pitchFamily="34" charset="0"/>
              </a:rPr>
              <a:t>	         250 Households/Month, CATI Polling Method </a:t>
            </a:r>
          </a:p>
          <a:p>
            <a:pPr>
              <a:buNone/>
            </a:pPr>
            <a:r>
              <a:rPr lang="en-US" dirty="0">
                <a:latin typeface="Calibri" pitchFamily="34" charset="0"/>
              </a:rPr>
              <a:t>	         Over 32,000 Surveys in Database Since 1998</a:t>
            </a:r>
          </a:p>
          <a:p>
            <a:pPr>
              <a:buNone/>
            </a:pPr>
            <a:r>
              <a:rPr lang="en-US" sz="800" dirty="0">
                <a:latin typeface="Calibri" pitchFamily="34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DelDOT Peninsula Model Background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857426"/>
            <a:ext cx="4905375" cy="478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spc="100" dirty="0" smtClean="0">
                <a:solidFill>
                  <a:srgbClr val="FFFEFB"/>
                </a:solidFill>
                <a:latin typeface="Calibri" pitchFamily="34" charset="0"/>
              </a:rPr>
              <a:t>Background: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spc="100" dirty="0" smtClean="0">
                <a:solidFill>
                  <a:srgbClr val="FFFEFB"/>
                </a:solidFill>
                <a:latin typeface="Calibri" pitchFamily="34" charset="0"/>
              </a:rPr>
              <a:t>Delaware plus Maryland’s “Eastern Shore”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spc="100" dirty="0" smtClean="0">
                <a:solidFill>
                  <a:srgbClr val="FFFEFB"/>
                </a:solidFill>
                <a:latin typeface="Calibri" pitchFamily="34" charset="0"/>
              </a:rPr>
              <a:t>Population of 1.2 Million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spc="100" dirty="0" smtClean="0">
                <a:solidFill>
                  <a:srgbClr val="FFFEFB"/>
                </a:solidFill>
                <a:latin typeface="Calibri" pitchFamily="34" charset="0"/>
              </a:rPr>
              <a:t>Area of 5,375 miles2</a:t>
            </a:r>
          </a:p>
          <a:p>
            <a:pPr marL="742950" lvl="1" indent="-285750">
              <a:spcBef>
                <a:spcPct val="20000"/>
              </a:spcBef>
            </a:pPr>
            <a:endParaRPr lang="en-US" sz="3200" spc="100" dirty="0" smtClean="0">
              <a:solidFill>
                <a:srgbClr val="FFFEFB"/>
              </a:solidFill>
              <a:latin typeface="Calibri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 l="2150" t="1333" r="3231" b="21761"/>
          <a:stretch>
            <a:fillRect/>
          </a:stretch>
        </p:blipFill>
        <p:spPr bwMode="auto">
          <a:xfrm>
            <a:off x="4888089" y="914400"/>
            <a:ext cx="4006497" cy="525173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DelDOT Peninsula Model Background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334000" y="2743200"/>
            <a:ext cx="3505200" cy="2011363"/>
          </a:xfrm>
          <a:prstGeom prst="round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 dirty="0"/>
          </a:p>
          <a:p>
            <a:pPr algn="ctr">
              <a:defRPr/>
            </a:pPr>
            <a:endParaRPr lang="en-US" sz="800" b="1" dirty="0"/>
          </a:p>
          <a:p>
            <a:pPr algn="ctr">
              <a:defRPr/>
            </a:pPr>
            <a:r>
              <a:rPr lang="en-US" sz="1600" b="1" dirty="0"/>
              <a:t>Feature Models</a:t>
            </a:r>
          </a:p>
          <a:p>
            <a:pPr>
              <a:defRPr/>
            </a:pPr>
            <a:r>
              <a:rPr lang="en-US" sz="1600" b="1" i="1" dirty="0"/>
              <a:t>    </a:t>
            </a:r>
            <a:r>
              <a:rPr lang="en-US" sz="1400" dirty="0">
                <a:solidFill>
                  <a:schemeClr val="bg1"/>
                </a:solidFill>
              </a:rPr>
              <a:t>Air Quality Conformity</a:t>
            </a:r>
          </a:p>
          <a:p>
            <a:pPr>
              <a:defRPr/>
            </a:pPr>
            <a:r>
              <a:rPr lang="en-US" sz="1400" dirty="0">
                <a:solidFill>
                  <a:schemeClr val="bg1"/>
                </a:solidFill>
              </a:rPr>
              <a:t>     </a:t>
            </a:r>
            <a:r>
              <a:rPr lang="en-US" sz="1400" dirty="0" err="1">
                <a:solidFill>
                  <a:schemeClr val="bg1"/>
                </a:solidFill>
              </a:rPr>
              <a:t>EZPass</a:t>
            </a:r>
            <a:r>
              <a:rPr lang="en-US" sz="1400" dirty="0">
                <a:solidFill>
                  <a:schemeClr val="bg1"/>
                </a:solidFill>
              </a:rPr>
              <a:t> Toll/Mode Split Model</a:t>
            </a:r>
          </a:p>
          <a:p>
            <a:pPr>
              <a:defRPr/>
            </a:pPr>
            <a:r>
              <a:rPr lang="en-US" sz="1400" dirty="0">
                <a:solidFill>
                  <a:schemeClr val="bg1"/>
                </a:solidFill>
              </a:rPr>
              <a:t>    “Build/No Build” Model </a:t>
            </a:r>
          </a:p>
          <a:p>
            <a:pPr>
              <a:defRPr/>
            </a:pPr>
            <a:r>
              <a:rPr lang="en-US" sz="1400" dirty="0">
                <a:solidFill>
                  <a:schemeClr val="bg1"/>
                </a:solidFill>
              </a:rPr>
              <a:t>     Statewide Evacuation Model</a:t>
            </a:r>
          </a:p>
          <a:p>
            <a:pPr>
              <a:defRPr/>
            </a:pPr>
            <a:r>
              <a:rPr lang="en-US" sz="1400" dirty="0">
                <a:solidFill>
                  <a:schemeClr val="bg1"/>
                </a:solidFill>
              </a:rPr>
              <a:t>     Seasonal Tourist Model</a:t>
            </a:r>
          </a:p>
          <a:p>
            <a:pPr>
              <a:defRPr/>
            </a:pPr>
            <a:r>
              <a:rPr lang="en-US" sz="1400" dirty="0">
                <a:solidFill>
                  <a:schemeClr val="bg1"/>
                </a:solidFill>
              </a:rPr>
              <a:t>     Junction Model</a:t>
            </a:r>
          </a:p>
          <a:p>
            <a:pPr>
              <a:defRPr/>
            </a:pPr>
            <a:r>
              <a:rPr lang="en-US" sz="1400" dirty="0">
                <a:solidFill>
                  <a:schemeClr val="bg1"/>
                </a:solidFill>
              </a:rPr>
              <a:t>     TIS Model (Extra P’s &amp; A’s)</a:t>
            </a:r>
          </a:p>
          <a:p>
            <a:pPr algn="ctr">
              <a:defRPr/>
            </a:pPr>
            <a:endParaRPr lang="en-US" sz="1400" dirty="0"/>
          </a:p>
        </p:txBody>
      </p:sp>
      <p:sp>
        <p:nvSpPr>
          <p:cNvPr id="5" name="Rounded Rectangle 4"/>
          <p:cNvSpPr/>
          <p:nvPr/>
        </p:nvSpPr>
        <p:spPr>
          <a:xfrm>
            <a:off x="1524000" y="1219200"/>
            <a:ext cx="2514600" cy="1295400"/>
          </a:xfrm>
          <a:prstGeom prst="round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</a:rPr>
              <a:t>Model Maintenance</a:t>
            </a:r>
          </a:p>
          <a:p>
            <a:pPr algn="ctr">
              <a:defRPr/>
            </a:pPr>
            <a:r>
              <a:rPr lang="en-US" sz="800" b="1" dirty="0">
                <a:solidFill>
                  <a:schemeClr val="bg1"/>
                </a:solidFill>
              </a:rPr>
              <a:t>  </a:t>
            </a:r>
            <a:endParaRPr lang="en-US" sz="8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1400" dirty="0"/>
              <a:t>(Network,  TAZ, &amp;</a:t>
            </a:r>
          </a:p>
          <a:p>
            <a:pPr algn="ctr">
              <a:defRPr/>
            </a:pPr>
            <a:r>
              <a:rPr lang="en-US" sz="1400" dirty="0"/>
              <a:t>Count Update Utilities)</a:t>
            </a: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5909204" y="1360664"/>
            <a:ext cx="2209800" cy="11430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25400" algn="ctr">
            <a:solidFill>
              <a:srgbClr val="385D8A"/>
            </a:solidFill>
            <a:round/>
            <a:headEnd/>
            <a:tailEnd/>
          </a:ln>
          <a:effectLst>
            <a:outerShdw dist="635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latin typeface="+mn-lt"/>
              </a:rPr>
              <a:t>Micro-Model</a:t>
            </a:r>
          </a:p>
          <a:p>
            <a:pPr algn="ctr">
              <a:defRPr/>
            </a:pPr>
            <a:r>
              <a:rPr lang="en-US" sz="800" b="1" dirty="0">
                <a:solidFill>
                  <a:schemeClr val="bg1"/>
                </a:solidFill>
                <a:latin typeface="+mn-lt"/>
              </a:rPr>
              <a:t>   </a:t>
            </a:r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66933" y="5294489"/>
            <a:ext cx="2133600" cy="914400"/>
          </a:xfrm>
          <a:prstGeom prst="round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</a:rPr>
              <a:t>Outputs</a:t>
            </a:r>
          </a:p>
          <a:p>
            <a:pPr algn="ctr">
              <a:defRPr/>
            </a:pPr>
            <a:r>
              <a:rPr lang="en-US" sz="1400" dirty="0"/>
              <a:t>(Reports, GIS Files,</a:t>
            </a:r>
          </a:p>
          <a:p>
            <a:pPr algn="ctr">
              <a:defRPr/>
            </a:pPr>
            <a:r>
              <a:rPr lang="en-US" sz="1400" dirty="0"/>
              <a:t>Loaded Networks, etc)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6705777" y="4954412"/>
            <a:ext cx="610837" cy="1589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>
            <a:off x="4572000" y="4572000"/>
            <a:ext cx="1749778" cy="1072444"/>
          </a:xfrm>
          <a:prstGeom prst="bentConnector3">
            <a:avLst>
              <a:gd name="adj1" fmla="val -84839"/>
            </a:avLst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762000" y="2819400"/>
            <a:ext cx="4038600" cy="1752600"/>
          </a:xfrm>
          <a:prstGeom prst="roundRect">
            <a:avLst/>
          </a:prstGeom>
          <a:ln>
            <a:solidFill>
              <a:srgbClr val="FF0000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</a:rPr>
              <a:t>Core Model</a:t>
            </a:r>
          </a:p>
          <a:p>
            <a:pPr algn="ctr">
              <a:defRPr/>
            </a:pPr>
            <a:endParaRPr lang="en-US" sz="800" dirty="0"/>
          </a:p>
          <a:p>
            <a:pPr algn="ctr">
              <a:defRPr/>
            </a:pPr>
            <a:r>
              <a:rPr lang="en-US" sz="1400" dirty="0"/>
              <a:t>(5-Step Travel Demand Model Equations)</a:t>
            </a:r>
          </a:p>
          <a:p>
            <a:pPr algn="ctr">
              <a:defRPr/>
            </a:pPr>
            <a:endParaRPr lang="en-US" sz="1400" dirty="0"/>
          </a:p>
          <a:p>
            <a:pPr algn="ctr">
              <a:defRPr/>
            </a:pPr>
            <a:r>
              <a:rPr lang="en-US" sz="1400" dirty="0"/>
              <a:t>Single Network Processor</a:t>
            </a:r>
          </a:p>
          <a:p>
            <a:pPr algn="ctr">
              <a:defRPr/>
            </a:pPr>
            <a:endParaRPr lang="en-US" sz="1400" dirty="0"/>
          </a:p>
          <a:p>
            <a:pPr algn="ctr">
              <a:defRPr/>
            </a:pPr>
            <a:r>
              <a:rPr lang="en-US" sz="1400" dirty="0"/>
              <a:t>GIS TAZ Land Use Layer</a:t>
            </a:r>
          </a:p>
        </p:txBody>
      </p:sp>
      <p:sp>
        <p:nvSpPr>
          <p:cNvPr id="12" name="Left-Right Arrow 11"/>
          <p:cNvSpPr/>
          <p:nvPr/>
        </p:nvSpPr>
        <p:spPr>
          <a:xfrm>
            <a:off x="4667250" y="3581400"/>
            <a:ext cx="787400" cy="371475"/>
          </a:xfrm>
          <a:prstGeom prst="left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2628900" y="2379663"/>
            <a:ext cx="304800" cy="528637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DelDOT Peninsula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9810"/>
            <a:ext cx="4126089" cy="5096353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800" dirty="0" smtClean="0"/>
              <a:t>13,491 Links in the Travel Network</a:t>
            </a:r>
          </a:p>
          <a:p>
            <a:pPr>
              <a:lnSpc>
                <a:spcPct val="300000"/>
              </a:lnSpc>
            </a:pPr>
            <a:r>
              <a:rPr lang="en-US" dirty="0" smtClean="0"/>
              <a:t>2108 TAZ’s</a:t>
            </a:r>
          </a:p>
          <a:p>
            <a:pPr lvl="1"/>
            <a:endParaRPr lang="en-US" dirty="0"/>
          </a:p>
        </p:txBody>
      </p:sp>
      <p:pic>
        <p:nvPicPr>
          <p:cNvPr id="2050" name="Picture 2" descr="C:\presentations\TRB Planning Apps\TG Images\1 Peninsula Network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1877" y="903590"/>
            <a:ext cx="4149590" cy="5305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DelDOT Micro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9810"/>
            <a:ext cx="4182533" cy="5096353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177,211 Links in the Travel Network</a:t>
            </a:r>
          </a:p>
          <a:p>
            <a:pPr marL="342900" lvl="1" indent="-342900">
              <a:lnSpc>
                <a:spcPct val="300000"/>
              </a:lnSpc>
              <a:buFont typeface="Arial" pitchFamily="34" charset="0"/>
              <a:buChar char="•"/>
            </a:pPr>
            <a:r>
              <a:rPr lang="en-US" dirty="0" smtClean="0"/>
              <a:t>19,640 TAZ’s</a:t>
            </a:r>
          </a:p>
          <a:p>
            <a:endParaRPr lang="en-US" dirty="0"/>
          </a:p>
        </p:txBody>
      </p:sp>
      <p:pic>
        <p:nvPicPr>
          <p:cNvPr id="3074" name="Picture 2" descr="C:\presentations\TRB Planning Apps\TG Images\2 Census Block Networ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8503" y="1014154"/>
            <a:ext cx="4063309" cy="5194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964" r="29181" b="4599"/>
          <a:stretch>
            <a:fillRect/>
          </a:stretch>
        </p:blipFill>
        <p:spPr bwMode="auto">
          <a:xfrm>
            <a:off x="1264355" y="954462"/>
            <a:ext cx="6637868" cy="526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9126"/>
            <a:ext cx="8229600" cy="542108"/>
          </a:xfrm>
        </p:spPr>
        <p:txBody>
          <a:bodyPr/>
          <a:lstStyle/>
          <a:p>
            <a:r>
              <a:rPr lang="en-US" dirty="0" smtClean="0"/>
              <a:t>DelDOT Micro Model Process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1012152"/>
            <a:ext cx="8610600" cy="5074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27378" y="5204177"/>
            <a:ext cx="4038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39126"/>
            <a:ext cx="8229600" cy="542108"/>
          </a:xfrm>
        </p:spPr>
        <p:txBody>
          <a:bodyPr/>
          <a:lstStyle/>
          <a:p>
            <a:r>
              <a:rPr lang="en-US" dirty="0" smtClean="0"/>
              <a:t>DelDOT Micro Model Process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126"/>
            <a:ext cx="9143999" cy="542108"/>
          </a:xfrm>
        </p:spPr>
        <p:txBody>
          <a:bodyPr/>
          <a:lstStyle/>
          <a:p>
            <a:r>
              <a:rPr lang="en-US" dirty="0" smtClean="0"/>
              <a:t>Why Model Small Areas w/a Statewide Model?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29810"/>
            <a:ext cx="9144000" cy="5096353"/>
          </a:xfrm>
        </p:spPr>
        <p:txBody>
          <a:bodyPr>
            <a:normAutofit fontScale="62500" lnSpcReduction="20000"/>
          </a:bodyPr>
          <a:lstStyle/>
          <a:p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	</a:t>
            </a:r>
            <a:r>
              <a:rPr lang="en-US" b="1" dirty="0" smtClean="0">
                <a:latin typeface="Calibri" pitchFamily="34" charset="0"/>
              </a:rPr>
              <a:t>ISTEA is Now 20 Years Old and We are </a:t>
            </a:r>
            <a:r>
              <a:rPr lang="en-US" b="1" i="1" u="sng" dirty="0" smtClean="0">
                <a:latin typeface="Calibri" pitchFamily="34" charset="0"/>
              </a:rPr>
              <a:t>Still Searching </a:t>
            </a:r>
            <a:r>
              <a:rPr lang="en-US" b="1" dirty="0" smtClean="0">
                <a:latin typeface="Calibri" pitchFamily="34" charset="0"/>
              </a:rPr>
              <a:t>for the </a:t>
            </a:r>
          </a:p>
          <a:p>
            <a:pPr>
              <a:buNone/>
            </a:pPr>
            <a:r>
              <a:rPr lang="en-US" b="1" dirty="0" smtClean="0">
                <a:latin typeface="Calibri" pitchFamily="34" charset="0"/>
              </a:rPr>
              <a:t>		Land Use-Transportation Connection.</a:t>
            </a:r>
          </a:p>
          <a:p>
            <a:endParaRPr lang="en-US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b="1" dirty="0" smtClean="0">
                <a:latin typeface="Calibri" pitchFamily="34" charset="0"/>
              </a:rPr>
              <a:t>	Actually, </a:t>
            </a:r>
            <a:r>
              <a:rPr lang="en-US" b="1" u="sng" dirty="0" smtClean="0">
                <a:latin typeface="Calibri" pitchFamily="34" charset="0"/>
              </a:rPr>
              <a:t>Analysis</a:t>
            </a:r>
            <a:r>
              <a:rPr lang="en-US" b="1" dirty="0" smtClean="0">
                <a:latin typeface="Calibri" pitchFamily="34" charset="0"/>
              </a:rPr>
              <a:t> of that Connection Has Been Sought for Much Longer: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		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			</a:t>
            </a:r>
            <a:r>
              <a:rPr lang="en-US" i="1" dirty="0" smtClean="0">
                <a:latin typeface="Calibri" pitchFamily="34" charset="0"/>
              </a:rPr>
              <a:t>“How Can You Know What to Try With Traffic Until You Know 			</a:t>
            </a:r>
            <a:r>
              <a:rPr lang="en-US" b="1" i="1" dirty="0" smtClean="0">
                <a:latin typeface="Calibri" pitchFamily="34" charset="0"/>
              </a:rPr>
              <a:t>How the City Itself Works</a:t>
            </a:r>
            <a:r>
              <a:rPr lang="en-US" i="1" dirty="0" smtClean="0">
                <a:latin typeface="Calibri" pitchFamily="34" charset="0"/>
              </a:rPr>
              <a:t>, and What Else it Needs to Do 				With Its Streets ?”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		                 	           </a:t>
            </a:r>
            <a:r>
              <a:rPr lang="en-US" sz="2000" b="1" dirty="0" smtClean="0">
                <a:latin typeface="Calibri" pitchFamily="34" charset="0"/>
              </a:rPr>
              <a:t>- Jane Jacobs</a:t>
            </a:r>
            <a:r>
              <a:rPr lang="en-US" sz="2000" b="1" i="1" dirty="0" smtClean="0">
                <a:latin typeface="Calibri" pitchFamily="34" charset="0"/>
              </a:rPr>
              <a:t>, The Death and Life of Great American Cities</a:t>
            </a:r>
            <a:r>
              <a:rPr lang="en-US" sz="2000" b="1" dirty="0" smtClean="0">
                <a:latin typeface="Calibri" pitchFamily="34" charset="0"/>
              </a:rPr>
              <a:t>, 1961,</a:t>
            </a:r>
          </a:p>
          <a:p>
            <a:pPr>
              <a:buNone/>
            </a:pPr>
            <a:r>
              <a:rPr lang="en-US" sz="2000" b="1" dirty="0" smtClean="0">
                <a:latin typeface="Calibri" pitchFamily="34" charset="0"/>
              </a:rPr>
              <a:t>                                             		  	               Quote Reprinted in ITE Journal, April 2011.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								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				</a:t>
            </a:r>
            <a:r>
              <a:rPr lang="en-US" b="1" dirty="0" smtClean="0">
                <a:latin typeface="Calibri" pitchFamily="34" charset="0"/>
              </a:rPr>
              <a:t>But, We’re Coming Around:</a:t>
            </a:r>
          </a:p>
          <a:p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			</a:t>
            </a:r>
            <a:r>
              <a:rPr lang="en-US" i="1" dirty="0" smtClean="0">
                <a:latin typeface="Calibri" pitchFamily="34" charset="0"/>
              </a:rPr>
              <a:t>“ .  .  .  Communities are Starting to Realize that 					</a:t>
            </a:r>
            <a:r>
              <a:rPr lang="en-US" b="1" i="1" dirty="0" smtClean="0">
                <a:latin typeface="Calibri" pitchFamily="34" charset="0"/>
              </a:rPr>
              <a:t>Transportation Must Address Accessibility Rather than 			Mobility</a:t>
            </a:r>
            <a:r>
              <a:rPr lang="en-US" i="1" dirty="0" smtClean="0">
                <a:latin typeface="Calibri" pitchFamily="34" charset="0"/>
              </a:rPr>
              <a:t> and They are Looking for Solutions to Improve 			Their Transportation” </a:t>
            </a:r>
            <a:r>
              <a:rPr lang="en-US" dirty="0" smtClean="0">
                <a:latin typeface="Calibri" pitchFamily="34" charset="0"/>
              </a:rPr>
              <a:t>Networks.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			            </a:t>
            </a:r>
            <a:r>
              <a:rPr lang="en-US" sz="2000" b="1" dirty="0" smtClean="0">
                <a:latin typeface="Calibri" pitchFamily="34" charset="0"/>
              </a:rPr>
              <a:t>- Todd Littman, </a:t>
            </a:r>
            <a:r>
              <a:rPr lang="en-US" sz="2000" b="1" i="1" dirty="0" smtClean="0">
                <a:latin typeface="Calibri" pitchFamily="34" charset="0"/>
              </a:rPr>
              <a:t>”American Needs Complete Streets”, </a:t>
            </a:r>
          </a:p>
          <a:p>
            <a:pPr>
              <a:buNone/>
            </a:pPr>
            <a:r>
              <a:rPr lang="en-US" sz="2000" b="1" dirty="0" smtClean="0">
                <a:latin typeface="Calibri" pitchFamily="34" charset="0"/>
              </a:rPr>
              <a:t>			                                     Quote Printed in ITE Journal, April 2011.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" y="1072017"/>
            <a:ext cx="8153400" cy="490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9126"/>
            <a:ext cx="8229600" cy="542108"/>
          </a:xfrm>
        </p:spPr>
        <p:txBody>
          <a:bodyPr/>
          <a:lstStyle/>
          <a:p>
            <a:r>
              <a:rPr lang="en-US" dirty="0" smtClean="0"/>
              <a:t>DelDOT Micro Model Process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534400" cy="6248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990600" y="1981200"/>
            <a:ext cx="1920240" cy="98755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Choose TAZ for Micro Modeling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Demographic Data Processor</a:t>
            </a:r>
          </a:p>
        </p:txBody>
      </p:sp>
      <p:sp>
        <p:nvSpPr>
          <p:cNvPr id="7" name="Rectangle 6"/>
          <p:cNvSpPr/>
          <p:nvPr/>
        </p:nvSpPr>
        <p:spPr>
          <a:xfrm>
            <a:off x="936977" y="900289"/>
            <a:ext cx="2011680" cy="777240"/>
          </a:xfrm>
          <a:prstGeom prst="rect">
            <a:avLst/>
          </a:prstGeom>
          <a:solidFill>
            <a:schemeClr val="bg2"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ysClr val="windowText" lastClr="000000"/>
                </a:solidFill>
              </a:rPr>
              <a:t>Peninsula Model TAZ Demographic Data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ysClr val="windowText" lastClr="000000"/>
                </a:solidFill>
              </a:rPr>
              <a:t>Census Block Demographic Data</a:t>
            </a:r>
          </a:p>
        </p:txBody>
      </p:sp>
      <p:cxnSp>
        <p:nvCxnSpPr>
          <p:cNvPr id="8" name="Straight Arrow Connector 7"/>
          <p:cNvCxnSpPr>
            <a:stCxn id="7" idx="2"/>
            <a:endCxn id="6" idx="0"/>
          </p:cNvCxnSpPr>
          <p:nvPr/>
        </p:nvCxnSpPr>
        <p:spPr>
          <a:xfrm rot="16200000" flipH="1">
            <a:off x="1794933" y="1825412"/>
            <a:ext cx="303671" cy="790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505200" y="2133600"/>
            <a:ext cx="1600200" cy="685800"/>
          </a:xfrm>
          <a:prstGeom prst="rect">
            <a:avLst/>
          </a:prstGeom>
          <a:solidFill>
            <a:schemeClr val="accent6">
              <a:lumMod val="75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ysClr val="windowText" lastClr="000000"/>
                </a:solidFill>
              </a:rPr>
              <a:t>Micro Model Demographic Data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049588" y="2436812"/>
            <a:ext cx="303212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066800" y="3962400"/>
            <a:ext cx="1920240" cy="98755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Define Micro Links to include in Micro Model in GIS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Network Processor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32933" y="5379156"/>
            <a:ext cx="2011680" cy="777240"/>
          </a:xfrm>
          <a:prstGeom prst="rect">
            <a:avLst/>
          </a:prstGeom>
          <a:solidFill>
            <a:srgbClr val="00B0F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ysClr val="windowText" lastClr="000000"/>
                </a:solidFill>
              </a:rPr>
              <a:t>Master Input Network with Peninsula Model Network links and statewide Local links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1715294" y="5194300"/>
            <a:ext cx="532606" cy="7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505200" y="4114800"/>
            <a:ext cx="1600200" cy="685800"/>
          </a:xfrm>
          <a:prstGeom prst="rect">
            <a:avLst/>
          </a:prstGeom>
          <a:solidFill>
            <a:schemeClr val="accent6">
              <a:lumMod val="75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ysClr val="windowText" lastClr="000000"/>
                </a:solidFill>
              </a:rPr>
              <a:t>Micro Model Network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048000" y="4495800"/>
            <a:ext cx="303212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5334000" y="3048000"/>
            <a:ext cx="1920240" cy="98755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Trip Generation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Trip Distribution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Model Split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Traffic Assignment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934200" y="2057400"/>
            <a:ext cx="2011680" cy="777240"/>
          </a:xfrm>
          <a:prstGeom prst="rect">
            <a:avLst/>
          </a:prstGeom>
          <a:solidFill>
            <a:srgbClr val="00B0F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ysClr val="windowText" lastClr="000000"/>
                </a:solidFill>
              </a:rPr>
              <a:t>Mode Split Factor from Peninsula Model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257800" y="2514600"/>
            <a:ext cx="457200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6477000" y="2514600"/>
            <a:ext cx="381000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5181600" y="4114800"/>
            <a:ext cx="533400" cy="304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239126"/>
            <a:ext cx="8229600" cy="542108"/>
          </a:xfrm>
        </p:spPr>
        <p:txBody>
          <a:bodyPr/>
          <a:lstStyle/>
          <a:p>
            <a:r>
              <a:rPr lang="en-US" dirty="0" smtClean="0"/>
              <a:t>DelDOT Micro Model Process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presentations\TRB Planning Apps\TG Images\6 sidewalk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8897" y="980284"/>
            <a:ext cx="4054481" cy="518344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DelDOT Statewide Sidewalk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212" y="1930400"/>
            <a:ext cx="6032506" cy="342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914400" y="3124200"/>
            <a:ext cx="1920240" cy="98755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Motorized/Non-Motorized Split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1984248"/>
            <a:ext cx="1828800" cy="685800"/>
          </a:xfrm>
          <a:prstGeom prst="rect">
            <a:avLst/>
          </a:prstGeom>
          <a:solidFill>
            <a:srgbClr val="00B0F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ysClr val="windowText" lastClr="000000"/>
                </a:solidFill>
              </a:rPr>
              <a:t>Sidewalk walking distance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ysClr val="windowText" lastClr="000000"/>
                </a:solidFill>
              </a:rPr>
              <a:t>Bicycle traveling distance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3429000" y="3276600"/>
            <a:ext cx="1600200" cy="685800"/>
          </a:xfrm>
          <a:prstGeom prst="rect">
            <a:avLst/>
          </a:prstGeom>
          <a:solidFill>
            <a:schemeClr val="accent6">
              <a:lumMod val="75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ysClr val="windowText" lastClr="000000"/>
                </a:solidFill>
              </a:rPr>
              <a:t>Walk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ysClr val="windowText" lastClr="000000"/>
                </a:solidFill>
              </a:rPr>
              <a:t>Bike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ysClr val="windowText" lastClr="000000"/>
                </a:solidFill>
              </a:rPr>
              <a:t>Motorized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973388" y="3579812"/>
            <a:ext cx="303212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5715000" y="3124200"/>
            <a:ext cx="1920240" cy="98755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Mode Split</a:t>
            </a:r>
          </a:p>
        </p:txBody>
      </p:sp>
      <p:sp>
        <p:nvSpPr>
          <p:cNvPr id="9" name="Rectangle 8"/>
          <p:cNvSpPr/>
          <p:nvPr/>
        </p:nvSpPr>
        <p:spPr>
          <a:xfrm>
            <a:off x="5867400" y="4724400"/>
            <a:ext cx="1828800" cy="685800"/>
          </a:xfrm>
          <a:prstGeom prst="rect">
            <a:avLst/>
          </a:prstGeom>
          <a:solidFill>
            <a:srgbClr val="00B0F0">
              <a:alpha val="6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ysClr val="windowText" lastClr="000000"/>
                </a:solidFill>
              </a:rPr>
              <a:t>Mode Split Factor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181600" y="3657600"/>
            <a:ext cx="303212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6439694" y="4380706"/>
            <a:ext cx="381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1524794" y="2895600"/>
            <a:ext cx="304006" cy="7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638800" y="1905000"/>
            <a:ext cx="2057400" cy="685800"/>
          </a:xfrm>
          <a:prstGeom prst="rect">
            <a:avLst/>
          </a:prstGeom>
          <a:solidFill>
            <a:schemeClr val="accent6">
              <a:lumMod val="75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ysClr val="windowText" lastClr="000000"/>
                </a:solidFill>
              </a:rPr>
              <a:t>Transit User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ysClr val="windowText" lastClr="000000"/>
                </a:solidFill>
              </a:rPr>
              <a:t>SOV: Non-toll/Cash/EZ-Pass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ysClr val="windowText" lastClr="000000"/>
                </a:solidFill>
              </a:rPr>
              <a:t>HOV: Non-toll/Cash/EZ-Pass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5400000" flipH="1" flipV="1">
            <a:off x="6438106" y="2856706"/>
            <a:ext cx="381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587023" y="267348"/>
            <a:ext cx="8229600" cy="542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00" normalizeH="0" baseline="0" noProof="0" dirty="0" smtClean="0">
                <a:ln>
                  <a:solidFill>
                    <a:srgbClr val="FAEAA8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calaSans-Caps" pitchFamily="34" charset="0"/>
                <a:ea typeface="+mj-ea"/>
                <a:cs typeface="+mj-cs"/>
              </a:rPr>
              <a:t>Micro Model Mode Split Process</a:t>
            </a:r>
            <a:endParaRPr kumimoji="0" lang="en-US" sz="3200" b="0" i="0" u="none" strike="noStrike" kern="1200" cap="none" spc="100" normalizeH="0" baseline="0" noProof="0" dirty="0">
              <a:ln>
                <a:solidFill>
                  <a:srgbClr val="FAEAA8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calaSans-Caps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29810"/>
            <a:ext cx="4001911" cy="5096353"/>
          </a:xfrm>
        </p:spPr>
        <p:txBody>
          <a:bodyPr/>
          <a:lstStyle/>
          <a:p>
            <a:r>
              <a:rPr lang="en-US" dirty="0" smtClean="0"/>
              <a:t>200 unit subdivisions in Southern New Castle County</a:t>
            </a:r>
          </a:p>
          <a:p>
            <a:pPr lvl="1"/>
            <a:r>
              <a:rPr lang="en-US" dirty="0" smtClean="0"/>
              <a:t>Suburban Middletown</a:t>
            </a:r>
          </a:p>
          <a:p>
            <a:pPr lvl="2"/>
            <a:r>
              <a:rPr lang="en-US" dirty="0" smtClean="0"/>
              <a:t>Case Studies 1 and 2</a:t>
            </a:r>
          </a:p>
          <a:p>
            <a:pPr lvl="1"/>
            <a:r>
              <a:rPr lang="en-US" dirty="0" smtClean="0"/>
              <a:t>Urban Middletown</a:t>
            </a:r>
          </a:p>
          <a:p>
            <a:pPr lvl="2"/>
            <a:r>
              <a:rPr lang="en-US" dirty="0" smtClean="0"/>
              <a:t>Case Studies 3 and 4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t="4360"/>
          <a:stretch>
            <a:fillRect/>
          </a:stretch>
        </p:blipFill>
        <p:spPr bwMode="auto">
          <a:xfrm>
            <a:off x="4623771" y="1095021"/>
            <a:ext cx="3673563" cy="499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50" name="AutoShape 2"/>
          <p:cNvCxnSpPr>
            <a:cxnSpLocks noChangeShapeType="1"/>
          </p:cNvCxnSpPr>
          <p:nvPr/>
        </p:nvCxnSpPr>
        <p:spPr bwMode="auto">
          <a:xfrm flipV="1">
            <a:off x="5488870" y="1588559"/>
            <a:ext cx="1136650" cy="22479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488870" y="3836459"/>
            <a:ext cx="928688" cy="1063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52" name="AutoShape 4"/>
          <p:cNvCxnSpPr>
            <a:cxnSpLocks noChangeShapeType="1"/>
          </p:cNvCxnSpPr>
          <p:nvPr/>
        </p:nvCxnSpPr>
        <p:spPr bwMode="auto">
          <a:xfrm flipV="1">
            <a:off x="6417558" y="4574647"/>
            <a:ext cx="2493962" cy="3254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053" name="AutoShape 5"/>
          <p:cNvCxnSpPr>
            <a:cxnSpLocks noChangeShapeType="1"/>
          </p:cNvCxnSpPr>
          <p:nvPr/>
        </p:nvCxnSpPr>
        <p:spPr bwMode="auto">
          <a:xfrm flipV="1">
            <a:off x="5488870" y="4574647"/>
            <a:ext cx="1189038" cy="3254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054" name="AutoShape 6"/>
          <p:cNvCxnSpPr>
            <a:cxnSpLocks noChangeShapeType="1"/>
          </p:cNvCxnSpPr>
          <p:nvPr/>
        </p:nvCxnSpPr>
        <p:spPr bwMode="auto">
          <a:xfrm flipV="1">
            <a:off x="6417558" y="1588559"/>
            <a:ext cx="2557462" cy="22479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pic>
        <p:nvPicPr>
          <p:cNvPr id="10" name="Pictur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6966" y="1576140"/>
            <a:ext cx="2324735" cy="29832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9810"/>
            <a:ext cx="4419600" cy="5096353"/>
          </a:xfrm>
        </p:spPr>
        <p:txBody>
          <a:bodyPr/>
          <a:lstStyle/>
          <a:p>
            <a:r>
              <a:rPr lang="en-US" dirty="0" smtClean="0"/>
              <a:t>Detailed Study Area from South of the Canal to the Kent County Border</a:t>
            </a:r>
            <a:endParaRPr lang="en-US" dirty="0"/>
          </a:p>
        </p:txBody>
      </p:sp>
      <p:pic>
        <p:nvPicPr>
          <p:cNvPr id="4098" name="Picture 2" descr="C:\presentations\TRB Planning Apps\TG Images\3 study area PenTAZ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8007" y="1014151"/>
            <a:ext cx="4085705" cy="5198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9810"/>
            <a:ext cx="4577644" cy="5096353"/>
          </a:xfrm>
        </p:spPr>
        <p:txBody>
          <a:bodyPr/>
          <a:lstStyle/>
          <a:p>
            <a:r>
              <a:rPr lang="en-US" dirty="0" smtClean="0"/>
              <a:t>Test the impacts of “Grid vs. </a:t>
            </a:r>
            <a:r>
              <a:rPr lang="en-US" dirty="0" err="1" smtClean="0"/>
              <a:t>Cul</a:t>
            </a:r>
            <a:r>
              <a:rPr lang="en-US" dirty="0" smtClean="0"/>
              <a:t>-de-Sac” development patterns on travel patterns, mode choice, and emissions</a:t>
            </a:r>
            <a:endParaRPr lang="en-US" dirty="0"/>
          </a:p>
        </p:txBody>
      </p:sp>
      <p:pic>
        <p:nvPicPr>
          <p:cNvPr id="5122" name="Picture 2" descr="C:\presentations\TRB Planning Apps\TG Images\4 study area census blo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5352" y="1080653"/>
            <a:ext cx="3984986" cy="5070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9810"/>
            <a:ext cx="3979333" cy="5096353"/>
          </a:xfrm>
        </p:spPr>
        <p:txBody>
          <a:bodyPr/>
          <a:lstStyle/>
          <a:p>
            <a:r>
              <a:rPr lang="en-US" dirty="0" smtClean="0"/>
              <a:t>Evaluate Scenarios using:</a:t>
            </a:r>
          </a:p>
          <a:p>
            <a:pPr lvl="1"/>
            <a:r>
              <a:rPr lang="en-US" dirty="0" smtClean="0"/>
              <a:t>Peninsula Model TAZ’s</a:t>
            </a:r>
          </a:p>
          <a:p>
            <a:pPr lvl="1"/>
            <a:r>
              <a:rPr lang="en-US" dirty="0" smtClean="0"/>
              <a:t>Micro-model TAZ’s</a:t>
            </a:r>
          </a:p>
          <a:p>
            <a:pPr lvl="1"/>
            <a:r>
              <a:rPr lang="en-US" dirty="0" smtClean="0"/>
              <a:t>Individual Parcels as TAZ’s for subdivision</a:t>
            </a:r>
            <a:endParaRPr lang="en-US" dirty="0"/>
          </a:p>
        </p:txBody>
      </p:sp>
      <p:pic>
        <p:nvPicPr>
          <p:cNvPr id="6146" name="Picture 2" descr="C:\presentations\TRB Planning Apps\TG Images\5 loc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6482" y="986239"/>
            <a:ext cx="4076418" cy="5267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223" y="239126"/>
            <a:ext cx="8647288" cy="542108"/>
          </a:xfrm>
        </p:spPr>
        <p:txBody>
          <a:bodyPr/>
          <a:lstStyle/>
          <a:p>
            <a:r>
              <a:rPr lang="en-US" dirty="0" smtClean="0"/>
              <a:t>Existing Study Area Sidewalk Connections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9810"/>
            <a:ext cx="4080933" cy="5096353"/>
          </a:xfrm>
        </p:spPr>
        <p:txBody>
          <a:bodyPr/>
          <a:lstStyle/>
          <a:p>
            <a:r>
              <a:rPr lang="en-US" dirty="0" smtClean="0"/>
              <a:t>Assume Sidewalks on all new roads and centroid connectors</a:t>
            </a:r>
            <a:endParaRPr lang="en-US" dirty="0"/>
          </a:p>
        </p:txBody>
      </p:sp>
      <p:pic>
        <p:nvPicPr>
          <p:cNvPr id="8194" name="Picture 2" descr="C:\presentations\TRB Planning Apps\TG Images\7 sidewalk3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7778" y="907217"/>
            <a:ext cx="4121477" cy="53537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Peninsula Model TAZ Connections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presentations\TRB Planning Apps\TG Images\8 case TAZ connections Case 1 &amp;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157111"/>
            <a:ext cx="7632700" cy="4926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126"/>
            <a:ext cx="9143999" cy="542108"/>
          </a:xfrm>
        </p:spPr>
        <p:txBody>
          <a:bodyPr/>
          <a:lstStyle/>
          <a:p>
            <a:r>
              <a:rPr lang="en-US" dirty="0" smtClean="0"/>
              <a:t>Why Model Small Areas w/a Statewide Model?</a:t>
            </a:r>
            <a:endParaRPr lang="en-US" dirty="0"/>
          </a:p>
        </p:txBody>
      </p:sp>
      <p:pic>
        <p:nvPicPr>
          <p:cNvPr id="5" name="Picture 2" descr="Step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8112" y="1086554"/>
            <a:ext cx="6064250" cy="4406900"/>
          </a:xfrm>
          <a:prstGeom prst="rect">
            <a:avLst/>
          </a:prstGeom>
          <a:noFill/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 rot="-5400000">
            <a:off x="4687713" y="2407354"/>
            <a:ext cx="1231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 b="1">
                <a:solidFill>
                  <a:srgbClr val="FFFF99"/>
                </a:solidFill>
                <a:latin typeface="Verdana" pitchFamily="34" charset="0"/>
              </a:rPr>
              <a:t>Widen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71662" y="3463042"/>
            <a:ext cx="2195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 b="1" dirty="0">
                <a:solidFill>
                  <a:srgbClr val="FF0000"/>
                </a:solidFill>
                <a:latin typeface="Verdana" pitchFamily="34" charset="0"/>
              </a:rPr>
              <a:t>Congestion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368750" y="2193042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 b="1">
                <a:solidFill>
                  <a:srgbClr val="FF0000"/>
                </a:solidFill>
                <a:latin typeface="Verdana" pitchFamily="34" charset="0"/>
              </a:rPr>
              <a:t>Congestion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 rot="-5400000">
            <a:off x="1807987" y="3323342"/>
            <a:ext cx="1622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 b="1" dirty="0">
                <a:solidFill>
                  <a:schemeClr val="tx1"/>
                </a:solidFill>
                <a:latin typeface="Verdana" pitchFamily="34" charset="0"/>
              </a:rPr>
              <a:t>Traffic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2790650" y="1407229"/>
            <a:ext cx="0" cy="438467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682700" y="5671254"/>
            <a:ext cx="6189662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5340175" y="4336167"/>
            <a:ext cx="130175" cy="147637"/>
          </a:xfrm>
          <a:prstGeom prst="ellipse">
            <a:avLst/>
          </a:prstGeom>
          <a:solidFill>
            <a:srgbClr val="CC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>
            <a:off x="4141612" y="4421892"/>
            <a:ext cx="1247775" cy="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>
            <a:off x="2811287" y="4421892"/>
            <a:ext cx="1160463" cy="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5400500" y="3177292"/>
            <a:ext cx="0" cy="461962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5400500" y="3817054"/>
            <a:ext cx="0" cy="560388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H="1">
            <a:off x="5378275" y="3172529"/>
            <a:ext cx="749300" cy="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H="1">
            <a:off x="7102300" y="2004129"/>
            <a:ext cx="520700" cy="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7064200" y="2021592"/>
            <a:ext cx="0" cy="487362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H="1">
            <a:off x="6254575" y="3172529"/>
            <a:ext cx="738187" cy="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5351287" y="3118554"/>
            <a:ext cx="130175" cy="147638"/>
          </a:xfrm>
          <a:prstGeom prst="ellipse">
            <a:avLst/>
          </a:prstGeom>
          <a:solidFill>
            <a:srgbClr val="CC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20"/>
          <p:cNvSpPr>
            <a:spLocks noChangeArrowheads="1"/>
          </p:cNvSpPr>
          <p:nvPr/>
        </p:nvSpPr>
        <p:spPr bwMode="auto">
          <a:xfrm>
            <a:off x="7011812" y="1942217"/>
            <a:ext cx="131763" cy="147637"/>
          </a:xfrm>
          <a:prstGeom prst="ellipse">
            <a:avLst/>
          </a:prstGeom>
          <a:solidFill>
            <a:srgbClr val="CC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6060900" y="2972504"/>
            <a:ext cx="314325" cy="35401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22"/>
          <p:cNvSpPr>
            <a:spLocks noChangeArrowheads="1"/>
          </p:cNvSpPr>
          <p:nvPr/>
        </p:nvSpPr>
        <p:spPr bwMode="auto">
          <a:xfrm>
            <a:off x="3906662" y="4223454"/>
            <a:ext cx="314325" cy="35401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23"/>
          <p:cNvSpPr>
            <a:spLocks noChangeArrowheads="1"/>
          </p:cNvSpPr>
          <p:nvPr/>
        </p:nvSpPr>
        <p:spPr bwMode="auto">
          <a:xfrm>
            <a:off x="7596012" y="1794579"/>
            <a:ext cx="314325" cy="35401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4068587" y="3801179"/>
            <a:ext cx="0" cy="403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 flipH="1">
            <a:off x="7754762" y="1162754"/>
            <a:ext cx="6350" cy="622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4908375" y="4907667"/>
            <a:ext cx="2733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 b="1">
                <a:solidFill>
                  <a:schemeClr val="tx1"/>
                </a:solidFill>
                <a:latin typeface="Verdana" pitchFamily="34" charset="0"/>
              </a:rPr>
              <a:t>Capacity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4713112" y="5658554"/>
            <a:ext cx="2735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 b="1">
                <a:solidFill>
                  <a:schemeClr val="tx1"/>
                </a:solidFill>
                <a:latin typeface="Verdana" pitchFamily="34" charset="0"/>
              </a:rPr>
              <a:t>Years</a:t>
            </a:r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5703712" y="5887154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6219650" y="2550229"/>
            <a:ext cx="0" cy="403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Content Placeholder 2"/>
          <p:cNvSpPr>
            <a:spLocks noGrp="1"/>
          </p:cNvSpPr>
          <p:nvPr>
            <p:ph idx="1"/>
          </p:nvPr>
        </p:nvSpPr>
        <p:spPr>
          <a:xfrm>
            <a:off x="0" y="1029811"/>
            <a:ext cx="2540000" cy="5066190"/>
          </a:xfrm>
        </p:spPr>
        <p:txBody>
          <a:bodyPr>
            <a:normAutofit/>
          </a:bodyPr>
          <a:lstStyle/>
          <a:p>
            <a:endParaRPr lang="en-US" sz="18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Calibri" pitchFamily="34" charset="0"/>
              </a:rPr>
              <a:t>	The problem with current practices</a:t>
            </a:r>
          </a:p>
          <a:p>
            <a:pPr>
              <a:buNone/>
            </a:pPr>
            <a:endParaRPr lang="en-US" sz="18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1800" dirty="0" smtClean="0">
                <a:latin typeface="Calibri" pitchFamily="34" charset="0"/>
              </a:rPr>
              <a:t>	</a:t>
            </a:r>
          </a:p>
          <a:p>
            <a:pPr>
              <a:buNone/>
            </a:pPr>
            <a:r>
              <a:rPr lang="en-US" sz="1800" dirty="0" smtClean="0">
                <a:latin typeface="Calibri" pitchFamily="34" charset="0"/>
              </a:rPr>
              <a:t>		</a:t>
            </a:r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presentations\TRB Planning Apps\TG Images\9 CB connections Case 1 &amp;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594" y="1309158"/>
            <a:ext cx="7516813" cy="4779963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 Model TAZ Connections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presentations\TRB Planning Apps\TG Images\10 case parcel connections Case 1 &amp;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300" y="1001713"/>
            <a:ext cx="7643813" cy="4852987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Parcel Model TAZ Connections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129339" y="5105401"/>
            <a:ext cx="276225" cy="0"/>
          </a:xfrm>
          <a:prstGeom prst="line">
            <a:avLst/>
          </a:prstGeom>
          <a:ln w="31750">
            <a:solidFill>
              <a:srgbClr val="8FFC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presentations\TRB Planning Apps\TG Images\8 case TAZ connections Case 3 &amp; 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222728"/>
            <a:ext cx="7632700" cy="4864100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Peninsula Model TAZ Connections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presentations\TRB Planning Apps\TG Images\9 CB connections Case 3 &amp; 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513" y="1036638"/>
            <a:ext cx="7546975" cy="4784725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 Model TAZ Connections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presentations\TRB Planning Apps\TG Images\10 case parcel connections Case 3 &amp; 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234899"/>
            <a:ext cx="7715250" cy="4973637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Parcel Model TAZ Connections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210301" y="5419726"/>
            <a:ext cx="276225" cy="0"/>
          </a:xfrm>
          <a:prstGeom prst="line">
            <a:avLst/>
          </a:prstGeom>
          <a:ln w="31750">
            <a:solidFill>
              <a:srgbClr val="8FFC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Results for Subdivision Trips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30288"/>
          <a:ext cx="8229600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1794933" y="1264356"/>
            <a:ext cx="6005689" cy="609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10755" y="2048933"/>
            <a:ext cx="1377245" cy="10329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12933" y="2359377"/>
            <a:ext cx="1377245" cy="10329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2675467" y="2178756"/>
            <a:ext cx="5238044" cy="13659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Results for Subdivision Trips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30288"/>
          <a:ext cx="8229600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457200" y="1030288"/>
          <a:ext cx="8229600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 5"/>
          <p:cNvSpPr/>
          <p:nvPr/>
        </p:nvSpPr>
        <p:spPr>
          <a:xfrm>
            <a:off x="1794933" y="1264356"/>
            <a:ext cx="6005689" cy="609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10755" y="2048933"/>
            <a:ext cx="1377245" cy="10329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12933" y="2359377"/>
            <a:ext cx="1377245" cy="10329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777067" y="2099733"/>
            <a:ext cx="4617155" cy="1377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Results for Study Area Trips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30288"/>
          <a:ext cx="8229600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1580444" y="3533421"/>
            <a:ext cx="3883378" cy="7450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86311" y="1326445"/>
            <a:ext cx="1241778" cy="17892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three models were sensitive to the location of the subdivision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Micro Model and Parcel Model were sensitive to the “Smart Growth” vs. “Traditional Growth” evaluation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Parcel Model was most sensitive to the location of the subdivisions on both motorized and non-motorized travel.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models produced data needed for more detailed operational analyses.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126"/>
            <a:ext cx="9143999" cy="542108"/>
          </a:xfrm>
        </p:spPr>
        <p:txBody>
          <a:bodyPr/>
          <a:lstStyle/>
          <a:p>
            <a:r>
              <a:rPr lang="en-US" dirty="0" smtClean="0"/>
              <a:t>Why Model Small Areas w/a Statewide Model?</a:t>
            </a:r>
            <a:endParaRPr lang="en-US" dirty="0"/>
          </a:p>
        </p:txBody>
      </p:sp>
      <p:pic>
        <p:nvPicPr>
          <p:cNvPr id="32" name="Picture 2" descr="57 Conventional Develop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156" y="1066624"/>
            <a:ext cx="4648200" cy="3392487"/>
          </a:xfrm>
          <a:prstGeom prst="rect">
            <a:avLst/>
          </a:prstGeom>
          <a:noFill/>
        </p:spPr>
      </p:pic>
      <p:pic>
        <p:nvPicPr>
          <p:cNvPr id="33" name="Picture 3" descr="59 Trip Assignment Conventio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7311" y="3342393"/>
            <a:ext cx="4038600" cy="2906712"/>
          </a:xfrm>
          <a:prstGeom prst="rect">
            <a:avLst/>
          </a:prstGeom>
          <a:noFill/>
        </p:spPr>
      </p:pic>
      <p:pic>
        <p:nvPicPr>
          <p:cNvPr id="34" name="Picture 4" descr="Gordon Highway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64363" y="974550"/>
            <a:ext cx="2179637" cy="3324225"/>
          </a:xfrm>
          <a:prstGeom prst="rect">
            <a:avLst/>
          </a:prstGeom>
          <a:noFill/>
        </p:spPr>
      </p:pic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0" y="4673599"/>
            <a:ext cx="2540000" cy="1422401"/>
          </a:xfrm>
        </p:spPr>
        <p:txBody>
          <a:bodyPr>
            <a:normAutofit fontScale="92500" lnSpcReduction="10000"/>
          </a:bodyPr>
          <a:lstStyle/>
          <a:p>
            <a:endParaRPr lang="en-US" sz="18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Calibri" pitchFamily="34" charset="0"/>
              </a:rPr>
              <a:t>	Common Development Trends</a:t>
            </a:r>
            <a:r>
              <a:rPr lang="en-US" sz="1800" dirty="0" smtClean="0">
                <a:latin typeface="Calibri" pitchFamily="34" charset="0"/>
              </a:rPr>
              <a:t>	</a:t>
            </a:r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1778" y="1377246"/>
            <a:ext cx="6570133" cy="4075288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" name="Picture 5" descr="1Current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8913" y="1913997"/>
            <a:ext cx="29702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DelDOT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2800" y="1544109"/>
            <a:ext cx="2971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1574800" y="3342747"/>
            <a:ext cx="26955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/>
              <a:t>Scott Thompson-Graves</a:t>
            </a:r>
          </a:p>
          <a:p>
            <a:pPr algn="ctr"/>
            <a:r>
              <a:rPr lang="en-US" sz="1400" dirty="0"/>
              <a:t>724-779-7940</a:t>
            </a:r>
          </a:p>
          <a:p>
            <a:pPr algn="ctr"/>
            <a:r>
              <a:rPr lang="en-US" sz="1400" dirty="0"/>
              <a:t>sthompson-graves@wrallp.com</a:t>
            </a: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4784725" y="3361797"/>
            <a:ext cx="24463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Mike DuRoss</a:t>
            </a:r>
          </a:p>
          <a:p>
            <a:pPr algn="ctr"/>
            <a:r>
              <a:rPr lang="en-US" sz="1400"/>
              <a:t>302-760-2110</a:t>
            </a:r>
          </a:p>
          <a:p>
            <a:pPr algn="ctr"/>
            <a:r>
              <a:rPr lang="en-US" sz="1400"/>
              <a:t>michael.duross@state.de.us</a:t>
            </a:r>
          </a:p>
        </p:txBody>
      </p:sp>
      <p:pic>
        <p:nvPicPr>
          <p:cNvPr id="8" name="Picture 6" descr="Untitled-1"/>
          <p:cNvPicPr>
            <a:picLocks noChangeAspect="1" noChangeArrowheads="1"/>
          </p:cNvPicPr>
          <p:nvPr/>
        </p:nvPicPr>
        <p:blipFill>
          <a:blip r:embed="rId4" cstate="print"/>
          <a:srcRect r="44455" b="-12941"/>
          <a:stretch>
            <a:fillRect/>
          </a:stretch>
        </p:blipFill>
        <p:spPr bwMode="auto">
          <a:xfrm>
            <a:off x="2047875" y="2785534"/>
            <a:ext cx="1828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Untitled-1"/>
          <p:cNvPicPr>
            <a:picLocks noChangeAspect="1" noChangeArrowheads="1"/>
          </p:cNvPicPr>
          <p:nvPr/>
        </p:nvPicPr>
        <p:blipFill>
          <a:blip r:embed="rId4" cstate="print"/>
          <a:srcRect l="53230"/>
          <a:stretch>
            <a:fillRect/>
          </a:stretch>
        </p:blipFill>
        <p:spPr bwMode="auto">
          <a:xfrm>
            <a:off x="2141538" y="2956984"/>
            <a:ext cx="1539875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2312011" y="4274080"/>
            <a:ext cx="127759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/>
              <a:t>Li </a:t>
            </a:r>
            <a:r>
              <a:rPr lang="en-US" sz="1400" b="1" dirty="0" err="1" smtClean="0"/>
              <a:t>Li</a:t>
            </a:r>
            <a:endParaRPr lang="en-US" sz="1400" b="1" dirty="0"/>
          </a:p>
          <a:p>
            <a:pPr algn="ctr"/>
            <a:r>
              <a:rPr lang="en-US" sz="1400" dirty="0" smtClean="0"/>
              <a:t>703-293-7423</a:t>
            </a:r>
            <a:endParaRPr lang="en-US" sz="1400" dirty="0"/>
          </a:p>
          <a:p>
            <a:pPr algn="ctr"/>
            <a:r>
              <a:rPr lang="en-US" sz="1400" dirty="0" smtClean="0"/>
              <a:t>lli@wrallp.com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126"/>
            <a:ext cx="9143999" cy="542108"/>
          </a:xfrm>
        </p:spPr>
        <p:txBody>
          <a:bodyPr/>
          <a:lstStyle/>
          <a:p>
            <a:r>
              <a:rPr lang="en-US" dirty="0" smtClean="0"/>
              <a:t>Why Model Small Areas w/a Statewide Model?</a:t>
            </a:r>
            <a:endParaRPr lang="en-US" dirty="0"/>
          </a:p>
        </p:txBody>
      </p:sp>
      <p:pic>
        <p:nvPicPr>
          <p:cNvPr id="6" name="Picture 2" descr="58 Traditional Develop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11" y="993422"/>
            <a:ext cx="4876800" cy="3181350"/>
          </a:xfrm>
          <a:prstGeom prst="rect">
            <a:avLst/>
          </a:prstGeom>
          <a:noFill/>
        </p:spPr>
      </p:pic>
      <p:pic>
        <p:nvPicPr>
          <p:cNvPr id="7" name="Picture 3" descr="60 Trip Assignments Traditio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0555" y="3366382"/>
            <a:ext cx="4419600" cy="2887662"/>
          </a:xfrm>
          <a:prstGeom prst="rect">
            <a:avLst/>
          </a:prstGeom>
          <a:noFill/>
        </p:spPr>
      </p:pic>
      <p:pic>
        <p:nvPicPr>
          <p:cNvPr id="8" name="Picture 4" descr="Urban Boulevard 1st Ave Portla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2941" y="1145822"/>
            <a:ext cx="3348037" cy="2679700"/>
          </a:xfrm>
          <a:prstGeom prst="rect">
            <a:avLst/>
          </a:prstGeom>
          <a:noFill/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0" y="4673599"/>
            <a:ext cx="2540000" cy="1422401"/>
          </a:xfrm>
        </p:spPr>
        <p:txBody>
          <a:bodyPr>
            <a:normAutofit lnSpcReduction="10000"/>
          </a:bodyPr>
          <a:lstStyle/>
          <a:p>
            <a:endParaRPr lang="en-US" sz="18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Calibri" pitchFamily="34" charset="0"/>
              </a:rPr>
              <a:t>	Smart Growth Goals</a:t>
            </a:r>
          </a:p>
          <a:p>
            <a:pPr>
              <a:buNone/>
            </a:pPr>
            <a:r>
              <a:rPr lang="en-US" sz="1800" dirty="0" smtClean="0">
                <a:latin typeface="Calibri" pitchFamily="34" charset="0"/>
              </a:rPr>
              <a:t>	</a:t>
            </a:r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126"/>
            <a:ext cx="9143999" cy="542108"/>
          </a:xfrm>
        </p:spPr>
        <p:txBody>
          <a:bodyPr/>
          <a:lstStyle/>
          <a:p>
            <a:r>
              <a:rPr lang="en-US" dirty="0" smtClean="0"/>
              <a:t>Why Model Small Areas w/a Statewide Model?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29810"/>
            <a:ext cx="9144000" cy="5096353"/>
          </a:xfrm>
        </p:spPr>
        <p:txBody>
          <a:bodyPr>
            <a:normAutofit fontScale="92500" lnSpcReduction="20000"/>
          </a:bodyPr>
          <a:lstStyle/>
          <a:p>
            <a:endParaRPr lang="en-US" sz="24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3000" dirty="0" smtClean="0">
                <a:latin typeface="Calibri" pitchFamily="34" charset="0"/>
              </a:rPr>
              <a:t>Project Need:</a:t>
            </a:r>
          </a:p>
          <a:p>
            <a:pPr>
              <a:buNone/>
            </a:pPr>
            <a:endParaRPr lang="en-US" sz="2400" dirty="0" smtClean="0">
              <a:latin typeface="Calibri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2400" dirty="0" smtClean="0">
                <a:latin typeface="Calibri" pitchFamily="34" charset="0"/>
              </a:rPr>
              <a:t>DelDOT routinely conducts transportation and land use studies for corridors and communities</a:t>
            </a:r>
          </a:p>
          <a:p>
            <a:pPr>
              <a:buFont typeface="+mj-lt"/>
              <a:buAutoNum type="arabicPeriod"/>
            </a:pPr>
            <a:endParaRPr lang="en-US" sz="2400" dirty="0" smtClean="0">
              <a:latin typeface="Calibri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2400" dirty="0" smtClean="0">
                <a:latin typeface="Calibri" pitchFamily="34" charset="0"/>
              </a:rPr>
              <a:t>DelDOT conducts scenario planning for it’s Statewide and MPO Long Range Transportation plans that include land use alternatives and various modal investments</a:t>
            </a:r>
          </a:p>
          <a:p>
            <a:pPr>
              <a:buNone/>
            </a:pPr>
            <a:endParaRPr lang="en-US" sz="24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Calibri" pitchFamily="34" charset="0"/>
              </a:rPr>
              <a:t>A tool needed to be developed to evaluate the impacts of various growth strategies and transportation investments on transportation demand and air quality</a:t>
            </a:r>
          </a:p>
          <a:p>
            <a:pPr>
              <a:buNone/>
            </a:pPr>
            <a:endParaRPr lang="en-US" sz="18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1800" dirty="0" smtClean="0">
                <a:latin typeface="Calibri" pitchFamily="34" charset="0"/>
              </a:rPr>
              <a:t>	</a:t>
            </a:r>
          </a:p>
          <a:p>
            <a:pPr>
              <a:buNone/>
            </a:pPr>
            <a:r>
              <a:rPr lang="en-US" sz="1800" dirty="0" smtClean="0">
                <a:latin typeface="Calibri" pitchFamily="34" charset="0"/>
              </a:rPr>
              <a:t>		</a:t>
            </a:r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126"/>
            <a:ext cx="9143999" cy="542108"/>
          </a:xfrm>
        </p:spPr>
        <p:txBody>
          <a:bodyPr/>
          <a:lstStyle/>
          <a:p>
            <a:r>
              <a:rPr lang="en-US" dirty="0" smtClean="0"/>
              <a:t>Why Model Small Areas w/a Statewide Model?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29810"/>
            <a:ext cx="9144000" cy="5096353"/>
          </a:xfrm>
        </p:spPr>
        <p:txBody>
          <a:bodyPr>
            <a:normAutofit/>
          </a:bodyPr>
          <a:lstStyle/>
          <a:p>
            <a:endParaRPr lang="en-US" sz="18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Calibri" pitchFamily="34" charset="0"/>
              </a:rPr>
              <a:t>Current Options to evaluate the impacts of land use form on transportation needs:	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400" b="1" i="1" dirty="0" smtClean="0">
                <a:latin typeface="Calibri" pitchFamily="34" charset="0"/>
              </a:rPr>
              <a:t>GIS</a:t>
            </a:r>
            <a:endParaRPr lang="en-US" sz="24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400" b="1" i="1" dirty="0" smtClean="0">
                <a:latin typeface="Calibri" pitchFamily="34" charset="0"/>
              </a:rPr>
              <a:t>3-D Visualization (Sketch Planning)</a:t>
            </a:r>
            <a:endParaRPr lang="en-US" sz="24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400" b="1" i="1" dirty="0" smtClean="0">
                <a:latin typeface="Calibri" pitchFamily="34" charset="0"/>
              </a:rPr>
              <a:t>Travel Demand Models </a:t>
            </a:r>
            <a:r>
              <a:rPr lang="en-US" sz="2400" dirty="0" smtClean="0">
                <a:latin typeface="Calibri" pitchFamily="34" charset="0"/>
              </a:rPr>
              <a:t>	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400" b="1" i="1" dirty="0" err="1" smtClean="0">
                <a:latin typeface="Calibri" pitchFamily="34" charset="0"/>
              </a:rPr>
              <a:t>Microsimulation</a:t>
            </a:r>
            <a:r>
              <a:rPr lang="en-US" sz="2400" b="1" i="1" dirty="0" smtClean="0">
                <a:latin typeface="Calibri" pitchFamily="34" charset="0"/>
              </a:rPr>
              <a:t> Models</a:t>
            </a:r>
          </a:p>
          <a:p>
            <a:pPr>
              <a:buNone/>
            </a:pPr>
            <a:r>
              <a:rPr lang="en-US" sz="1800" dirty="0" smtClean="0">
                <a:latin typeface="Calibri" pitchFamily="34" charset="0"/>
              </a:rPr>
              <a:t>		</a:t>
            </a:r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126"/>
            <a:ext cx="9143999" cy="542108"/>
          </a:xfrm>
        </p:spPr>
        <p:txBody>
          <a:bodyPr/>
          <a:lstStyle/>
          <a:p>
            <a:r>
              <a:rPr lang="en-US" dirty="0" smtClean="0"/>
              <a:t>Why Model Small Areas w/a Statewide Model?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29810"/>
            <a:ext cx="9144000" cy="5096353"/>
          </a:xfrm>
        </p:spPr>
        <p:txBody>
          <a:bodyPr>
            <a:normAutofit fontScale="92500" lnSpcReduction="20000"/>
          </a:bodyPr>
          <a:lstStyle/>
          <a:p>
            <a:endParaRPr lang="en-US" sz="18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1800" dirty="0" smtClean="0">
                <a:latin typeface="Calibri" pitchFamily="34" charset="0"/>
              </a:rPr>
              <a:t>	</a:t>
            </a:r>
            <a:r>
              <a:rPr lang="en-US" sz="4200" b="1" i="1" dirty="0" smtClean="0">
                <a:latin typeface="Calibri" pitchFamily="34" charset="0"/>
              </a:rPr>
              <a:t>GIS</a:t>
            </a:r>
            <a:r>
              <a:rPr lang="en-US" sz="3200" b="1" i="1" dirty="0" smtClean="0">
                <a:latin typeface="Calibri" pitchFamily="34" charset="0"/>
              </a:rPr>
              <a:t> </a:t>
            </a:r>
          </a:p>
          <a:p>
            <a:r>
              <a:rPr lang="en-US" b="1" i="1" dirty="0" smtClean="0">
                <a:latin typeface="Calibri" pitchFamily="34" charset="0"/>
              </a:rPr>
              <a:t>Pros:</a:t>
            </a:r>
          </a:p>
          <a:p>
            <a:pPr lvl="1"/>
            <a:r>
              <a:rPr lang="en-US" sz="2800" b="1" i="1" dirty="0" smtClean="0">
                <a:latin typeface="Calibri" pitchFamily="34" charset="0"/>
              </a:rPr>
              <a:t>Easy to work with</a:t>
            </a:r>
          </a:p>
          <a:p>
            <a:pPr lvl="1"/>
            <a:r>
              <a:rPr lang="en-US" sz="2800" b="1" i="1" dirty="0" smtClean="0">
                <a:latin typeface="Calibri" pitchFamily="34" charset="0"/>
              </a:rPr>
              <a:t>Readily available</a:t>
            </a:r>
          </a:p>
          <a:p>
            <a:pPr lvl="1"/>
            <a:r>
              <a:rPr lang="en-US" sz="2800" b="1" i="1" dirty="0" smtClean="0">
                <a:latin typeface="Calibri" pitchFamily="34" charset="0"/>
              </a:rPr>
              <a:t>Excellent Relational Data Analysis Tool</a:t>
            </a:r>
          </a:p>
          <a:p>
            <a:pPr>
              <a:buNone/>
            </a:pPr>
            <a:endParaRPr lang="en-US" b="1" i="1" dirty="0" smtClean="0">
              <a:latin typeface="Calibri" pitchFamily="34" charset="0"/>
            </a:endParaRPr>
          </a:p>
          <a:p>
            <a:r>
              <a:rPr lang="en-US" b="1" i="1" dirty="0" smtClean="0">
                <a:latin typeface="Calibri" pitchFamily="34" charset="0"/>
              </a:rPr>
              <a:t>Cons:</a:t>
            </a:r>
          </a:p>
          <a:p>
            <a:pPr lvl="1"/>
            <a:r>
              <a:rPr lang="en-US" sz="2800" dirty="0" smtClean="0">
                <a:latin typeface="Calibri" pitchFamily="34" charset="0"/>
              </a:rPr>
              <a:t>Can’t Evaluate Travel Demand Impacts of Transportation and Land Use Decisions</a:t>
            </a:r>
          </a:p>
          <a:p>
            <a:pPr lvl="1"/>
            <a:r>
              <a:rPr lang="en-US" sz="2800" dirty="0" smtClean="0">
                <a:latin typeface="Calibri" pitchFamily="34" charset="0"/>
              </a:rPr>
              <a:t>Would not produce the detailed data needed for operational analyses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126"/>
            <a:ext cx="9143999" cy="542108"/>
          </a:xfrm>
        </p:spPr>
        <p:txBody>
          <a:bodyPr/>
          <a:lstStyle/>
          <a:p>
            <a:r>
              <a:rPr lang="en-US" dirty="0" smtClean="0"/>
              <a:t>Why Model Small Areas w/a Statewide Model?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29810"/>
            <a:ext cx="9144000" cy="5096353"/>
          </a:xfrm>
        </p:spPr>
        <p:txBody>
          <a:bodyPr>
            <a:normAutofit fontScale="70000" lnSpcReduction="20000"/>
          </a:bodyPr>
          <a:lstStyle/>
          <a:p>
            <a:endParaRPr lang="en-US" sz="1800" dirty="0" smtClean="0">
              <a:latin typeface="Calibri" pitchFamily="34" charset="0"/>
            </a:endParaRPr>
          </a:p>
          <a:p>
            <a:endParaRPr lang="en-US" sz="18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1800" dirty="0" smtClean="0">
                <a:latin typeface="Calibri" pitchFamily="34" charset="0"/>
              </a:rPr>
              <a:t>	</a:t>
            </a:r>
            <a:r>
              <a:rPr lang="en-US" sz="3900" b="1" i="1" dirty="0" smtClean="0">
                <a:latin typeface="Calibri" pitchFamily="34" charset="0"/>
              </a:rPr>
              <a:t>3-D Visualization and Scenario Planning (Sketch 	Planning) Concept Tools</a:t>
            </a:r>
          </a:p>
          <a:p>
            <a:pPr>
              <a:buNone/>
            </a:pPr>
            <a:endParaRPr lang="en-US" sz="1800" dirty="0" smtClean="0">
              <a:latin typeface="Calibri" pitchFamily="34" charset="0"/>
            </a:endParaRPr>
          </a:p>
          <a:p>
            <a:r>
              <a:rPr lang="en-US" b="1" i="1" dirty="0" smtClean="0">
                <a:latin typeface="Calibri" pitchFamily="34" charset="0"/>
              </a:rPr>
              <a:t>Pros:</a:t>
            </a:r>
          </a:p>
          <a:p>
            <a:pPr lvl="1"/>
            <a:r>
              <a:rPr lang="en-US" sz="2800" b="1" i="1" dirty="0" smtClean="0">
                <a:latin typeface="Calibri" pitchFamily="34" charset="0"/>
              </a:rPr>
              <a:t>Visually Exciting</a:t>
            </a:r>
          </a:p>
          <a:p>
            <a:pPr lvl="1"/>
            <a:r>
              <a:rPr lang="en-US" sz="2800" b="1" i="1" dirty="0" smtClean="0">
                <a:latin typeface="Calibri" pitchFamily="34" charset="0"/>
              </a:rPr>
              <a:t>Readily available</a:t>
            </a:r>
          </a:p>
          <a:p>
            <a:pPr lvl="1"/>
            <a:r>
              <a:rPr lang="en-US" sz="2800" b="1" i="1" dirty="0" smtClean="0">
                <a:latin typeface="Calibri" pitchFamily="34" charset="0"/>
              </a:rPr>
              <a:t>Rapid Scenario Evaluations</a:t>
            </a:r>
          </a:p>
          <a:p>
            <a:pPr>
              <a:buNone/>
            </a:pPr>
            <a:endParaRPr lang="en-US" b="1" i="1" dirty="0" smtClean="0">
              <a:latin typeface="Calibri" pitchFamily="34" charset="0"/>
            </a:endParaRPr>
          </a:p>
          <a:p>
            <a:r>
              <a:rPr lang="en-US" b="1" i="1" dirty="0" smtClean="0">
                <a:latin typeface="Calibri" pitchFamily="34" charset="0"/>
              </a:rPr>
              <a:t>Cons:</a:t>
            </a:r>
          </a:p>
          <a:p>
            <a:pPr lvl="1"/>
            <a:r>
              <a:rPr lang="en-US" sz="2800" dirty="0" smtClean="0">
                <a:latin typeface="Calibri" pitchFamily="34" charset="0"/>
              </a:rPr>
              <a:t>Can’t Evaluate Travel Demand Impacts of Transportation and Land Use Decisions</a:t>
            </a:r>
          </a:p>
          <a:p>
            <a:pPr lvl="1"/>
            <a:r>
              <a:rPr lang="en-US" sz="2800" dirty="0" smtClean="0">
                <a:latin typeface="Calibri" pitchFamily="34" charset="0"/>
              </a:rPr>
              <a:t>Wouldn’t reflect the impacts of small study areas within the context of the overall region</a:t>
            </a:r>
          </a:p>
          <a:p>
            <a:pPr lvl="1"/>
            <a:r>
              <a:rPr lang="en-US" sz="2800" dirty="0" smtClean="0">
                <a:latin typeface="Calibri" pitchFamily="34" charset="0"/>
              </a:rPr>
              <a:t>Would not produce the detailed data needed for operational analyses</a:t>
            </a:r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11.9|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8|1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1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685</Words>
  <Application>Microsoft Office PowerPoint</Application>
  <PresentationFormat>On-screen Show (4:3)</PresentationFormat>
  <Paragraphs>241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Slide 1</vt:lpstr>
      <vt:lpstr>Why Model Small Areas w/a Statewide Model?</vt:lpstr>
      <vt:lpstr>Why Model Small Areas w/a Statewide Model?</vt:lpstr>
      <vt:lpstr>Why Model Small Areas w/a Statewide Model?</vt:lpstr>
      <vt:lpstr>Why Model Small Areas w/a Statewide Model?</vt:lpstr>
      <vt:lpstr>Why Model Small Areas w/a Statewide Model?</vt:lpstr>
      <vt:lpstr>Why Model Small Areas w/a Statewide Model?</vt:lpstr>
      <vt:lpstr>Why Model Small Areas w/a Statewide Model?</vt:lpstr>
      <vt:lpstr>Why Model Small Areas w/a Statewide Model?</vt:lpstr>
      <vt:lpstr>Why Model Small Areas w/a Statewide Model?</vt:lpstr>
      <vt:lpstr>Why Model Small Areas w/a Statewide Model?</vt:lpstr>
      <vt:lpstr>Slide 12</vt:lpstr>
      <vt:lpstr>DelDOT Micro-Model</vt:lpstr>
      <vt:lpstr>DelDOT Peninsula Model Background</vt:lpstr>
      <vt:lpstr>DelDOT Peninsula Model Background</vt:lpstr>
      <vt:lpstr>DelDOT Peninsula Model</vt:lpstr>
      <vt:lpstr>DelDOT Micro Model</vt:lpstr>
      <vt:lpstr>DelDOT Micro Model Process</vt:lpstr>
      <vt:lpstr>DelDOT Micro Model Process</vt:lpstr>
      <vt:lpstr>DelDOT Micro Model Process</vt:lpstr>
      <vt:lpstr>DelDOT Micro Model Process</vt:lpstr>
      <vt:lpstr>DelDOT Statewide Sidewalk Network</vt:lpstr>
      <vt:lpstr>Slide 23</vt:lpstr>
      <vt:lpstr>Case Studies</vt:lpstr>
      <vt:lpstr>Case Study</vt:lpstr>
      <vt:lpstr>Case Study Scenarios</vt:lpstr>
      <vt:lpstr>Case Study Scenarios</vt:lpstr>
      <vt:lpstr>Existing Study Area Sidewalk Connections</vt:lpstr>
      <vt:lpstr>Peninsula Model TAZ Connections</vt:lpstr>
      <vt:lpstr>Micro Model TAZ Connections</vt:lpstr>
      <vt:lpstr>Parcel Model TAZ Connections</vt:lpstr>
      <vt:lpstr>Peninsula Model TAZ Connections</vt:lpstr>
      <vt:lpstr>Micro Model TAZ Connections</vt:lpstr>
      <vt:lpstr>Parcel Model TAZ Connections</vt:lpstr>
      <vt:lpstr>Model Results for Subdivision Trips</vt:lpstr>
      <vt:lpstr>Model Results for Subdivision Trips</vt:lpstr>
      <vt:lpstr>Model Results for Study Area Trips</vt:lpstr>
      <vt:lpstr>Conclusions</vt:lpstr>
      <vt:lpstr>Conclusions</vt:lpstr>
      <vt:lpstr>Questions?</vt:lpstr>
    </vt:vector>
  </TitlesOfParts>
  <Company>Whitman, Requardt &amp; Associates, LLP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Zena Levy</dc:creator>
  <cp:lastModifiedBy>sthompson-graves</cp:lastModifiedBy>
  <cp:revision>79</cp:revision>
  <dcterms:created xsi:type="dcterms:W3CDTF">2011-04-08T17:09:44Z</dcterms:created>
  <dcterms:modified xsi:type="dcterms:W3CDTF">2011-05-11T13:52:39Z</dcterms:modified>
</cp:coreProperties>
</file>