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42"/>
  </p:notesMasterIdLst>
  <p:handoutMasterIdLst>
    <p:handoutMasterId r:id="rId43"/>
  </p:handoutMasterIdLst>
  <p:sldIdLst>
    <p:sldId id="313" r:id="rId2"/>
    <p:sldId id="414" r:id="rId3"/>
    <p:sldId id="349" r:id="rId4"/>
    <p:sldId id="380" r:id="rId5"/>
    <p:sldId id="361" r:id="rId6"/>
    <p:sldId id="360" r:id="rId7"/>
    <p:sldId id="413" r:id="rId8"/>
    <p:sldId id="351" r:id="rId9"/>
    <p:sldId id="352" r:id="rId10"/>
    <p:sldId id="427" r:id="rId11"/>
    <p:sldId id="366" r:id="rId12"/>
    <p:sldId id="357" r:id="rId13"/>
    <p:sldId id="425" r:id="rId14"/>
    <p:sldId id="428" r:id="rId15"/>
    <p:sldId id="374" r:id="rId16"/>
    <p:sldId id="376" r:id="rId17"/>
    <p:sldId id="409" r:id="rId18"/>
    <p:sldId id="353" r:id="rId19"/>
    <p:sldId id="403" r:id="rId20"/>
    <p:sldId id="372" r:id="rId21"/>
    <p:sldId id="364" r:id="rId22"/>
    <p:sldId id="363" r:id="rId23"/>
    <p:sldId id="377" r:id="rId24"/>
    <p:sldId id="404" r:id="rId25"/>
    <p:sldId id="373" r:id="rId26"/>
    <p:sldId id="359" r:id="rId27"/>
    <p:sldId id="429" r:id="rId28"/>
    <p:sldId id="416" r:id="rId29"/>
    <p:sldId id="358" r:id="rId30"/>
    <p:sldId id="378" r:id="rId31"/>
    <p:sldId id="406" r:id="rId32"/>
    <p:sldId id="402" r:id="rId33"/>
    <p:sldId id="383" r:id="rId34"/>
    <p:sldId id="418" r:id="rId35"/>
    <p:sldId id="420" r:id="rId36"/>
    <p:sldId id="423" r:id="rId37"/>
    <p:sldId id="375" r:id="rId38"/>
    <p:sldId id="419" r:id="rId39"/>
    <p:sldId id="421" r:id="rId40"/>
    <p:sldId id="422" r:id="rId41"/>
  </p:sldIdLst>
  <p:sldSz cx="10287000" cy="6858000" type="35mm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k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8000"/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840" autoAdjust="0"/>
    <p:restoredTop sz="99099" autoAdjust="0"/>
  </p:normalViewPr>
  <p:slideViewPr>
    <p:cSldViewPr snapToGrid="0">
      <p:cViewPr>
        <p:scale>
          <a:sx n="66" d="100"/>
          <a:sy n="66" d="100"/>
        </p:scale>
        <p:origin x="-2610" y="-1542"/>
      </p:cViewPr>
      <p:guideLst>
        <p:guide orient="horz" pos="4224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7E4F45-3512-457F-9105-967B98499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261">
              <a:defRPr kumimoji="0"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93763" y="698500"/>
            <a:ext cx="5235575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2775"/>
            <a:ext cx="5149850" cy="418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261">
              <a:defRPr kumimoji="0"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261">
              <a:defRPr kumimoji="0"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261">
              <a:defRPr kumimoji="0" sz="1200"/>
            </a:lvl1pPr>
          </a:lstStyle>
          <a:p>
            <a:pPr>
              <a:defRPr/>
            </a:pPr>
            <a:fld id="{A750515B-7C22-4C0D-9AF5-780180B52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00088"/>
            <a:ext cx="5235575" cy="3490912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xfrm>
            <a:off x="703263" y="4422775"/>
            <a:ext cx="5616575" cy="4186238"/>
          </a:xfrm>
          <a:noFill/>
          <a:ln w="9525"/>
        </p:spPr>
        <p:txBody>
          <a:bodyPr lIns="92404" tIns="46201" rIns="92404" bIns="46201"/>
          <a:lstStyle/>
          <a:p>
            <a:endParaRPr lang="en-US" smtClean="0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3978275" y="8843963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4" tIns="46201" rIns="92404" bIns="46201" anchor="b"/>
          <a:lstStyle/>
          <a:p>
            <a:pPr algn="r" defTabSz="922338" eaLnBrk="1" hangingPunct="1"/>
            <a:fld id="{6ECBCA7F-E89C-435E-BC96-BB34E297D8F0}" type="slidenum">
              <a:rPr kumimoji="0" lang="en-US" sz="1200">
                <a:latin typeface="Arial" charset="0"/>
                <a:cs typeface="Arial" charset="0"/>
              </a:rPr>
              <a:pPr algn="r" defTabSz="922338" eaLnBrk="1" hangingPunct="1"/>
              <a:t>20</a:t>
            </a:fld>
            <a:endParaRPr kumimoji="0"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00088"/>
            <a:ext cx="5235575" cy="3490912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xfrm>
            <a:off x="703263" y="4422775"/>
            <a:ext cx="5616575" cy="4186238"/>
          </a:xfrm>
          <a:noFill/>
          <a:ln w="9525"/>
        </p:spPr>
        <p:txBody>
          <a:bodyPr lIns="92404" tIns="46201" rIns="92404" bIns="46201"/>
          <a:lstStyle/>
          <a:p>
            <a:endParaRPr lang="en-US" smtClean="0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978275" y="8843963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4" tIns="46201" rIns="92404" bIns="46201" anchor="b"/>
          <a:lstStyle/>
          <a:p>
            <a:pPr algn="r" defTabSz="922338" eaLnBrk="1" hangingPunct="1"/>
            <a:fld id="{E4733FA3-9A5D-45CE-A381-C1C8601FD472}" type="slidenum">
              <a:rPr kumimoji="0" lang="en-US" sz="1200">
                <a:latin typeface="Arial" charset="0"/>
                <a:cs typeface="Arial" charset="0"/>
              </a:rPr>
              <a:pPr algn="r" defTabSz="922338" eaLnBrk="1" hangingPunct="1"/>
              <a:t>25</a:t>
            </a:fld>
            <a:endParaRPr kumimoji="0"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978275" y="8843963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4" tIns="46201" rIns="92404" bIns="46201" anchor="b"/>
          <a:lstStyle/>
          <a:p>
            <a:pPr algn="r" defTabSz="920750"/>
            <a:fld id="{0B1AE6B2-4A74-466D-B8B8-9538D221B2B9}" type="slidenum">
              <a:rPr lang="en-US" sz="1200"/>
              <a:pPr algn="r" defTabSz="920750"/>
              <a:t>28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0" y="0"/>
            <a:ext cx="1222375" cy="68548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40" descr="letter%20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5907088"/>
            <a:ext cx="6953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285875" y="1447800"/>
            <a:ext cx="8743950" cy="198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1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886200"/>
            <a:ext cx="72009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311275" y="6464300"/>
            <a:ext cx="21431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4BE78-DB53-4BDC-A38E-6D09B1730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08F80-9312-423D-9D91-4BDD906EC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383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587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8EAA6-161F-4F00-B919-724864693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8087B-7457-4FE5-AA9A-8D5DBFA8A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304F1-DD48-4827-B8B3-D43178DE6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7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405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23E1F-FEFC-4B2D-8847-BEEC1C36B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E3A49-4370-490E-A0DC-78DD8C83A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E5F35-90F5-4A97-AD9E-9A270505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94813-8C4F-4075-805C-20D77A929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CD1B4-59ED-48C0-9CB5-0C7978055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B423-82AF-4C4C-9BDF-7A2EB7641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invGray">
          <a:xfrm>
            <a:off x="0" y="0"/>
            <a:ext cx="1222375" cy="68548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28587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97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33500" y="6494463"/>
            <a:ext cx="21431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5991A8BD-7C76-4745-9263-C9550A31D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4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7013" y="6173788"/>
            <a:ext cx="2209800" cy="46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056" name="Picture 43" descr="letter%20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5870575"/>
            <a:ext cx="7524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6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572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Monotype Sort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001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F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11B804-C380-4FEE-A4A5-18F0C7B1002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Active Traffic Management  for the I-80 Integrated Corridor Mobility (ICM) Project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ct val="0"/>
              </a:spcAft>
              <a:defRPr/>
            </a:pPr>
            <a:r>
              <a:rPr lang="en-US" sz="4000" dirty="0" smtClean="0"/>
              <a:t>Terry </a:t>
            </a:r>
            <a:r>
              <a:rPr lang="en-US" sz="4000" dirty="0" err="1" smtClean="0"/>
              <a:t>Klim</a:t>
            </a:r>
            <a:r>
              <a:rPr lang="en-US" sz="4000" dirty="0" smtClean="0"/>
              <a:t>, P.E.</a:t>
            </a:r>
          </a:p>
          <a:p>
            <a:pPr>
              <a:spcAft>
                <a:spcPct val="0"/>
              </a:spcAft>
              <a:defRPr/>
            </a:pPr>
            <a:r>
              <a:rPr lang="en-US" sz="4000" dirty="0" smtClean="0"/>
              <a:t>Kevin Fehon, P.E.</a:t>
            </a:r>
          </a:p>
          <a:p>
            <a:pPr>
              <a:spcAft>
                <a:spcPct val="0"/>
              </a:spcAft>
              <a:defRPr/>
            </a:pPr>
            <a:r>
              <a:rPr lang="en-US" sz="4000" b="1" i="1" dirty="0" smtClean="0">
                <a:latin typeface="Arial Narrow" pitchFamily="34" charset="0"/>
              </a:rPr>
              <a:t>DKS</a:t>
            </a:r>
            <a:r>
              <a:rPr lang="en-US" sz="4000" i="1" dirty="0" smtClean="0">
                <a:latin typeface="Arial Narrow" pitchFamily="34" charset="0"/>
              </a:rPr>
              <a:t> Associates</a:t>
            </a:r>
          </a:p>
          <a:p>
            <a:pPr>
              <a:spcAft>
                <a:spcPct val="0"/>
              </a:spcAft>
              <a:defRPr/>
            </a:pPr>
            <a:endParaRPr lang="en-US" sz="4000" dirty="0" smtClean="0"/>
          </a:p>
          <a:p>
            <a:pPr>
              <a:spcAft>
                <a:spcPct val="0"/>
              </a:spcAft>
              <a:defRPr/>
            </a:pPr>
            <a:endParaRPr lang="en-US" sz="4000" dirty="0" smtClean="0"/>
          </a:p>
          <a:p>
            <a:pPr>
              <a:spcAft>
                <a:spcPct val="0"/>
              </a:spcAft>
              <a:defRPr/>
            </a:pPr>
            <a:endParaRPr lang="en-US" sz="4000" dirty="0" smtClean="0"/>
          </a:p>
          <a:p>
            <a:pPr>
              <a:spcAft>
                <a:spcPct val="0"/>
              </a:spcAft>
              <a:defRPr/>
            </a:pPr>
            <a:endParaRPr lang="en-US" sz="4000" dirty="0" smtClean="0"/>
          </a:p>
          <a:p>
            <a:pPr>
              <a:spcAft>
                <a:spcPct val="0"/>
              </a:spcAft>
              <a:defRPr/>
            </a:pPr>
            <a:endParaRPr lang="en-US" sz="4000" dirty="0" smtClean="0"/>
          </a:p>
          <a:p>
            <a:pPr>
              <a:spcAft>
                <a:spcPct val="0"/>
              </a:spcAft>
              <a:defRPr/>
            </a:pPr>
            <a:endParaRPr lang="en-US" sz="4000" dirty="0" smtClean="0"/>
          </a:p>
          <a:p>
            <a:pPr>
              <a:spcAft>
                <a:spcPct val="0"/>
              </a:spcAft>
              <a:defRPr/>
            </a:pPr>
            <a:endParaRPr lang="en-US" sz="4000" dirty="0" smtClean="0"/>
          </a:p>
          <a:p>
            <a:pPr>
              <a:spcAft>
                <a:spcPct val="0"/>
              </a:spcAft>
              <a:defRPr/>
            </a:pPr>
            <a:r>
              <a:rPr lang="en-US" sz="4000" dirty="0" smtClean="0"/>
              <a:t>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75" y="1981200"/>
            <a:ext cx="4113439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Over 25 miles of Freeway</a:t>
            </a:r>
          </a:p>
          <a:p>
            <a:pPr>
              <a:defRPr/>
            </a:pPr>
            <a:r>
              <a:rPr lang="en-US" dirty="0" smtClean="0"/>
              <a:t>92 ramps</a:t>
            </a:r>
          </a:p>
          <a:p>
            <a:pPr>
              <a:defRPr/>
            </a:pPr>
            <a:r>
              <a:rPr lang="en-US" dirty="0" smtClean="0"/>
              <a:t>Over 50 miles of arterial roadway</a:t>
            </a:r>
          </a:p>
          <a:p>
            <a:pPr>
              <a:defRPr/>
            </a:pPr>
            <a:r>
              <a:rPr lang="en-US" dirty="0" smtClean="0"/>
              <a:t>55 signalized intersections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A597DC-4A3F-4B45-B4FD-8A7F1A31F450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5" name="Content Placeholder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75" y="0"/>
            <a:ext cx="4937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85875" y="609600"/>
            <a:ext cx="4346575" cy="1143000"/>
          </a:xfrm>
        </p:spPr>
        <p:txBody>
          <a:bodyPr/>
          <a:lstStyle/>
          <a:p>
            <a:r>
              <a:rPr lang="en-US" sz="3600" smtClean="0"/>
              <a:t>Model Network (con’t)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9115CA1-0D33-4AD4-938B-23781000E012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9460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0" y="0"/>
            <a:ext cx="48895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Scenarios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4DF22FE-B3AD-4458-AFCC-B989A63CCA77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1683657" y="1807032"/>
          <a:ext cx="8006253" cy="428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667"/>
                <a:gridCol w="1701395"/>
                <a:gridCol w="2186191"/>
              </a:tblGrid>
              <a:tr h="7974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</a:rPr>
                        <a:t>2015 Condition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Recurring Congestion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Incident Condition</a:t>
                      </a:r>
                    </a:p>
                  </a:txBody>
                  <a:tcPr marL="68580" marR="68580" marT="0" marB="0"/>
                </a:tc>
              </a:tr>
              <a:tr h="797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No-Build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sym typeface="Wingdings"/>
                        </a:rPr>
                        <a:t>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sym typeface="Wingdings"/>
                        </a:rPr>
                        <a:t>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97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</a:rPr>
                        <a:t>Ramp Metering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sym typeface="Wingdings"/>
                        </a:rPr>
                        <a:t>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sym typeface="Wingdings"/>
                        </a:rPr>
                        <a:t>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97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Ramp Metering + Variable Speed Limit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sym typeface="Wingdings"/>
                        </a:rPr>
                        <a:t>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sym typeface="Wingdings"/>
                        </a:rPr>
                        <a:t></a:t>
                      </a:r>
                      <a:endParaRPr lang="en-US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0846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</a:rPr>
                        <a:t>Ramp Metering + Variable Speed Limit + Lane Use Management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sym typeface="Wingdings"/>
                        </a:rPr>
                        <a:t></a:t>
                      </a:r>
                      <a:endParaRPr lang="en-US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Ramp Metering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76" y="1981200"/>
            <a:ext cx="8366124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Plan is for area-wide adaptive metering</a:t>
            </a:r>
          </a:p>
          <a:p>
            <a:pPr>
              <a:defRPr/>
            </a:pPr>
            <a:r>
              <a:rPr lang="en-US" dirty="0" smtClean="0"/>
              <a:t>Exact algorithm still being defined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875341D-09C0-4CA2-8BCD-974ACE9B9993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5" name="Picture 6" descr="rampmetering.jpg"/>
          <p:cNvPicPr>
            <a:picLocks noChangeAspect="1"/>
          </p:cNvPicPr>
          <p:nvPr/>
        </p:nvPicPr>
        <p:blipFill>
          <a:blip r:embed="rId2" cstate="print"/>
          <a:srcRect l="33274"/>
          <a:stretch>
            <a:fillRect/>
          </a:stretch>
        </p:blipFill>
        <p:spPr bwMode="auto">
          <a:xfrm>
            <a:off x="2751782" y="3564749"/>
            <a:ext cx="4584033" cy="3072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Metering -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76" y="1981200"/>
            <a:ext cx="6203496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Applied existing algorithm used by Caltrans District 4 (TOS 2.0)</a:t>
            </a:r>
          </a:p>
          <a:p>
            <a:pPr lvl="1">
              <a:defRPr/>
            </a:pPr>
            <a:r>
              <a:rPr lang="en-US" dirty="0" smtClean="0"/>
              <a:t>“Locally adaptive”</a:t>
            </a:r>
          </a:p>
          <a:p>
            <a:pPr lvl="1">
              <a:defRPr/>
            </a:pPr>
            <a:r>
              <a:rPr lang="en-US" dirty="0" smtClean="0"/>
              <a:t>Requires rate-</a:t>
            </a:r>
            <a:r>
              <a:rPr lang="en-US" dirty="0" err="1" smtClean="0"/>
              <a:t>vs</a:t>
            </a:r>
            <a:r>
              <a:rPr lang="en-US" dirty="0" smtClean="0"/>
              <a:t>-occupancy </a:t>
            </a:r>
            <a:r>
              <a:rPr lang="en-US" smtClean="0"/>
              <a:t>look-up tables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Includes “queue detection/override” capability</a:t>
            </a:r>
          </a:p>
          <a:p>
            <a:pPr>
              <a:defRPr/>
            </a:pPr>
            <a:r>
              <a:rPr lang="en-US" dirty="0" smtClean="0"/>
              <a:t>Metering active only WB in AM, both directions in PM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875341D-09C0-4CA2-8BCD-974ACE9B9993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5" name="Picture 6" descr="rampmetering.jpg"/>
          <p:cNvPicPr>
            <a:picLocks noChangeAspect="1"/>
          </p:cNvPicPr>
          <p:nvPr/>
        </p:nvPicPr>
        <p:blipFill>
          <a:blip r:embed="rId2" cstate="print"/>
          <a:srcRect r="69210"/>
          <a:stretch>
            <a:fillRect/>
          </a:stretch>
        </p:blipFill>
        <p:spPr bwMode="auto">
          <a:xfrm>
            <a:off x="7592135" y="1997188"/>
            <a:ext cx="2612333" cy="379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Ramp Metering – Plug-in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Developed by CLR Analytics</a:t>
            </a:r>
          </a:p>
          <a:p>
            <a:pPr>
              <a:defRPr/>
            </a:pPr>
            <a:r>
              <a:rPr lang="en-US" dirty="0" smtClean="0"/>
              <a:t>Requires user-supplied input file in XML format</a:t>
            </a:r>
          </a:p>
          <a:p>
            <a:pPr lvl="1">
              <a:defRPr/>
            </a:pPr>
            <a:r>
              <a:rPr lang="en-US" dirty="0" smtClean="0"/>
              <a:t>Rate look-up tables</a:t>
            </a:r>
          </a:p>
          <a:p>
            <a:pPr lvl="1">
              <a:defRPr/>
            </a:pPr>
            <a:r>
              <a:rPr lang="en-US" dirty="0" smtClean="0"/>
              <a:t>Start-up and shutdown control parameters</a:t>
            </a:r>
          </a:p>
          <a:p>
            <a:pPr lvl="1">
              <a:defRPr/>
            </a:pPr>
            <a:r>
              <a:rPr lang="en-US" dirty="0" smtClean="0"/>
              <a:t>Queue override parameters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1333500" y="6494463"/>
            <a:ext cx="21431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fld id="{40F11640-61A3-44F1-952E-74986732F7EB}" type="slidenum">
              <a:rPr lang="en-US" sz="1600">
                <a:solidFill>
                  <a:schemeClr val="folHlink"/>
                </a:solidFill>
              </a:rPr>
              <a:pPr/>
              <a:t>15</a:t>
            </a:fld>
            <a:endParaRPr lang="en-US" sz="16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Ramp Meter – Modeling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Additional network coding</a:t>
            </a:r>
          </a:p>
          <a:p>
            <a:pPr lvl="1">
              <a:defRPr/>
            </a:pPr>
            <a:r>
              <a:rPr lang="en-US" dirty="0" smtClean="0"/>
              <a:t>Detectors</a:t>
            </a:r>
          </a:p>
          <a:p>
            <a:pPr lvl="1">
              <a:defRPr/>
            </a:pPr>
            <a:r>
              <a:rPr lang="en-US" dirty="0" smtClean="0"/>
              <a:t>Splitting of multi-lane ramps</a:t>
            </a:r>
          </a:p>
          <a:p>
            <a:pPr>
              <a:defRPr/>
            </a:pPr>
            <a:r>
              <a:rPr lang="en-US" dirty="0" smtClean="0"/>
              <a:t>Development of metering rate-</a:t>
            </a:r>
            <a:r>
              <a:rPr lang="en-US" dirty="0" err="1" smtClean="0"/>
              <a:t>vs</a:t>
            </a:r>
            <a:r>
              <a:rPr lang="en-US" dirty="0" smtClean="0"/>
              <a:t>-occupancy look-up tables</a:t>
            </a:r>
          </a:p>
          <a:p>
            <a:pPr>
              <a:defRPr/>
            </a:pPr>
            <a:r>
              <a:rPr lang="en-US" dirty="0" smtClean="0"/>
              <a:t>Plug-in limitations:</a:t>
            </a:r>
          </a:p>
          <a:p>
            <a:pPr lvl="1">
              <a:defRPr/>
            </a:pPr>
            <a:r>
              <a:rPr lang="en-US" dirty="0" smtClean="0"/>
              <a:t>Lack of automated “all green”</a:t>
            </a:r>
          </a:p>
          <a:p>
            <a:pPr lvl="1">
              <a:defRPr/>
            </a:pPr>
            <a:r>
              <a:rPr lang="en-US" dirty="0" smtClean="0"/>
              <a:t>Number of meter lanes</a:t>
            </a: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1333500" y="6494463"/>
            <a:ext cx="21431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fld id="{861571F6-022B-4902-A0BB-A9EF1702483E}" type="slidenum">
              <a:rPr lang="en-US" sz="1600">
                <a:solidFill>
                  <a:schemeClr val="folHlink"/>
                </a:solidFill>
              </a:rPr>
              <a:pPr/>
              <a:t>16</a:t>
            </a:fld>
            <a:endParaRPr lang="en-US" sz="16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Metering –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50000"/>
              </a:spcAft>
              <a:defRPr/>
            </a:pPr>
            <a:r>
              <a:rPr lang="en-US" dirty="0" smtClean="0"/>
              <a:t>Ramp Metering provides improvement to the freeway without degrading arterial operation</a:t>
            </a:r>
            <a:endParaRPr lang="en-US" sz="2000" dirty="0" smtClean="0"/>
          </a:p>
          <a:p>
            <a:pPr lvl="1">
              <a:spcAft>
                <a:spcPct val="50000"/>
              </a:spcAft>
              <a:defRPr/>
            </a:pPr>
            <a:r>
              <a:rPr lang="en-US" sz="2400" dirty="0" smtClean="0"/>
              <a:t>I-80 hours of delay decrease by 20% in the westbound direction</a:t>
            </a:r>
          </a:p>
          <a:p>
            <a:pPr lvl="1">
              <a:spcAft>
                <a:spcPct val="50000"/>
              </a:spcAft>
              <a:defRPr/>
            </a:pPr>
            <a:r>
              <a:rPr lang="en-US" sz="2400" dirty="0" smtClean="0"/>
              <a:t>Limited benefit eastbound due to pattern of congestion – most heavily congested at start of corridor</a:t>
            </a:r>
          </a:p>
          <a:p>
            <a:pPr lvl="1">
              <a:spcAft>
                <a:spcPct val="50000"/>
              </a:spcAft>
              <a:defRPr/>
            </a:pPr>
            <a:r>
              <a:rPr lang="en-US" sz="2400" dirty="0" smtClean="0"/>
              <a:t>System wide hours of delay decreases by 8% </a:t>
            </a:r>
          </a:p>
          <a:p>
            <a:pPr lvl="1">
              <a:spcAft>
                <a:spcPct val="50000"/>
              </a:spcAft>
              <a:defRPr/>
            </a:pPr>
            <a:r>
              <a:rPr lang="en-US" sz="2400" dirty="0" smtClean="0"/>
              <a:t>Negligible change in arterial hours of delay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3980DD-B1F1-426A-8604-EA7EA89C692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Variable Speed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philosophy:</a:t>
            </a:r>
          </a:p>
          <a:p>
            <a:pPr marL="742950" lvl="1">
              <a:defRPr/>
            </a:pPr>
            <a:r>
              <a:rPr lang="en-US" dirty="0" smtClean="0"/>
              <a:t>Modify </a:t>
            </a:r>
            <a:r>
              <a:rPr lang="en-US" u="sng" dirty="0" smtClean="0"/>
              <a:t>upstream</a:t>
            </a:r>
            <a:r>
              <a:rPr lang="en-US" dirty="0" smtClean="0"/>
              <a:t> speed limits based on </a:t>
            </a:r>
            <a:r>
              <a:rPr lang="en-US" u="sng" dirty="0" smtClean="0"/>
              <a:t>downstream</a:t>
            </a:r>
            <a:r>
              <a:rPr lang="en-US" dirty="0" smtClean="0"/>
              <a:t> conditions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/>
              <a:t>Strategy objective evolved during study</a:t>
            </a:r>
          </a:p>
          <a:p>
            <a:pPr lvl="1">
              <a:defRPr/>
            </a:pPr>
            <a:r>
              <a:rPr lang="en-US" dirty="0" smtClean="0"/>
              <a:t>Speed harmonization - slow traffic approaching bottlenecks to smooth speed profile and improve flow</a:t>
            </a:r>
          </a:p>
          <a:p>
            <a:pPr lvl="1">
              <a:defRPr/>
            </a:pPr>
            <a:r>
              <a:rPr lang="en-US" dirty="0" smtClean="0"/>
              <a:t>End-of-queue warning during incidents</a:t>
            </a:r>
          </a:p>
          <a:p>
            <a:pPr marL="342900">
              <a:defRPr/>
            </a:pPr>
            <a:endParaRPr lang="en-US" dirty="0" smtClean="0">
              <a:effectLst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D6D0192-DB2F-43D5-8853-87F72218BCD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VSL -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 smtClean="0"/>
              <a:t>Examined as stand-alone “speed harmonization” strategy for AM westbound direction only</a:t>
            </a:r>
          </a:p>
          <a:p>
            <a:pPr lvl="1">
              <a:defRPr/>
            </a:pPr>
            <a:r>
              <a:rPr lang="en-US" dirty="0" smtClean="0"/>
              <a:t>Tested over 30 VSL scenarios</a:t>
            </a:r>
          </a:p>
          <a:p>
            <a:pPr>
              <a:defRPr/>
            </a:pPr>
            <a:r>
              <a:rPr lang="en-US" dirty="0" smtClean="0"/>
              <a:t>Included in incident analysis for both directions and peak periods</a:t>
            </a:r>
          </a:p>
          <a:p>
            <a:pPr>
              <a:spcBef>
                <a:spcPct val="20000"/>
              </a:spcBef>
              <a:defRPr/>
            </a:pPr>
            <a:endParaRPr lang="en-US" dirty="0" smtClean="0">
              <a:effectLst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B8CA6B5-C57C-485A-B7BE-DB91D0A7AA39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46DBE50-EC88-4507-BEB4-EC17E56EDFA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of Active Traffic Management Elements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Adaptive Ramp Metering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Variable Speed Limits (VSL)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Incident Lane Management/Lane Control Signs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dirty="0" smtClean="0"/>
              <a:t>VSL Module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3714" y="1600200"/>
            <a:ext cx="8796111" cy="3962400"/>
          </a:xfrm>
          <a:noFill/>
        </p:spPr>
        <p:txBody>
          <a:bodyPr lIns="91440" tIns="45720" rIns="91440" bIns="45720"/>
          <a:lstStyle/>
          <a:p>
            <a:pPr>
              <a:lnSpc>
                <a:spcPct val="90000"/>
              </a:lnSpc>
            </a:pPr>
            <a:r>
              <a:rPr lang="en-US" dirty="0" smtClean="0"/>
              <a:t>Added to Version 6 at our request for this project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Allows for adjustment of speed limit based on lookup tables and monitored conditions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Requires coding of: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VSL routes - segments where VSL can be applied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VSL rules – if/then rules identifying under what conditions speed limits will be modified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Mainline detectors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0738"/>
            <a:ext cx="10287000" cy="60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1028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tx2"/>
                </a:solidFill>
              </a:rPr>
              <a:t>VSL </a:t>
            </a:r>
            <a:r>
              <a:rPr lang="en-US" sz="4000" dirty="0" smtClean="0">
                <a:solidFill>
                  <a:schemeClr val="tx2"/>
                </a:solidFill>
              </a:rPr>
              <a:t>Module - Routes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1748" name="Freeform 5"/>
          <p:cNvSpPr>
            <a:spLocks/>
          </p:cNvSpPr>
          <p:nvPr/>
        </p:nvSpPr>
        <p:spPr bwMode="auto">
          <a:xfrm>
            <a:off x="5495925" y="5029200"/>
            <a:ext cx="257175" cy="1066800"/>
          </a:xfrm>
          <a:custGeom>
            <a:avLst/>
            <a:gdLst>
              <a:gd name="T0" fmla="*/ 2147483647 w 144"/>
              <a:gd name="T1" fmla="*/ 2147483647 h 672"/>
              <a:gd name="T2" fmla="*/ 2147483647 w 144"/>
              <a:gd name="T3" fmla="*/ 2147483647 h 672"/>
              <a:gd name="T4" fmla="*/ 0 w 144"/>
              <a:gd name="T5" fmla="*/ 0 h 672"/>
              <a:gd name="T6" fmla="*/ 0 60000 65536"/>
              <a:gd name="T7" fmla="*/ 0 60000 65536"/>
              <a:gd name="T8" fmla="*/ 0 60000 65536"/>
              <a:gd name="T9" fmla="*/ 0 w 144"/>
              <a:gd name="T10" fmla="*/ 0 h 672"/>
              <a:gd name="T11" fmla="*/ 144 w 144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72">
                <a:moveTo>
                  <a:pt x="144" y="672"/>
                </a:moveTo>
                <a:cubicBezTo>
                  <a:pt x="132" y="656"/>
                  <a:pt x="120" y="640"/>
                  <a:pt x="96" y="528"/>
                </a:cubicBezTo>
                <a:cubicBezTo>
                  <a:pt x="72" y="416"/>
                  <a:pt x="36" y="208"/>
                  <a:pt x="0" y="0"/>
                </a:cubicBezTo>
              </a:path>
            </a:pathLst>
          </a:custGeom>
          <a:noFill/>
          <a:ln w="762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Freeform 7"/>
          <p:cNvSpPr>
            <a:spLocks/>
          </p:cNvSpPr>
          <p:nvPr/>
        </p:nvSpPr>
        <p:spPr bwMode="auto">
          <a:xfrm>
            <a:off x="5029200" y="2362200"/>
            <a:ext cx="1057275" cy="1165225"/>
          </a:xfrm>
          <a:custGeom>
            <a:avLst/>
            <a:gdLst>
              <a:gd name="T0" fmla="*/ 2147483647 w 592"/>
              <a:gd name="T1" fmla="*/ 0 h 734"/>
              <a:gd name="T2" fmla="*/ 2147483647 w 592"/>
              <a:gd name="T3" fmla="*/ 2147483647 h 734"/>
              <a:gd name="T4" fmla="*/ 2147483647 w 592"/>
              <a:gd name="T5" fmla="*/ 2147483647 h 734"/>
              <a:gd name="T6" fmla="*/ 2147483647 w 592"/>
              <a:gd name="T7" fmla="*/ 2147483647 h 734"/>
              <a:gd name="T8" fmla="*/ 2147483647 w 592"/>
              <a:gd name="T9" fmla="*/ 2147483647 h 734"/>
              <a:gd name="T10" fmla="*/ 2147483647 w 592"/>
              <a:gd name="T11" fmla="*/ 2147483647 h 7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2"/>
              <a:gd name="T19" fmla="*/ 0 h 734"/>
              <a:gd name="T20" fmla="*/ 592 w 592"/>
              <a:gd name="T21" fmla="*/ 734 h 7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2" h="734">
                <a:moveTo>
                  <a:pt x="592" y="0"/>
                </a:moveTo>
                <a:cubicBezTo>
                  <a:pt x="574" y="32"/>
                  <a:pt x="556" y="65"/>
                  <a:pt x="496" y="96"/>
                </a:cubicBezTo>
                <a:cubicBezTo>
                  <a:pt x="436" y="127"/>
                  <a:pt x="297" y="117"/>
                  <a:pt x="235" y="184"/>
                </a:cubicBezTo>
                <a:cubicBezTo>
                  <a:pt x="173" y="251"/>
                  <a:pt x="163" y="431"/>
                  <a:pt x="126" y="498"/>
                </a:cubicBezTo>
                <a:cubicBezTo>
                  <a:pt x="89" y="565"/>
                  <a:pt x="26" y="545"/>
                  <a:pt x="13" y="584"/>
                </a:cubicBezTo>
                <a:cubicBezTo>
                  <a:pt x="0" y="623"/>
                  <a:pt x="25" y="678"/>
                  <a:pt x="50" y="734"/>
                </a:cubicBez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Freeform 8"/>
          <p:cNvSpPr>
            <a:spLocks/>
          </p:cNvSpPr>
          <p:nvPr/>
        </p:nvSpPr>
        <p:spPr bwMode="auto">
          <a:xfrm>
            <a:off x="5118100" y="3529013"/>
            <a:ext cx="430213" cy="1498600"/>
          </a:xfrm>
          <a:custGeom>
            <a:avLst/>
            <a:gdLst>
              <a:gd name="T0" fmla="*/ 0 w 241"/>
              <a:gd name="T1" fmla="*/ 0 h 944"/>
              <a:gd name="T2" fmla="*/ 2147483647 w 241"/>
              <a:gd name="T3" fmla="*/ 2147483647 h 944"/>
              <a:gd name="T4" fmla="*/ 2147483647 w 241"/>
              <a:gd name="T5" fmla="*/ 2147483647 h 944"/>
              <a:gd name="T6" fmla="*/ 2147483647 w 241"/>
              <a:gd name="T7" fmla="*/ 2147483647 h 944"/>
              <a:gd name="T8" fmla="*/ 2147483647 w 241"/>
              <a:gd name="T9" fmla="*/ 2147483647 h 944"/>
              <a:gd name="T10" fmla="*/ 2147483647 w 241"/>
              <a:gd name="T11" fmla="*/ 2147483647 h 944"/>
              <a:gd name="T12" fmla="*/ 2147483647 w 241"/>
              <a:gd name="T13" fmla="*/ 2147483647 h 944"/>
              <a:gd name="T14" fmla="*/ 2147483647 w 241"/>
              <a:gd name="T15" fmla="*/ 2147483647 h 944"/>
              <a:gd name="T16" fmla="*/ 2147483647 w 241"/>
              <a:gd name="T17" fmla="*/ 2147483647 h 9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1"/>
              <a:gd name="T28" fmla="*/ 0 h 944"/>
              <a:gd name="T29" fmla="*/ 241 w 241"/>
              <a:gd name="T30" fmla="*/ 944 h 9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1" h="944">
                <a:moveTo>
                  <a:pt x="0" y="0"/>
                </a:moveTo>
                <a:cubicBezTo>
                  <a:pt x="23" y="48"/>
                  <a:pt x="46" y="96"/>
                  <a:pt x="48" y="138"/>
                </a:cubicBezTo>
                <a:cubicBezTo>
                  <a:pt x="50" y="180"/>
                  <a:pt x="0" y="204"/>
                  <a:pt x="11" y="254"/>
                </a:cubicBezTo>
                <a:cubicBezTo>
                  <a:pt x="22" y="304"/>
                  <a:pt x="94" y="387"/>
                  <a:pt x="112" y="440"/>
                </a:cubicBezTo>
                <a:cubicBezTo>
                  <a:pt x="130" y="493"/>
                  <a:pt x="98" y="510"/>
                  <a:pt x="117" y="573"/>
                </a:cubicBezTo>
                <a:cubicBezTo>
                  <a:pt x="136" y="636"/>
                  <a:pt x="213" y="770"/>
                  <a:pt x="227" y="818"/>
                </a:cubicBezTo>
                <a:cubicBezTo>
                  <a:pt x="241" y="866"/>
                  <a:pt x="206" y="844"/>
                  <a:pt x="203" y="861"/>
                </a:cubicBezTo>
                <a:cubicBezTo>
                  <a:pt x="200" y="878"/>
                  <a:pt x="209" y="909"/>
                  <a:pt x="211" y="923"/>
                </a:cubicBezTo>
                <a:cubicBezTo>
                  <a:pt x="213" y="937"/>
                  <a:pt x="213" y="940"/>
                  <a:pt x="213" y="944"/>
                </a:cubicBezTo>
              </a:path>
            </a:pathLst>
          </a:custGeom>
          <a:noFill/>
          <a:ln w="76200">
            <a:solidFill>
              <a:srgbClr val="99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3257550" y="2438400"/>
            <a:ext cx="1971675" cy="4619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VSL Route 1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3171825" y="4038600"/>
            <a:ext cx="1971675" cy="4619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VSL Route 2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3514725" y="5334000"/>
            <a:ext cx="1971675" cy="4619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VSL Route 3</a:t>
            </a:r>
          </a:p>
        </p:txBody>
      </p:sp>
      <p:sp>
        <p:nvSpPr>
          <p:cNvPr id="31754" name="Freeform 15"/>
          <p:cNvSpPr>
            <a:spLocks/>
          </p:cNvSpPr>
          <p:nvPr/>
        </p:nvSpPr>
        <p:spPr bwMode="auto">
          <a:xfrm>
            <a:off x="5027613" y="3103563"/>
            <a:ext cx="246062" cy="417512"/>
          </a:xfrm>
          <a:custGeom>
            <a:avLst/>
            <a:gdLst>
              <a:gd name="T0" fmla="*/ 2147483647 w 138"/>
              <a:gd name="T1" fmla="*/ 2147483647 h 263"/>
              <a:gd name="T2" fmla="*/ 2147483647 w 138"/>
              <a:gd name="T3" fmla="*/ 2147483647 h 263"/>
              <a:gd name="T4" fmla="*/ 2147483647 w 138"/>
              <a:gd name="T5" fmla="*/ 2147483647 h 263"/>
              <a:gd name="T6" fmla="*/ 2147483647 w 138"/>
              <a:gd name="T7" fmla="*/ 2147483647 h 263"/>
              <a:gd name="T8" fmla="*/ 2147483647 w 138"/>
              <a:gd name="T9" fmla="*/ 2147483647 h 263"/>
              <a:gd name="T10" fmla="*/ 2147483647 w 138"/>
              <a:gd name="T11" fmla="*/ 0 h 2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8"/>
              <a:gd name="T19" fmla="*/ 0 h 263"/>
              <a:gd name="T20" fmla="*/ 138 w 138"/>
              <a:gd name="T21" fmla="*/ 263 h 2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8" h="263">
                <a:moveTo>
                  <a:pt x="65" y="253"/>
                </a:moveTo>
                <a:lnTo>
                  <a:pt x="46" y="263"/>
                </a:lnTo>
                <a:cubicBezTo>
                  <a:pt x="36" y="240"/>
                  <a:pt x="0" y="148"/>
                  <a:pt x="6" y="115"/>
                </a:cubicBezTo>
                <a:cubicBezTo>
                  <a:pt x="12" y="82"/>
                  <a:pt x="64" y="80"/>
                  <a:pt x="84" y="67"/>
                </a:cubicBezTo>
                <a:cubicBezTo>
                  <a:pt x="104" y="54"/>
                  <a:pt x="120" y="46"/>
                  <a:pt x="129" y="35"/>
                </a:cubicBezTo>
                <a:cubicBezTo>
                  <a:pt x="138" y="24"/>
                  <a:pt x="137" y="12"/>
                  <a:pt x="137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Freeform 17"/>
          <p:cNvSpPr>
            <a:spLocks/>
          </p:cNvSpPr>
          <p:nvPr/>
        </p:nvSpPr>
        <p:spPr bwMode="auto">
          <a:xfrm>
            <a:off x="5457825" y="4689475"/>
            <a:ext cx="73025" cy="339725"/>
          </a:xfrm>
          <a:custGeom>
            <a:avLst/>
            <a:gdLst>
              <a:gd name="T0" fmla="*/ 2147483647 w 41"/>
              <a:gd name="T1" fmla="*/ 2147483647 h 214"/>
              <a:gd name="T2" fmla="*/ 2147483647 w 41"/>
              <a:gd name="T3" fmla="*/ 2147483647 h 214"/>
              <a:gd name="T4" fmla="*/ 2147483647 w 41"/>
              <a:gd name="T5" fmla="*/ 2147483647 h 214"/>
              <a:gd name="T6" fmla="*/ 2147483647 w 41"/>
              <a:gd name="T7" fmla="*/ 2147483647 h 214"/>
              <a:gd name="T8" fmla="*/ 0 w 41"/>
              <a:gd name="T9" fmla="*/ 0 h 2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214"/>
              <a:gd name="T17" fmla="*/ 41 w 41"/>
              <a:gd name="T18" fmla="*/ 214 h 2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214">
                <a:moveTo>
                  <a:pt x="16" y="214"/>
                </a:moveTo>
                <a:cubicBezTo>
                  <a:pt x="9" y="180"/>
                  <a:pt x="3" y="146"/>
                  <a:pt x="6" y="129"/>
                </a:cubicBezTo>
                <a:cubicBezTo>
                  <a:pt x="9" y="112"/>
                  <a:pt x="29" y="121"/>
                  <a:pt x="34" y="112"/>
                </a:cubicBezTo>
                <a:cubicBezTo>
                  <a:pt x="39" y="103"/>
                  <a:pt x="41" y="94"/>
                  <a:pt x="35" y="75"/>
                </a:cubicBezTo>
                <a:cubicBezTo>
                  <a:pt x="29" y="56"/>
                  <a:pt x="14" y="28"/>
                  <a:pt x="0" y="0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Freeform 18"/>
          <p:cNvSpPr>
            <a:spLocks/>
          </p:cNvSpPr>
          <p:nvPr/>
        </p:nvSpPr>
        <p:spPr bwMode="auto">
          <a:xfrm>
            <a:off x="5653088" y="5800725"/>
            <a:ext cx="90487" cy="295275"/>
          </a:xfrm>
          <a:custGeom>
            <a:avLst/>
            <a:gdLst>
              <a:gd name="T0" fmla="*/ 2147483647 w 51"/>
              <a:gd name="T1" fmla="*/ 2147483647 h 186"/>
              <a:gd name="T2" fmla="*/ 2147483647 w 51"/>
              <a:gd name="T3" fmla="*/ 2147483647 h 186"/>
              <a:gd name="T4" fmla="*/ 0 w 51"/>
              <a:gd name="T5" fmla="*/ 0 h 186"/>
              <a:gd name="T6" fmla="*/ 0 60000 65536"/>
              <a:gd name="T7" fmla="*/ 0 60000 65536"/>
              <a:gd name="T8" fmla="*/ 0 60000 65536"/>
              <a:gd name="T9" fmla="*/ 0 w 51"/>
              <a:gd name="T10" fmla="*/ 0 h 186"/>
              <a:gd name="T11" fmla="*/ 51 w 51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86">
                <a:moveTo>
                  <a:pt x="51" y="186"/>
                </a:moveTo>
                <a:cubicBezTo>
                  <a:pt x="42" y="174"/>
                  <a:pt x="33" y="163"/>
                  <a:pt x="25" y="132"/>
                </a:cubicBezTo>
                <a:cubicBezTo>
                  <a:pt x="17" y="101"/>
                  <a:pt x="8" y="50"/>
                  <a:pt x="0" y="0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Text Box 19"/>
          <p:cNvSpPr txBox="1">
            <a:spLocks noChangeArrowheads="1"/>
          </p:cNvSpPr>
          <p:nvPr/>
        </p:nvSpPr>
        <p:spPr bwMode="auto">
          <a:xfrm>
            <a:off x="3000375" y="3124200"/>
            <a:ext cx="1971675" cy="274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Detector Group 1</a:t>
            </a:r>
          </a:p>
        </p:txBody>
      </p:sp>
      <p:sp>
        <p:nvSpPr>
          <p:cNvPr id="31758" name="Text Box 20"/>
          <p:cNvSpPr txBox="1">
            <a:spLocks noChangeArrowheads="1"/>
          </p:cNvSpPr>
          <p:nvPr/>
        </p:nvSpPr>
        <p:spPr bwMode="auto">
          <a:xfrm>
            <a:off x="3343275" y="4724400"/>
            <a:ext cx="1971675" cy="2746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Detector Group 2</a:t>
            </a:r>
          </a:p>
        </p:txBody>
      </p:sp>
      <p:sp>
        <p:nvSpPr>
          <p:cNvPr id="31759" name="Text Box 21"/>
          <p:cNvSpPr txBox="1">
            <a:spLocks noChangeArrowheads="1"/>
          </p:cNvSpPr>
          <p:nvPr/>
        </p:nvSpPr>
        <p:spPr bwMode="auto">
          <a:xfrm>
            <a:off x="3600450" y="5821363"/>
            <a:ext cx="1971675" cy="2746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Detector Group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0" y="319314"/>
            <a:ext cx="1028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tx2"/>
                </a:solidFill>
              </a:rPr>
              <a:t>VSL </a:t>
            </a:r>
            <a:r>
              <a:rPr lang="en-US" sz="4000" dirty="0" smtClean="0">
                <a:solidFill>
                  <a:schemeClr val="tx2"/>
                </a:solidFill>
              </a:rPr>
              <a:t>Module - Rules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32771" name="Picture 5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43" y="1636940"/>
            <a:ext cx="9161685" cy="388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555"/>
          <p:cNvSpPr>
            <a:spLocks noChangeArrowheads="1"/>
          </p:cNvSpPr>
          <p:nvPr/>
        </p:nvSpPr>
        <p:spPr bwMode="auto">
          <a:xfrm>
            <a:off x="1577949" y="5791200"/>
            <a:ext cx="8015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i="1" dirty="0"/>
              <a:t>Detector polling interval:</a:t>
            </a:r>
            <a:r>
              <a:rPr lang="en-US" sz="1600" dirty="0"/>
              <a:t> allows the user to set how often data is gathered from loop detectors </a:t>
            </a:r>
          </a:p>
          <a:p>
            <a:r>
              <a:rPr lang="en-US" sz="1600" i="1" dirty="0"/>
              <a:t>Transition time:</a:t>
            </a:r>
            <a:r>
              <a:rPr lang="en-US" sz="1600" dirty="0"/>
              <a:t> the period of time to go from the current speed limit to the new target speed</a:t>
            </a:r>
          </a:p>
          <a:p>
            <a:r>
              <a:rPr lang="en-US" sz="1600" i="1" dirty="0"/>
              <a:t>Settling time:</a:t>
            </a:r>
            <a:r>
              <a:rPr lang="en-US" sz="1600" dirty="0"/>
              <a:t> the time that must elapse between two concurrent changes to speed limits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VSL – Modeling Insights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 was easy and straightforward to use</a:t>
            </a:r>
          </a:p>
          <a:p>
            <a:r>
              <a:rPr lang="en-US" dirty="0" smtClean="0"/>
              <a:t>Challenge:</a:t>
            </a:r>
          </a:p>
          <a:p>
            <a:pPr lvl="1"/>
            <a:r>
              <a:rPr lang="en-US" dirty="0" smtClean="0"/>
              <a:t>Defining appropriate rules and parameters</a:t>
            </a:r>
          </a:p>
          <a:p>
            <a:r>
              <a:rPr lang="en-US" dirty="0" smtClean="0"/>
              <a:t>Module limitations:</a:t>
            </a:r>
          </a:p>
          <a:p>
            <a:pPr lvl="1"/>
            <a:r>
              <a:rPr lang="en-US" dirty="0" smtClean="0"/>
              <a:t>Inability to set segment-to-segment rules</a:t>
            </a:r>
          </a:p>
          <a:p>
            <a:pPr lvl="1"/>
            <a:r>
              <a:rPr lang="en-US" dirty="0" smtClean="0"/>
              <a:t>Enforceable </a:t>
            </a:r>
            <a:r>
              <a:rPr lang="en-US" dirty="0" err="1" smtClean="0"/>
              <a:t>vs</a:t>
            </a:r>
            <a:r>
              <a:rPr lang="en-US" dirty="0" smtClean="0"/>
              <a:t> advisory speed limits – driver response</a:t>
            </a:r>
          </a:p>
          <a:p>
            <a:pPr lvl="1"/>
            <a:r>
              <a:rPr lang="en-US" dirty="0" smtClean="0"/>
              <a:t>HOV Lane speed limit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119526-D21A-4417-8C91-1C580F264A7D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VSL –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Produced an increase in average freeway travel time and delay</a:t>
            </a:r>
          </a:p>
          <a:p>
            <a:pPr lvl="1">
              <a:defRPr/>
            </a:pPr>
            <a:r>
              <a:rPr lang="en-US" dirty="0" smtClean="0"/>
              <a:t>One scenario yielded a decrease</a:t>
            </a:r>
          </a:p>
          <a:p>
            <a:pPr>
              <a:defRPr/>
            </a:pPr>
            <a:r>
              <a:rPr lang="en-US" dirty="0" smtClean="0"/>
              <a:t>Reduced delay within congested, downstream segment</a:t>
            </a:r>
          </a:p>
          <a:p>
            <a:pPr>
              <a:defRPr/>
            </a:pPr>
            <a:r>
              <a:rPr lang="en-US" dirty="0" smtClean="0"/>
              <a:t>Key benefit is expected reduction in rear-end accidents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C7DC30B-9401-4ED7-A4BE-83E392F219A4}" type="slidenum">
              <a:rPr lang="en-US" smtClean="0"/>
              <a:pPr/>
              <a:t>24</a:t>
            </a:fld>
            <a:endParaRPr lang="en-US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6274" t="9505" r="28235" b="28515"/>
          <a:stretch>
            <a:fillRect/>
          </a:stretch>
        </p:blipFill>
        <p:spPr bwMode="auto">
          <a:xfrm>
            <a:off x="7101918" y="255017"/>
            <a:ext cx="2914110" cy="18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609600"/>
            <a:ext cx="4113439" cy="1143000"/>
          </a:xfrm>
        </p:spPr>
        <p:txBody>
          <a:bodyPr lIns="91440" tIns="45720" rIns="91440" bIns="45720"/>
          <a:lstStyle/>
          <a:p>
            <a:r>
              <a:rPr lang="en-US" dirty="0" smtClean="0"/>
              <a:t>Incident Lane Management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5875" y="2387592"/>
            <a:ext cx="8743950" cy="4114800"/>
          </a:xfrm>
          <a:noFill/>
        </p:spPr>
        <p:txBody>
          <a:bodyPr lIns="91440" tIns="45720" rIns="91440" bIns="45720"/>
          <a:lstStyle/>
          <a:p>
            <a:pPr>
              <a:lnSpc>
                <a:spcPct val="90000"/>
              </a:lnSpc>
            </a:pPr>
            <a:r>
              <a:rPr lang="en-US" dirty="0" smtClean="0"/>
              <a:t>General philosophy: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“Close” lane(s) upstream of incident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 overhead gantry signs to provide warning of downstream incident/lane closure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Objective is to provide for earlier and smoother transition/lane changing in advance of incident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effectLst/>
            </a:endParaRPr>
          </a:p>
        </p:txBody>
      </p:sp>
      <p:pic>
        <p:nvPicPr>
          <p:cNvPr id="4" name="Picture 5" descr="Visual Simulation pg5 after.jpg"/>
          <p:cNvPicPr>
            <a:picLocks noChangeAspect="1"/>
          </p:cNvPicPr>
          <p:nvPr/>
        </p:nvPicPr>
        <p:blipFill>
          <a:blip r:embed="rId3" cstate="print"/>
          <a:srcRect l="20627" t="29703" b="19802"/>
          <a:stretch>
            <a:fillRect/>
          </a:stretch>
        </p:blipFill>
        <p:spPr bwMode="auto">
          <a:xfrm>
            <a:off x="5304340" y="58028"/>
            <a:ext cx="4953632" cy="236918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269078" y="273049"/>
            <a:ext cx="3384550" cy="1323521"/>
          </a:xfrm>
        </p:spPr>
        <p:txBody>
          <a:bodyPr/>
          <a:lstStyle/>
          <a:p>
            <a:r>
              <a:rPr lang="en-US" sz="4000" b="0" dirty="0" smtClean="0"/>
              <a:t>Incident Lane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83592" y="1741714"/>
            <a:ext cx="3384550" cy="4384449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Sample Lane Control Sign and VSL combination</a:t>
            </a:r>
          </a:p>
        </p:txBody>
      </p:sp>
      <p:sp>
        <p:nvSpPr>
          <p:cNvPr id="4198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916E130-F5C9-4A02-B6E5-F460CB855D54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41989" name="Content Placeholder 5" descr="I-80 Operation Table-DRAFT_Page_05.jpg"/>
          <p:cNvPicPr>
            <a:picLocks noGrp="1"/>
          </p:cNvPicPr>
          <p:nvPr>
            <p:ph idx="1"/>
          </p:nvPr>
        </p:nvPicPr>
        <p:blipFill>
          <a:blip r:embed="rId2" cstate="print"/>
          <a:srcRect l="3987" t="6667" r="5424" b="7777"/>
          <a:stretch>
            <a:fillRect/>
          </a:stretch>
        </p:blipFill>
        <p:spPr>
          <a:xfrm>
            <a:off x="5011728" y="273050"/>
            <a:ext cx="4787900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Lane Management -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Focused on AM westbound</a:t>
            </a:r>
          </a:p>
          <a:p>
            <a:pPr>
              <a:defRPr/>
            </a:pPr>
            <a:r>
              <a:rPr lang="en-US" dirty="0" smtClean="0"/>
              <a:t>Involves:</a:t>
            </a:r>
          </a:p>
          <a:p>
            <a:pPr lvl="1">
              <a:defRPr/>
            </a:pPr>
            <a:r>
              <a:rPr lang="en-US" dirty="0" smtClean="0"/>
              <a:t>Initiating incident directly within </a:t>
            </a:r>
            <a:r>
              <a:rPr lang="en-US" dirty="0" err="1" smtClean="0"/>
              <a:t>Paramics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“Activating” lane management after a short delay to simulate time to detect incident</a:t>
            </a:r>
          </a:p>
          <a:p>
            <a:pPr>
              <a:defRPr/>
            </a:pPr>
            <a:r>
              <a:rPr lang="en-US" dirty="0" smtClean="0"/>
              <a:t>Tested several incident scenarios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072850-D791-4239-9884-8DB1C8D29F11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Lane Management – Plug-In</a:t>
            </a:r>
            <a:r>
              <a:rPr lang="en-US" sz="2800" dirty="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133600"/>
            <a:ext cx="9344025" cy="441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Developed by CLR Analytics</a:t>
            </a:r>
          </a:p>
          <a:p>
            <a:pPr>
              <a:defRPr/>
            </a:pPr>
            <a:r>
              <a:rPr lang="en-US" dirty="0" smtClean="0"/>
              <a:t>Requires XML input file</a:t>
            </a:r>
          </a:p>
          <a:p>
            <a:pPr lvl="1">
              <a:defRPr/>
            </a:pPr>
            <a:r>
              <a:rPr lang="en-US" dirty="0" smtClean="0"/>
              <a:t>Lane closure zone/links</a:t>
            </a:r>
          </a:p>
          <a:p>
            <a:pPr lvl="1">
              <a:defRPr/>
            </a:pPr>
            <a:r>
              <a:rPr lang="en-US" dirty="0" smtClean="0"/>
              <a:t>Decision zone/links in which drivers change lanes</a:t>
            </a:r>
          </a:p>
          <a:p>
            <a:pPr lvl="1">
              <a:defRPr/>
            </a:pPr>
            <a:r>
              <a:rPr lang="en-US" dirty="0" smtClean="0"/>
              <a:t>CMS messages</a:t>
            </a:r>
          </a:p>
          <a:p>
            <a:pPr lvl="1">
              <a:defRPr/>
            </a:pPr>
            <a:r>
              <a:rPr lang="en-US" dirty="0" smtClean="0"/>
              <a:t>Start/end time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Lane Management – Plug-In Model</a:t>
            </a:r>
          </a:p>
        </p:txBody>
      </p:sp>
      <p:sp>
        <p:nvSpPr>
          <p:cNvPr id="4096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F92872-5238-40AF-9629-B18F043E662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0965" name="Group 5"/>
          <p:cNvGrpSpPr>
            <a:grpSpLocks noChangeAspect="1"/>
          </p:cNvGrpSpPr>
          <p:nvPr/>
        </p:nvGrpSpPr>
        <p:grpSpPr bwMode="auto">
          <a:xfrm>
            <a:off x="1274957" y="1988458"/>
            <a:ext cx="8800241" cy="3483428"/>
            <a:chOff x="1800" y="4621"/>
            <a:chExt cx="8640" cy="3420"/>
          </a:xfrm>
          <a:solidFill>
            <a:schemeClr val="tx2"/>
          </a:solidFill>
        </p:grpSpPr>
        <p:sp>
          <p:nvSpPr>
            <p:cNvPr id="40966" name="AutoShape 6"/>
            <p:cNvSpPr>
              <a:spLocks noChangeAspect="1" noChangeArrowheads="1"/>
            </p:cNvSpPr>
            <p:nvPr/>
          </p:nvSpPr>
          <p:spPr bwMode="auto">
            <a:xfrm>
              <a:off x="1800" y="4621"/>
              <a:ext cx="8640" cy="34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1980" y="6989"/>
              <a:ext cx="8100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1980" y="5580"/>
              <a:ext cx="8100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2160" y="6269"/>
              <a:ext cx="7740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2160" y="5909"/>
              <a:ext cx="7740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2160" y="6629"/>
              <a:ext cx="7740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 flipV="1">
              <a:off x="5760" y="6629"/>
              <a:ext cx="36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 flipV="1">
              <a:off x="7920" y="6269"/>
              <a:ext cx="720" cy="7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6300" y="7169"/>
              <a:ext cx="1768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Right two lanes closed ahead</a:t>
              </a:r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 flipV="1">
              <a:off x="8280" y="6269"/>
              <a:ext cx="720" cy="7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 flipV="1">
              <a:off x="8640" y="6269"/>
              <a:ext cx="720" cy="7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 flipV="1">
              <a:off x="9000" y="6269"/>
              <a:ext cx="720" cy="7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flipV="1">
              <a:off x="9360" y="6269"/>
              <a:ext cx="720" cy="7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 flipV="1">
              <a:off x="6120" y="6629"/>
              <a:ext cx="36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 flipV="1">
              <a:off x="6480" y="6629"/>
              <a:ext cx="36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1" name="Line 21"/>
            <p:cNvSpPr>
              <a:spLocks noChangeShapeType="1"/>
            </p:cNvSpPr>
            <p:nvPr/>
          </p:nvSpPr>
          <p:spPr bwMode="auto">
            <a:xfrm flipV="1">
              <a:off x="6840" y="6629"/>
              <a:ext cx="36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 flipV="1">
              <a:off x="7560" y="6629"/>
              <a:ext cx="36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3" name="Line 23"/>
            <p:cNvSpPr>
              <a:spLocks noChangeShapeType="1"/>
            </p:cNvSpPr>
            <p:nvPr/>
          </p:nvSpPr>
          <p:spPr bwMode="auto">
            <a:xfrm flipV="1">
              <a:off x="9720" y="6629"/>
              <a:ext cx="36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 flipV="1">
              <a:off x="7200" y="6629"/>
              <a:ext cx="36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 flipV="1">
              <a:off x="5760" y="5189"/>
              <a:ext cx="1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6" name="Line 26"/>
            <p:cNvSpPr>
              <a:spLocks noChangeShapeType="1"/>
            </p:cNvSpPr>
            <p:nvPr/>
          </p:nvSpPr>
          <p:spPr bwMode="auto">
            <a:xfrm flipV="1">
              <a:off x="8100" y="5220"/>
              <a:ext cx="1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 flipV="1">
              <a:off x="9900" y="5220"/>
              <a:ext cx="1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 flipV="1">
              <a:off x="3780" y="5189"/>
              <a:ext cx="1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9" name="Rectangle 29"/>
            <p:cNvSpPr>
              <a:spLocks noChangeArrowheads="1"/>
            </p:cNvSpPr>
            <p:nvPr/>
          </p:nvSpPr>
          <p:spPr bwMode="auto">
            <a:xfrm>
              <a:off x="3780" y="7169"/>
              <a:ext cx="1591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Right lane closed ahead</a:t>
              </a:r>
            </a:p>
          </p:txBody>
        </p:sp>
        <p:sp>
          <p:nvSpPr>
            <p:cNvPr id="40990" name="Text Box 30"/>
            <p:cNvSpPr txBox="1">
              <a:spLocks noChangeArrowheads="1"/>
            </p:cNvSpPr>
            <p:nvPr/>
          </p:nvSpPr>
          <p:spPr bwMode="auto">
            <a:xfrm>
              <a:off x="3960" y="5009"/>
              <a:ext cx="1620" cy="36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Decision Link</a:t>
              </a:r>
            </a:p>
          </p:txBody>
        </p:sp>
        <p:sp>
          <p:nvSpPr>
            <p:cNvPr id="40991" name="Text Box 31"/>
            <p:cNvSpPr txBox="1">
              <a:spLocks noChangeArrowheads="1"/>
            </p:cNvSpPr>
            <p:nvPr/>
          </p:nvSpPr>
          <p:spPr bwMode="auto">
            <a:xfrm>
              <a:off x="8280" y="4986"/>
              <a:ext cx="1633" cy="38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Closure Link</a:t>
              </a:r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>
              <a:off x="3780" y="5369"/>
              <a:ext cx="1980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 flipV="1">
              <a:off x="8100" y="5369"/>
              <a:ext cx="1800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4" name="Line 34"/>
            <p:cNvSpPr>
              <a:spLocks noChangeShapeType="1"/>
            </p:cNvSpPr>
            <p:nvPr/>
          </p:nvSpPr>
          <p:spPr bwMode="auto">
            <a:xfrm flipV="1">
              <a:off x="5760" y="5369"/>
              <a:ext cx="2340" cy="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5" name="Text Box 35"/>
            <p:cNvSpPr txBox="1">
              <a:spLocks noChangeArrowheads="1"/>
            </p:cNvSpPr>
            <p:nvPr/>
          </p:nvSpPr>
          <p:spPr bwMode="auto">
            <a:xfrm>
              <a:off x="6120" y="4708"/>
              <a:ext cx="1653" cy="3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Closure Link</a:t>
              </a:r>
            </a:p>
          </p:txBody>
        </p:sp>
        <p:sp>
          <p:nvSpPr>
            <p:cNvPr id="40996" name="Text Box 36"/>
            <p:cNvSpPr txBox="1">
              <a:spLocks noChangeArrowheads="1"/>
            </p:cNvSpPr>
            <p:nvPr/>
          </p:nvSpPr>
          <p:spPr bwMode="auto">
            <a:xfrm>
              <a:off x="6120" y="5009"/>
              <a:ext cx="1620" cy="32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Decision Link</a:t>
              </a:r>
            </a:p>
          </p:txBody>
        </p:sp>
      </p:grpSp>
      <p:pic>
        <p:nvPicPr>
          <p:cNvPr id="37" name="Picture 153" descr="MCj04135080000[1]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39414" y="3951895"/>
            <a:ext cx="578758" cy="41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0E29E3C-3B19-4150-A6E8-D6C14FBEA35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609600"/>
            <a:ext cx="4548868" cy="1143000"/>
          </a:xfrm>
        </p:spPr>
        <p:txBody>
          <a:bodyPr/>
          <a:lstStyle/>
          <a:p>
            <a:r>
              <a:rPr lang="en-US" dirty="0" smtClean="0"/>
              <a:t>The I-80 Corridor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5" y="1981200"/>
            <a:ext cx="4331154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21-mile segment from </a:t>
            </a:r>
            <a:r>
              <a:rPr lang="en-US" dirty="0" err="1" smtClean="0"/>
              <a:t>Carquinez</a:t>
            </a:r>
            <a:r>
              <a:rPr lang="en-US" dirty="0" smtClean="0"/>
              <a:t> Bridge to Bay Bridge</a:t>
            </a:r>
          </a:p>
          <a:p>
            <a:pPr>
              <a:defRPr/>
            </a:pPr>
            <a:r>
              <a:rPr lang="en-US" dirty="0" smtClean="0"/>
              <a:t>Major parallel arterial (San Pablo Avenue)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5" name="Picture 4" descr="ProjectLimi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689" y="43542"/>
            <a:ext cx="4495311" cy="597988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Lane Management – Modeling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Plug-in was easy and straightforward to use</a:t>
            </a:r>
          </a:p>
          <a:p>
            <a:pPr>
              <a:defRPr/>
            </a:pPr>
            <a:r>
              <a:rPr lang="en-US" dirty="0" smtClean="0"/>
              <a:t>Challenge:</a:t>
            </a:r>
          </a:p>
          <a:p>
            <a:pPr lvl="1">
              <a:defRPr/>
            </a:pPr>
            <a:r>
              <a:rPr lang="en-US" dirty="0" smtClean="0"/>
              <a:t>Validation of results</a:t>
            </a:r>
          </a:p>
          <a:p>
            <a:pPr>
              <a:defRPr/>
            </a:pPr>
            <a:r>
              <a:rPr lang="en-US" dirty="0" smtClean="0"/>
              <a:t>Limitation:</a:t>
            </a:r>
          </a:p>
          <a:p>
            <a:pPr lvl="1">
              <a:defRPr/>
            </a:pPr>
            <a:r>
              <a:rPr lang="en-US" dirty="0" smtClean="0"/>
              <a:t>“Zones” are defined by links rather than distance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14456EB-9638-4097-BA10-6A32F9157AF5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Lane Management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Improved flow past incident location in all cases</a:t>
            </a:r>
          </a:p>
          <a:p>
            <a:pPr>
              <a:defRPr/>
            </a:pPr>
            <a:r>
              <a:rPr lang="en-US" dirty="0" smtClean="0"/>
              <a:t>Reduced delay on freeway, as well as arterials</a:t>
            </a:r>
          </a:p>
          <a:p>
            <a:pPr>
              <a:defRPr/>
            </a:pPr>
            <a:r>
              <a:rPr lang="en-US" dirty="0" smtClean="0"/>
              <a:t>Level of benefit varied significantly based on incident details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670D10-D4CC-4F82-A40D-CFC581EAE9C6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Challenges/Issues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Lack of ATM experience</a:t>
            </a:r>
          </a:p>
          <a:p>
            <a:pPr lvl="1">
              <a:defRPr/>
            </a:pPr>
            <a:r>
              <a:rPr lang="en-US" dirty="0" smtClean="0"/>
              <a:t>Uncertainty about how to apply/use the ATM elements</a:t>
            </a:r>
          </a:p>
          <a:p>
            <a:pPr>
              <a:defRPr/>
            </a:pPr>
            <a:r>
              <a:rPr lang="en-US" dirty="0" smtClean="0"/>
              <a:t>Stakeholder skepticism </a:t>
            </a:r>
          </a:p>
          <a:p>
            <a:pPr>
              <a:defRPr/>
            </a:pPr>
            <a:r>
              <a:rPr lang="en-US" dirty="0" smtClean="0"/>
              <a:t>Desire for “exact” results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422D78F-AEE8-4ECF-B0A9-4D6296619700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Paramics</a:t>
            </a:r>
            <a:r>
              <a:rPr lang="en-US" dirty="0" smtClean="0"/>
              <a:t> provided excellent vehicle to simulate active freeway management strategies</a:t>
            </a:r>
          </a:p>
          <a:p>
            <a:pPr>
              <a:defRPr/>
            </a:pPr>
            <a:r>
              <a:rPr lang="en-US" dirty="0" smtClean="0"/>
              <a:t>New VSL module and plug-ins worked as expected – but have limitations</a:t>
            </a:r>
          </a:p>
          <a:p>
            <a:pPr>
              <a:defRPr/>
            </a:pPr>
            <a:r>
              <a:rPr lang="en-US" dirty="0" smtClean="0"/>
              <a:t>ICM Project is moving forward with all ATM elements, although objectives have evolved</a:t>
            </a:r>
          </a:p>
        </p:txBody>
      </p:sp>
      <p:sp>
        <p:nvSpPr>
          <p:cNvPr id="6246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6BE6DE-DC2B-4889-A634-A5A37F3A8E17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B8087B-7457-4FE5-AA9A-8D5DBFA8A4F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B8087B-7457-4FE5-AA9A-8D5DBFA8A4F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-10001" r="45555" b="15334"/>
          <a:stretch>
            <a:fillRect/>
          </a:stretch>
        </p:blipFill>
        <p:spPr bwMode="auto">
          <a:xfrm>
            <a:off x="914400" y="522515"/>
            <a:ext cx="91440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B8087B-7457-4FE5-AA9A-8D5DBFA8A4F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r="47333" b="9334"/>
          <a:stretch>
            <a:fillRect/>
          </a:stretch>
        </p:blipFill>
        <p:spPr bwMode="auto">
          <a:xfrm>
            <a:off x="1371600" y="827088"/>
            <a:ext cx="891540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7B23F4-BD31-4EC1-9C55-B8D90F2A6070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r="48364" b="19167"/>
          <a:stretch>
            <a:fillRect/>
          </a:stretch>
        </p:blipFill>
        <p:spPr bwMode="auto">
          <a:xfrm>
            <a:off x="598714" y="1846942"/>
            <a:ext cx="9344250" cy="390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B8087B-7457-4FE5-AA9A-8D5DBFA8A4F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r="46445" b="8667"/>
          <a:stretch>
            <a:fillRect/>
          </a:stretch>
        </p:blipFill>
        <p:spPr bwMode="auto">
          <a:xfrm>
            <a:off x="609600" y="914399"/>
            <a:ext cx="9164078" cy="521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B8087B-7457-4FE5-AA9A-8D5DBFA8A4F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r="54889" b="20000"/>
          <a:stretch>
            <a:fillRect/>
          </a:stretch>
        </p:blipFill>
        <p:spPr bwMode="auto">
          <a:xfrm>
            <a:off x="1651002" y="682172"/>
            <a:ext cx="85344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One of  most congested </a:t>
            </a:r>
            <a:br>
              <a:rPr lang="en-US" dirty="0" smtClean="0"/>
            </a:br>
            <a:r>
              <a:rPr lang="en-US" dirty="0" smtClean="0"/>
              <a:t>corridors in Bay Area</a:t>
            </a:r>
          </a:p>
          <a:p>
            <a:pPr>
              <a:defRPr/>
            </a:pPr>
            <a:r>
              <a:rPr lang="en-US" dirty="0" smtClean="0"/>
              <a:t>Extensive congestion AM, PM and weekends</a:t>
            </a:r>
          </a:p>
          <a:p>
            <a:pPr>
              <a:defRPr/>
            </a:pPr>
            <a:r>
              <a:rPr lang="en-US" dirty="0" smtClean="0"/>
              <a:t>High accident rate along the freeway</a:t>
            </a:r>
          </a:p>
          <a:p>
            <a:pPr>
              <a:defRPr/>
            </a:pPr>
            <a:r>
              <a:rPr lang="en-US" dirty="0" smtClean="0"/>
              <a:t>Projected 30-45% demand increase by 2035</a:t>
            </a:r>
          </a:p>
          <a:p>
            <a:pPr>
              <a:defRPr/>
            </a:pPr>
            <a:r>
              <a:rPr lang="en-US" dirty="0" smtClean="0"/>
              <a:t>Limited room for physical improvements</a:t>
            </a: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0EF616-7D30-4E8E-89C6-425279CE8019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 r="2341" b="6998"/>
          <a:stretch>
            <a:fillRect/>
          </a:stretch>
        </p:blipFill>
        <p:spPr bwMode="auto">
          <a:xfrm>
            <a:off x="6093171" y="177800"/>
            <a:ext cx="3968857" cy="282665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B8087B-7457-4FE5-AA9A-8D5DBFA8A4F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-667" r="56444" b="20000"/>
          <a:stretch>
            <a:fillRect/>
          </a:stretch>
        </p:blipFill>
        <p:spPr bwMode="auto">
          <a:xfrm>
            <a:off x="1458666" y="533400"/>
            <a:ext cx="85344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 Peak Congestion Map</a:t>
            </a:r>
          </a:p>
        </p:txBody>
      </p:sp>
      <p:pic>
        <p:nvPicPr>
          <p:cNvPr id="8195" name="Content Placeholder 4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76425" y="1543050"/>
            <a:ext cx="7507288" cy="5029200"/>
          </a:xfrm>
        </p:spPr>
      </p:pic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DE165E-4535-4561-8A41-011DE5E3594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PM Peak Congestion Map</a:t>
            </a:r>
          </a:p>
        </p:txBody>
      </p:sp>
      <p:pic>
        <p:nvPicPr>
          <p:cNvPr id="9219" name="Content Placeholder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543050"/>
            <a:ext cx="7554913" cy="5060950"/>
          </a:xfrm>
        </p:spPr>
      </p:pic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014A47-E49C-455B-B6FD-17B1B74CAD8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I-80 ICM Project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EADBF0F-D7BB-4173-8371-E1B47D266A42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6" name="Picture 6" descr="components_ITStechnolog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770" y="1618349"/>
            <a:ext cx="8295943" cy="512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Project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Area-wide adaptive ramp metering</a:t>
            </a:r>
          </a:p>
          <a:p>
            <a:pPr lvl="1">
              <a:defRPr/>
            </a:pPr>
            <a:r>
              <a:rPr lang="en-US" dirty="0" smtClean="0"/>
              <a:t>Meters installed at all ramps in both directions</a:t>
            </a:r>
          </a:p>
          <a:p>
            <a:pPr>
              <a:defRPr/>
            </a:pPr>
            <a:r>
              <a:rPr lang="en-US" dirty="0" smtClean="0"/>
              <a:t>Variable speed limits </a:t>
            </a:r>
          </a:p>
          <a:p>
            <a:pPr lvl="1">
              <a:defRPr/>
            </a:pPr>
            <a:r>
              <a:rPr lang="en-US" dirty="0" smtClean="0"/>
              <a:t>Signs installed throughout corridor in both directions</a:t>
            </a:r>
          </a:p>
          <a:p>
            <a:pPr>
              <a:defRPr/>
            </a:pPr>
            <a:r>
              <a:rPr lang="en-US" dirty="0" smtClean="0"/>
              <a:t>Overhead lane control signals </a:t>
            </a:r>
          </a:p>
          <a:p>
            <a:pPr lvl="1">
              <a:defRPr/>
            </a:pPr>
            <a:r>
              <a:rPr lang="en-US" dirty="0" smtClean="0"/>
              <a:t>Signs installed in westbound direction, within high-incident segment only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1419478-7140-4B30-95EE-B429E3D5B9D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Corridor modeled using </a:t>
            </a:r>
            <a:r>
              <a:rPr lang="en-US" dirty="0" err="1" smtClean="0"/>
              <a:t>Paramics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Multi-hour AM (6 to 10 AM) and PM (2 to 7 PM) peak periods</a:t>
            </a:r>
          </a:p>
          <a:p>
            <a:pPr>
              <a:defRPr/>
            </a:pPr>
            <a:r>
              <a:rPr lang="en-US" dirty="0" smtClean="0"/>
              <a:t>Simulated both recurring and incident conditions</a:t>
            </a:r>
          </a:p>
          <a:p>
            <a:pPr>
              <a:defRPr/>
            </a:pPr>
            <a:r>
              <a:rPr lang="en-US" dirty="0" smtClean="0"/>
              <a:t>Involved application of:</a:t>
            </a:r>
          </a:p>
          <a:p>
            <a:pPr lvl="1">
              <a:defRPr/>
            </a:pPr>
            <a:r>
              <a:rPr lang="en-US" dirty="0" smtClean="0"/>
              <a:t>New Ramp Metering and Lane Management plug-ins</a:t>
            </a:r>
          </a:p>
          <a:p>
            <a:pPr lvl="1">
              <a:defRPr/>
            </a:pPr>
            <a:r>
              <a:rPr lang="en-US" dirty="0" smtClean="0"/>
              <a:t>Recently-added VSL module 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A597DC-4A3F-4B45-B4FD-8A7F1A31F450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Designs\Azure.pot</Template>
  <TotalTime>2930</TotalTime>
  <Words>952</Words>
  <Application>Microsoft Office PowerPoint</Application>
  <PresentationFormat>35mm Slides</PresentationFormat>
  <Paragraphs>217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Azure</vt:lpstr>
      <vt:lpstr>Modeling Active Traffic Management  for the I-80 Integrated Corridor Mobility (ICM) Project</vt:lpstr>
      <vt:lpstr>Simulation of Active Traffic Management Elements</vt:lpstr>
      <vt:lpstr>The I-80 Corridor</vt:lpstr>
      <vt:lpstr>Project Need</vt:lpstr>
      <vt:lpstr>AM Peak Congestion Map</vt:lpstr>
      <vt:lpstr>PM Peak Congestion Map</vt:lpstr>
      <vt:lpstr>I-80 ICM Project</vt:lpstr>
      <vt:lpstr>ATM Project Elements</vt:lpstr>
      <vt:lpstr>Simulation Approach</vt:lpstr>
      <vt:lpstr>Model Network</vt:lpstr>
      <vt:lpstr>Model Network (con’t)</vt:lpstr>
      <vt:lpstr>Analysis Scenarios</vt:lpstr>
      <vt:lpstr>Adaptive Ramp Metering</vt:lpstr>
      <vt:lpstr>Ramp Metering - Testing</vt:lpstr>
      <vt:lpstr>Ramp Metering – Plug-in</vt:lpstr>
      <vt:lpstr>Ramp Meter – Modeling Insights</vt:lpstr>
      <vt:lpstr>Ramp Metering – Results</vt:lpstr>
      <vt:lpstr>Variable Speed Limits</vt:lpstr>
      <vt:lpstr>VSL - Testing</vt:lpstr>
      <vt:lpstr>VSL Module</vt:lpstr>
      <vt:lpstr>Slide 21</vt:lpstr>
      <vt:lpstr>Slide 22</vt:lpstr>
      <vt:lpstr>VSL – Modeling Insights</vt:lpstr>
      <vt:lpstr>VSL – Results</vt:lpstr>
      <vt:lpstr>Incident Lane Management</vt:lpstr>
      <vt:lpstr>Incident Lane Management</vt:lpstr>
      <vt:lpstr>Lane Management - Testing</vt:lpstr>
      <vt:lpstr>Lane Management – Plug-In </vt:lpstr>
      <vt:lpstr>Lane Management – Plug-In Model</vt:lpstr>
      <vt:lpstr>Lane Management – Modeling Insights</vt:lpstr>
      <vt:lpstr>Lane Management Results</vt:lpstr>
      <vt:lpstr>Institutional Challenges/Issues</vt:lpstr>
      <vt:lpstr>Conclusions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DKS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Roundabouts</dc:title>
  <dc:creator>DKS - Oakland</dc:creator>
  <cp:lastModifiedBy>haire</cp:lastModifiedBy>
  <cp:revision>179</cp:revision>
  <cp:lastPrinted>2001-07-07T00:37:29Z</cp:lastPrinted>
  <dcterms:created xsi:type="dcterms:W3CDTF">1998-07-01T23:09:48Z</dcterms:created>
  <dcterms:modified xsi:type="dcterms:W3CDTF">2011-05-11T00:05:03Z</dcterms:modified>
</cp:coreProperties>
</file>