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0"/>
  </p:notesMasterIdLst>
  <p:handoutMasterIdLst>
    <p:handoutMasterId r:id="rId41"/>
  </p:handoutMasterIdLst>
  <p:sldIdLst>
    <p:sldId id="368" r:id="rId2"/>
    <p:sldId id="342" r:id="rId3"/>
    <p:sldId id="345" r:id="rId4"/>
    <p:sldId id="346" r:id="rId5"/>
    <p:sldId id="347" r:id="rId6"/>
    <p:sldId id="348" r:id="rId7"/>
    <p:sldId id="357" r:id="rId8"/>
    <p:sldId id="354" r:id="rId9"/>
    <p:sldId id="313" r:id="rId10"/>
    <p:sldId id="358" r:id="rId11"/>
    <p:sldId id="327" r:id="rId12"/>
    <p:sldId id="334" r:id="rId13"/>
    <p:sldId id="356" r:id="rId14"/>
    <p:sldId id="326" r:id="rId15"/>
    <p:sldId id="314" r:id="rId16"/>
    <p:sldId id="355" r:id="rId17"/>
    <p:sldId id="316" r:id="rId18"/>
    <p:sldId id="317" r:id="rId19"/>
    <p:sldId id="318" r:id="rId20"/>
    <p:sldId id="330" r:id="rId21"/>
    <p:sldId id="353" r:id="rId22"/>
    <p:sldId id="319" r:id="rId23"/>
    <p:sldId id="349" r:id="rId24"/>
    <p:sldId id="350" r:id="rId25"/>
    <p:sldId id="351" r:id="rId26"/>
    <p:sldId id="352" r:id="rId27"/>
    <p:sldId id="320" r:id="rId28"/>
    <p:sldId id="321" r:id="rId29"/>
    <p:sldId id="322" r:id="rId30"/>
    <p:sldId id="359" r:id="rId31"/>
    <p:sldId id="360" r:id="rId32"/>
    <p:sldId id="361" r:id="rId33"/>
    <p:sldId id="362" r:id="rId34"/>
    <p:sldId id="363" r:id="rId35"/>
    <p:sldId id="364" r:id="rId36"/>
    <p:sldId id="365" r:id="rId37"/>
    <p:sldId id="366" r:id="rId38"/>
    <p:sldId id="367"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00"/>
    <a:srgbClr val="00FF00"/>
    <a:srgbClr val="00F66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8238" autoAdjust="0"/>
    <p:restoredTop sz="74011" autoAdjust="0"/>
  </p:normalViewPr>
  <p:slideViewPr>
    <p:cSldViewPr>
      <p:cViewPr varScale="1">
        <p:scale>
          <a:sx n="69" d="100"/>
          <a:sy n="69" d="100"/>
        </p:scale>
        <p:origin x="-159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ChattMPO%20Walk%20Bike%20Analysis\NHTS%20Data\Travel%20to%20Errand.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ChattMPO%20Walk%20Bike%20Analysis\NHTS%20Data\Travel%20to%20Re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ChattMPO%20Walk%20Bike%20Analysis\NHTS%20Data\Travel%20to%20Schoo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hattMPO%20Walk%20Bike%20Analysis\NHTS%20Data\Travel%20to%20Shop.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ChattMPO%20Walk%20Bike%20Analysis\NHTS%20Data\Travel%20to%20Work.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5640374694542547"/>
          <c:y val="8.6545275590551446E-2"/>
          <c:w val="0.80828717530998251"/>
          <c:h val="0.73434601924759535"/>
        </c:manualLayout>
      </c:layout>
      <c:scatterChart>
        <c:scatterStyle val="lineMarker"/>
        <c:ser>
          <c:idx val="0"/>
          <c:order val="0"/>
          <c:spPr>
            <a:ln w="28575">
              <a:noFill/>
            </a:ln>
          </c:spPr>
          <c:marker>
            <c:symbol val="circle"/>
            <c:size val="9"/>
            <c:spPr>
              <a:solidFill>
                <a:schemeClr val="bg2">
                  <a:lumMod val="40000"/>
                  <a:lumOff val="60000"/>
                </a:schemeClr>
              </a:solidFill>
              <a:ln>
                <a:solidFill>
                  <a:srgbClr val="000080"/>
                </a:solidFill>
                <a:prstDash val="solid"/>
              </a:ln>
            </c:spPr>
          </c:marker>
          <c:trendline>
            <c:spPr>
              <a:ln w="25400">
                <a:solidFill>
                  <a:schemeClr val="tx1"/>
                </a:solidFill>
                <a:prstDash val="solid"/>
              </a:ln>
            </c:spPr>
            <c:trendlineType val="poly"/>
            <c:order val="3"/>
          </c:trendline>
          <c:xVal>
            <c:numRef>
              <c:f>Sheet1!$A$2:$A$9</c:f>
              <c:numCache>
                <c:formatCode>General</c:formatCode>
                <c:ptCount val="8"/>
                <c:pt idx="0">
                  <c:v>0.25</c:v>
                </c:pt>
                <c:pt idx="1">
                  <c:v>0.5</c:v>
                </c:pt>
                <c:pt idx="2">
                  <c:v>1</c:v>
                </c:pt>
                <c:pt idx="3">
                  <c:v>1.5</c:v>
                </c:pt>
                <c:pt idx="4">
                  <c:v>2</c:v>
                </c:pt>
                <c:pt idx="5">
                  <c:v>3</c:v>
                </c:pt>
                <c:pt idx="6">
                  <c:v>4</c:v>
                </c:pt>
                <c:pt idx="7">
                  <c:v>5</c:v>
                </c:pt>
              </c:numCache>
            </c:numRef>
          </c:xVal>
          <c:yVal>
            <c:numRef>
              <c:f>Sheet1!$F$2:$F$9</c:f>
              <c:numCache>
                <c:formatCode>0.00%</c:formatCode>
                <c:ptCount val="8"/>
                <c:pt idx="0">
                  <c:v>0.394559012000468</c:v>
                </c:pt>
                <c:pt idx="1">
                  <c:v>0.30756843800322081</c:v>
                </c:pt>
                <c:pt idx="2">
                  <c:v>0.23713235294117646</c:v>
                </c:pt>
                <c:pt idx="3">
                  <c:v>0.19927536231884074</c:v>
                </c:pt>
                <c:pt idx="4">
                  <c:v>0.11428571428571511</c:v>
                </c:pt>
                <c:pt idx="5">
                  <c:v>5.5555555555555455E-2</c:v>
                </c:pt>
                <c:pt idx="6">
                  <c:v>3.5714285714285712E-2</c:v>
                </c:pt>
                <c:pt idx="7">
                  <c:v>1.0000000000000112E-4</c:v>
                </c:pt>
              </c:numCache>
            </c:numRef>
          </c:yVal>
        </c:ser>
        <c:ser>
          <c:idx val="1"/>
          <c:order val="1"/>
          <c:spPr>
            <a:ln w="28575">
              <a:noFill/>
            </a:ln>
          </c:spPr>
          <c:trendline>
            <c:spPr>
              <a:ln w="25400">
                <a:solidFill>
                  <a:prstClr val="white"/>
                </a:solidFill>
              </a:ln>
            </c:spPr>
            <c:trendlineType val="poly"/>
            <c:order val="3"/>
          </c:trendline>
          <c:xVal>
            <c:numRef>
              <c:f>Sheet1!$A$2:$A$6</c:f>
              <c:numCache>
                <c:formatCode>General</c:formatCode>
                <c:ptCount val="5"/>
                <c:pt idx="0">
                  <c:v>0.25</c:v>
                </c:pt>
                <c:pt idx="1">
                  <c:v>0.5</c:v>
                </c:pt>
                <c:pt idx="2">
                  <c:v>1</c:v>
                </c:pt>
                <c:pt idx="3">
                  <c:v>1.5</c:v>
                </c:pt>
                <c:pt idx="4">
                  <c:v>2</c:v>
                </c:pt>
              </c:numCache>
            </c:numRef>
          </c:xVal>
          <c:yVal>
            <c:numRef>
              <c:f>Sheet1!$H$2:$H$6</c:f>
              <c:numCache>
                <c:formatCode>0.00%</c:formatCode>
                <c:ptCount val="5"/>
                <c:pt idx="0">
                  <c:v>8.679948735873284E-3</c:v>
                </c:pt>
                <c:pt idx="1">
                  <c:v>1.529790660225442E-2</c:v>
                </c:pt>
                <c:pt idx="2">
                  <c:v>1.1642156862745213E-2</c:v>
                </c:pt>
                <c:pt idx="3">
                  <c:v>7.246376811594268E-3</c:v>
                </c:pt>
                <c:pt idx="4">
                  <c:v>0</c:v>
                </c:pt>
              </c:numCache>
            </c:numRef>
          </c:yVal>
        </c:ser>
        <c:axId val="74003584"/>
        <c:axId val="74005120"/>
      </c:scatterChart>
      <c:valAx>
        <c:axId val="74003584"/>
        <c:scaling>
          <c:orientation val="minMax"/>
        </c:scaling>
        <c:axPos val="b"/>
        <c:numFmt formatCode="General" sourceLinked="1"/>
        <c:tickLblPos val="nextTo"/>
        <c:spPr>
          <a:ln w="3175">
            <a:solidFill>
              <a:schemeClr val="tx1"/>
            </a:solidFill>
            <a:prstDash val="solid"/>
          </a:ln>
        </c:spPr>
        <c:txPr>
          <a:bodyPr rot="0" vert="horz"/>
          <a:lstStyle/>
          <a:p>
            <a:pPr>
              <a:defRPr sz="950" b="0" i="0" u="none" strike="noStrike" baseline="0">
                <a:solidFill>
                  <a:schemeClr val="tx1"/>
                </a:solidFill>
                <a:latin typeface="Arial"/>
                <a:ea typeface="Arial"/>
                <a:cs typeface="Arial"/>
              </a:defRPr>
            </a:pPr>
            <a:endParaRPr lang="en-US"/>
          </a:p>
        </c:txPr>
        <c:crossAx val="74005120"/>
        <c:crosses val="autoZero"/>
        <c:crossBetween val="midCat"/>
      </c:valAx>
      <c:valAx>
        <c:axId val="74005120"/>
        <c:scaling>
          <c:orientation val="minMax"/>
        </c:scaling>
        <c:axPos val="l"/>
        <c:numFmt formatCode="0.00%" sourceLinked="1"/>
        <c:tickLblPos val="nextTo"/>
        <c:spPr>
          <a:ln w="3175">
            <a:solidFill>
              <a:schemeClr val="tx1"/>
            </a:solidFill>
            <a:prstDash val="solid"/>
          </a:ln>
        </c:spPr>
        <c:txPr>
          <a:bodyPr rot="0" vert="horz"/>
          <a:lstStyle/>
          <a:p>
            <a:pPr>
              <a:defRPr sz="950" b="0" i="0" u="none" strike="noStrike" baseline="0">
                <a:solidFill>
                  <a:schemeClr val="tx1"/>
                </a:solidFill>
                <a:latin typeface="Arial"/>
                <a:ea typeface="Arial"/>
                <a:cs typeface="Arial"/>
              </a:defRPr>
            </a:pPr>
            <a:endParaRPr lang="en-US"/>
          </a:p>
        </c:txPr>
        <c:crossAx val="74003584"/>
        <c:crosses val="autoZero"/>
        <c:crossBetween val="midCat"/>
        <c:majorUnit val="0.1"/>
      </c:valAx>
      <c:spPr>
        <a:noFill/>
        <a:ln w="12700">
          <a:noFill/>
          <a:prstDash val="solid"/>
        </a:ln>
      </c:spPr>
    </c:plotArea>
    <c:plotVisOnly val="1"/>
    <c:dispBlanksAs val="gap"/>
  </c:chart>
  <c:spPr>
    <a:solidFill>
      <a:schemeClr val="bg2">
        <a:lumMod val="50000"/>
      </a:schemeClr>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5584781428183581"/>
          <c:y val="0.11668492525390861"/>
          <c:w val="0.7931634084532535"/>
          <c:h val="0.68417836357411865"/>
        </c:manualLayout>
      </c:layout>
      <c:scatterChart>
        <c:scatterStyle val="lineMarker"/>
        <c:ser>
          <c:idx val="0"/>
          <c:order val="0"/>
          <c:spPr>
            <a:ln w="28575">
              <a:noFill/>
            </a:ln>
          </c:spPr>
          <c:marker>
            <c:symbol val="circle"/>
            <c:size val="9"/>
            <c:spPr>
              <a:solidFill>
                <a:schemeClr val="bg2">
                  <a:lumMod val="40000"/>
                  <a:lumOff val="60000"/>
                </a:schemeClr>
              </a:solidFill>
            </c:spPr>
          </c:marker>
          <c:trendline>
            <c:spPr>
              <a:ln w="25400">
                <a:solidFill>
                  <a:prstClr val="white"/>
                </a:solidFill>
              </a:ln>
            </c:spPr>
            <c:trendlineType val="poly"/>
            <c:order val="3"/>
          </c:trendline>
          <c:xVal>
            <c:numRef>
              <c:f>Sheet1!$A$2:$A$10</c:f>
              <c:numCache>
                <c:formatCode>General</c:formatCode>
                <c:ptCount val="9"/>
                <c:pt idx="0">
                  <c:v>0.25</c:v>
                </c:pt>
                <c:pt idx="1">
                  <c:v>0.5</c:v>
                </c:pt>
                <c:pt idx="2">
                  <c:v>1</c:v>
                </c:pt>
                <c:pt idx="3">
                  <c:v>1.5</c:v>
                </c:pt>
                <c:pt idx="4">
                  <c:v>2</c:v>
                </c:pt>
                <c:pt idx="5">
                  <c:v>3</c:v>
                </c:pt>
                <c:pt idx="6">
                  <c:v>4</c:v>
                </c:pt>
                <c:pt idx="7">
                  <c:v>5</c:v>
                </c:pt>
                <c:pt idx="8">
                  <c:v>10</c:v>
                </c:pt>
              </c:numCache>
            </c:numRef>
          </c:xVal>
          <c:yVal>
            <c:numRef>
              <c:f>Sheet1!$F$2:$F$10</c:f>
              <c:numCache>
                <c:formatCode>0.0%</c:formatCode>
                <c:ptCount val="9"/>
                <c:pt idx="0">
                  <c:v>0.68721891774263355</c:v>
                </c:pt>
                <c:pt idx="1">
                  <c:v>0.57782101167316036</c:v>
                </c:pt>
                <c:pt idx="2">
                  <c:v>0.40144810941271131</c:v>
                </c:pt>
                <c:pt idx="3">
                  <c:v>0.25714285714285934</c:v>
                </c:pt>
                <c:pt idx="4">
                  <c:v>0.2977099236641223</c:v>
                </c:pt>
                <c:pt idx="5">
                  <c:v>0.21428571428571427</c:v>
                </c:pt>
                <c:pt idx="6">
                  <c:v>0.1</c:v>
                </c:pt>
                <c:pt idx="7">
                  <c:v>0.05</c:v>
                </c:pt>
                <c:pt idx="8">
                  <c:v>1.0000000000000005E-2</c:v>
                </c:pt>
              </c:numCache>
            </c:numRef>
          </c:yVal>
        </c:ser>
        <c:ser>
          <c:idx val="1"/>
          <c:order val="1"/>
          <c:spPr>
            <a:ln w="28575">
              <a:noFill/>
            </a:ln>
          </c:spPr>
          <c:trendline>
            <c:spPr>
              <a:ln w="25400">
                <a:solidFill>
                  <a:prstClr val="white"/>
                </a:solidFill>
              </a:ln>
            </c:spPr>
            <c:trendlineType val="poly"/>
            <c:order val="3"/>
          </c:trendline>
          <c:xVal>
            <c:numRef>
              <c:f>Sheet1!$A$2:$A$11</c:f>
              <c:numCache>
                <c:formatCode>General</c:formatCode>
                <c:ptCount val="10"/>
                <c:pt idx="0">
                  <c:v>0.25</c:v>
                </c:pt>
                <c:pt idx="1">
                  <c:v>0.5</c:v>
                </c:pt>
                <c:pt idx="2">
                  <c:v>1</c:v>
                </c:pt>
                <c:pt idx="3">
                  <c:v>1.5</c:v>
                </c:pt>
                <c:pt idx="4">
                  <c:v>2</c:v>
                </c:pt>
                <c:pt idx="5">
                  <c:v>3</c:v>
                </c:pt>
                <c:pt idx="6">
                  <c:v>4</c:v>
                </c:pt>
                <c:pt idx="7">
                  <c:v>5</c:v>
                </c:pt>
                <c:pt idx="8">
                  <c:v>10</c:v>
                </c:pt>
                <c:pt idx="9">
                  <c:v>15</c:v>
                </c:pt>
              </c:numCache>
            </c:numRef>
          </c:xVal>
          <c:yVal>
            <c:numRef>
              <c:f>Sheet1!$H$2:$H$11</c:f>
              <c:numCache>
                <c:formatCode>0.0%</c:formatCode>
                <c:ptCount val="10"/>
                <c:pt idx="0">
                  <c:v>6.6299144059190476E-2</c:v>
                </c:pt>
                <c:pt idx="1">
                  <c:v>6.8579766536964945E-2</c:v>
                </c:pt>
                <c:pt idx="2">
                  <c:v>4.7465808527755386E-2</c:v>
                </c:pt>
                <c:pt idx="3">
                  <c:v>2.8571428571428591E-2</c:v>
                </c:pt>
                <c:pt idx="4">
                  <c:v>2.2900763358778626E-2</c:v>
                </c:pt>
                <c:pt idx="5">
                  <c:v>1.7857142857142856E-2</c:v>
                </c:pt>
                <c:pt idx="6">
                  <c:v>2.0000000000000011E-2</c:v>
                </c:pt>
                <c:pt idx="7">
                  <c:v>4.0000000000000022E-2</c:v>
                </c:pt>
                <c:pt idx="8">
                  <c:v>2.0404377666481413E-2</c:v>
                </c:pt>
                <c:pt idx="9">
                  <c:v>9.5574485767713612E-3</c:v>
                </c:pt>
              </c:numCache>
            </c:numRef>
          </c:yVal>
        </c:ser>
        <c:axId val="74046080"/>
        <c:axId val="74051968"/>
      </c:scatterChart>
      <c:valAx>
        <c:axId val="74046080"/>
        <c:scaling>
          <c:orientation val="minMax"/>
        </c:scaling>
        <c:axPos val="b"/>
        <c:numFmt formatCode="General" sourceLinked="1"/>
        <c:tickLblPos val="nextTo"/>
        <c:crossAx val="74051968"/>
        <c:crosses val="autoZero"/>
        <c:crossBetween val="midCat"/>
      </c:valAx>
      <c:valAx>
        <c:axId val="74051968"/>
        <c:scaling>
          <c:orientation val="minMax"/>
        </c:scaling>
        <c:axPos val="l"/>
        <c:numFmt formatCode="0.0%" sourceLinked="1"/>
        <c:tickLblPos val="nextTo"/>
        <c:crossAx val="74046080"/>
        <c:crosses val="autoZero"/>
        <c:crossBetween val="midCat"/>
      </c:valAx>
    </c:plotArea>
    <c:plotVisOnly val="1"/>
  </c:chart>
  <c:spPr>
    <a:solidFill>
      <a:srgbClr val="1F497D">
        <a:lumMod val="50000"/>
      </a:srgbClr>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8230545986768351"/>
          <c:y val="7.7100831146106941E-2"/>
          <c:w val="0.76517937608670572"/>
          <c:h val="0.711226487314087"/>
        </c:manualLayout>
      </c:layout>
      <c:scatterChart>
        <c:scatterStyle val="lineMarker"/>
        <c:ser>
          <c:idx val="0"/>
          <c:order val="0"/>
          <c:spPr>
            <a:ln w="28575">
              <a:noFill/>
            </a:ln>
          </c:spPr>
          <c:marker>
            <c:symbol val="circle"/>
            <c:size val="9"/>
            <c:spPr>
              <a:solidFill>
                <a:schemeClr val="bg2">
                  <a:lumMod val="40000"/>
                  <a:lumOff val="60000"/>
                </a:schemeClr>
              </a:solidFill>
            </c:spPr>
          </c:marker>
          <c:trendline>
            <c:spPr>
              <a:ln w="25400">
                <a:solidFill>
                  <a:prstClr val="white"/>
                </a:solidFill>
              </a:ln>
            </c:spPr>
            <c:trendlineType val="poly"/>
            <c:order val="3"/>
          </c:trendline>
          <c:xVal>
            <c:numRef>
              <c:f>Sheet1!$A$3:$A$8</c:f>
              <c:numCache>
                <c:formatCode>General</c:formatCode>
                <c:ptCount val="6"/>
                <c:pt idx="0">
                  <c:v>0.25</c:v>
                </c:pt>
                <c:pt idx="1">
                  <c:v>0.5</c:v>
                </c:pt>
                <c:pt idx="2">
                  <c:v>1</c:v>
                </c:pt>
                <c:pt idx="3">
                  <c:v>1.5</c:v>
                </c:pt>
                <c:pt idx="4">
                  <c:v>2</c:v>
                </c:pt>
                <c:pt idx="5">
                  <c:v>3</c:v>
                </c:pt>
              </c:numCache>
            </c:numRef>
          </c:xVal>
          <c:yVal>
            <c:numRef>
              <c:f>Sheet1!$F$3:$F$8</c:f>
              <c:numCache>
                <c:formatCode>0.0%</c:formatCode>
                <c:ptCount val="6"/>
                <c:pt idx="0">
                  <c:v>0.60168776371308064</c:v>
                </c:pt>
                <c:pt idx="1">
                  <c:v>0.47692307692307911</c:v>
                </c:pt>
                <c:pt idx="2">
                  <c:v>0.28252788104089577</c:v>
                </c:pt>
                <c:pt idx="3">
                  <c:v>9.5238095238095247E-2</c:v>
                </c:pt>
                <c:pt idx="4">
                  <c:v>0.23076923076923275</c:v>
                </c:pt>
                <c:pt idx="5">
                  <c:v>0</c:v>
                </c:pt>
              </c:numCache>
            </c:numRef>
          </c:yVal>
        </c:ser>
        <c:ser>
          <c:idx val="1"/>
          <c:order val="1"/>
          <c:spPr>
            <a:ln w="0">
              <a:noFill/>
            </a:ln>
          </c:spPr>
          <c:trendline>
            <c:spPr>
              <a:ln w="25400">
                <a:solidFill>
                  <a:prstClr val="white"/>
                </a:solidFill>
              </a:ln>
            </c:spPr>
            <c:trendlineType val="log"/>
          </c:trendline>
          <c:xVal>
            <c:numRef>
              <c:f>Sheet1!$A$3:$A$8</c:f>
              <c:numCache>
                <c:formatCode>General</c:formatCode>
                <c:ptCount val="6"/>
                <c:pt idx="0">
                  <c:v>0.25</c:v>
                </c:pt>
                <c:pt idx="1">
                  <c:v>0.5</c:v>
                </c:pt>
                <c:pt idx="2">
                  <c:v>1</c:v>
                </c:pt>
                <c:pt idx="3">
                  <c:v>1.5</c:v>
                </c:pt>
                <c:pt idx="4">
                  <c:v>2</c:v>
                </c:pt>
                <c:pt idx="5">
                  <c:v>3</c:v>
                </c:pt>
              </c:numCache>
            </c:numRef>
          </c:xVal>
          <c:yVal>
            <c:numRef>
              <c:f>Sheet1!$H$3:$H$7</c:f>
              <c:numCache>
                <c:formatCode>0.0%</c:formatCode>
                <c:ptCount val="5"/>
                <c:pt idx="0">
                  <c:v>2.1097046413502334E-2</c:v>
                </c:pt>
                <c:pt idx="1">
                  <c:v>2.0118343195266272E-2</c:v>
                </c:pt>
                <c:pt idx="2">
                  <c:v>7.4349442379182153E-3</c:v>
                </c:pt>
                <c:pt idx="3">
                  <c:v>2.3809523809523812E-2</c:v>
                </c:pt>
                <c:pt idx="4">
                  <c:v>0</c:v>
                </c:pt>
              </c:numCache>
            </c:numRef>
          </c:yVal>
        </c:ser>
        <c:axId val="74117120"/>
        <c:axId val="74118656"/>
      </c:scatterChart>
      <c:valAx>
        <c:axId val="74117120"/>
        <c:scaling>
          <c:orientation val="minMax"/>
        </c:scaling>
        <c:axPos val="b"/>
        <c:numFmt formatCode="General" sourceLinked="1"/>
        <c:tickLblPos val="nextTo"/>
        <c:crossAx val="74118656"/>
        <c:crosses val="autoZero"/>
        <c:crossBetween val="midCat"/>
      </c:valAx>
      <c:valAx>
        <c:axId val="74118656"/>
        <c:scaling>
          <c:orientation val="minMax"/>
        </c:scaling>
        <c:axPos val="l"/>
        <c:numFmt formatCode="0.0%" sourceLinked="1"/>
        <c:tickLblPos val="nextTo"/>
        <c:txPr>
          <a:bodyPr/>
          <a:lstStyle/>
          <a:p>
            <a:pPr>
              <a:defRPr sz="1000"/>
            </a:pPr>
            <a:endParaRPr lang="en-US"/>
          </a:p>
        </c:txPr>
        <c:crossAx val="74117120"/>
        <c:crosses val="autoZero"/>
        <c:crossBetween val="midCat"/>
      </c:valAx>
      <c:spPr>
        <a:solidFill>
          <a:schemeClr val="bg2">
            <a:lumMod val="50000"/>
          </a:schemeClr>
        </a:solidFill>
      </c:spPr>
    </c:plotArea>
    <c:plotVisOnly val="1"/>
  </c:chart>
  <c:spPr>
    <a:solidFill>
      <a:schemeClr val="bg2">
        <a:lumMod val="50000"/>
      </a:schemeClr>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8209568122166581"/>
          <c:y val="0.11303011465672054"/>
          <c:w val="0.76355022667621164"/>
          <c:h val="0.69843440622553765"/>
        </c:manualLayout>
      </c:layout>
      <c:scatterChart>
        <c:scatterStyle val="lineMarker"/>
        <c:ser>
          <c:idx val="0"/>
          <c:order val="0"/>
          <c:spPr>
            <a:ln w="25400">
              <a:noFill/>
            </a:ln>
          </c:spPr>
          <c:marker>
            <c:symbol val="circle"/>
            <c:size val="9"/>
            <c:spPr>
              <a:solidFill>
                <a:schemeClr val="bg2">
                  <a:lumMod val="40000"/>
                  <a:lumOff val="60000"/>
                </a:schemeClr>
              </a:solidFill>
              <a:ln>
                <a:solidFill>
                  <a:srgbClr val="000080"/>
                </a:solidFill>
                <a:prstDash val="solid"/>
              </a:ln>
            </c:spPr>
          </c:marker>
          <c:trendline>
            <c:spPr>
              <a:ln w="25400">
                <a:solidFill>
                  <a:schemeClr val="tx1"/>
                </a:solidFill>
                <a:prstDash val="solid"/>
              </a:ln>
            </c:spPr>
            <c:trendlineType val="poly"/>
            <c:order val="3"/>
          </c:trendline>
          <c:xVal>
            <c:numRef>
              <c:f>Sheet1!$A$2:$A$8</c:f>
              <c:numCache>
                <c:formatCode>General</c:formatCode>
                <c:ptCount val="7"/>
                <c:pt idx="0">
                  <c:v>0.25</c:v>
                </c:pt>
                <c:pt idx="1">
                  <c:v>0.5</c:v>
                </c:pt>
                <c:pt idx="2">
                  <c:v>1</c:v>
                </c:pt>
                <c:pt idx="3">
                  <c:v>1.5</c:v>
                </c:pt>
                <c:pt idx="4">
                  <c:v>2</c:v>
                </c:pt>
                <c:pt idx="5">
                  <c:v>3</c:v>
                </c:pt>
                <c:pt idx="6">
                  <c:v>4</c:v>
                </c:pt>
              </c:numCache>
            </c:numRef>
          </c:xVal>
          <c:yVal>
            <c:numRef>
              <c:f>Sheet1!$F$2:$F$8</c:f>
              <c:numCache>
                <c:formatCode>0.00%</c:formatCode>
                <c:ptCount val="7"/>
                <c:pt idx="0">
                  <c:v>0.37694704049844235</c:v>
                </c:pt>
                <c:pt idx="1">
                  <c:v>0.28668382869178566</c:v>
                </c:pt>
                <c:pt idx="2">
                  <c:v>0.2157856625633599</c:v>
                </c:pt>
                <c:pt idx="3">
                  <c:v>0.18502202643171806</c:v>
                </c:pt>
                <c:pt idx="4">
                  <c:v>9.0000000000000024E-2</c:v>
                </c:pt>
                <c:pt idx="5">
                  <c:v>5.4545454545454515E-2</c:v>
                </c:pt>
                <c:pt idx="6">
                  <c:v>2.1739130434782612E-2</c:v>
                </c:pt>
              </c:numCache>
            </c:numRef>
          </c:yVal>
        </c:ser>
        <c:ser>
          <c:idx val="1"/>
          <c:order val="1"/>
          <c:spPr>
            <a:ln w="25400">
              <a:noFill/>
            </a:ln>
          </c:spPr>
          <c:trendline>
            <c:spPr>
              <a:ln w="25400">
                <a:solidFill>
                  <a:prstClr val="white"/>
                </a:solidFill>
              </a:ln>
            </c:spPr>
            <c:trendlineType val="poly"/>
            <c:order val="3"/>
          </c:trendline>
          <c:xVal>
            <c:numRef>
              <c:f>Sheet1!$A$2:$A$8</c:f>
              <c:numCache>
                <c:formatCode>General</c:formatCode>
                <c:ptCount val="7"/>
                <c:pt idx="0">
                  <c:v>0.25</c:v>
                </c:pt>
                <c:pt idx="1">
                  <c:v>0.5</c:v>
                </c:pt>
                <c:pt idx="2">
                  <c:v>1</c:v>
                </c:pt>
                <c:pt idx="3">
                  <c:v>1.5</c:v>
                </c:pt>
                <c:pt idx="4">
                  <c:v>2</c:v>
                </c:pt>
                <c:pt idx="5">
                  <c:v>3</c:v>
                </c:pt>
                <c:pt idx="6">
                  <c:v>4</c:v>
                </c:pt>
              </c:numCache>
            </c:numRef>
          </c:xVal>
          <c:yVal>
            <c:numRef>
              <c:f>Sheet1!$H$2:$H$8</c:f>
              <c:numCache>
                <c:formatCode>0.00%</c:formatCode>
                <c:ptCount val="7"/>
                <c:pt idx="0">
                  <c:v>5.4517133956387175E-3</c:v>
                </c:pt>
                <c:pt idx="1">
                  <c:v>1.3807629300257588E-2</c:v>
                </c:pt>
                <c:pt idx="2">
                  <c:v>9.4134685010862675E-3</c:v>
                </c:pt>
                <c:pt idx="3">
                  <c:v>8.810572687224752E-3</c:v>
                </c:pt>
                <c:pt idx="4">
                  <c:v>5.0000000000000114E-3</c:v>
                </c:pt>
                <c:pt idx="5">
                  <c:v>2.5000000000000092E-3</c:v>
                </c:pt>
                <c:pt idx="6">
                  <c:v>0</c:v>
                </c:pt>
              </c:numCache>
            </c:numRef>
          </c:yVal>
        </c:ser>
        <c:axId val="74178560"/>
        <c:axId val="74180096"/>
      </c:scatterChart>
      <c:valAx>
        <c:axId val="74178560"/>
        <c:scaling>
          <c:orientation val="minMax"/>
        </c:scaling>
        <c:axPos val="b"/>
        <c:numFmt formatCode="General" sourceLinked="1"/>
        <c:tickLblPos val="nextTo"/>
        <c:spPr>
          <a:solidFill>
            <a:srgbClr val="1F497D">
              <a:lumMod val="50000"/>
            </a:srgbClr>
          </a:solidFill>
          <a:ln w="3175">
            <a:solidFill>
              <a:schemeClr val="tx1"/>
            </a:solidFill>
            <a:prstDash val="solid"/>
          </a:ln>
        </c:spPr>
        <c:txPr>
          <a:bodyPr rot="0" vert="horz"/>
          <a:lstStyle/>
          <a:p>
            <a:pPr>
              <a:defRPr sz="950" b="0" i="0" u="none" strike="noStrike" baseline="0">
                <a:solidFill>
                  <a:schemeClr val="tx1"/>
                </a:solidFill>
                <a:latin typeface="Arial"/>
                <a:ea typeface="Arial"/>
                <a:cs typeface="Arial"/>
              </a:defRPr>
            </a:pPr>
            <a:endParaRPr lang="en-US"/>
          </a:p>
        </c:txPr>
        <c:crossAx val="74180096"/>
        <c:crosses val="autoZero"/>
        <c:crossBetween val="midCat"/>
      </c:valAx>
      <c:valAx>
        <c:axId val="74180096"/>
        <c:scaling>
          <c:orientation val="minMax"/>
          <c:max val="0.5"/>
          <c:min val="0"/>
        </c:scaling>
        <c:axPos val="l"/>
        <c:numFmt formatCode="0.00%" sourceLinked="1"/>
        <c:tickLblPos val="nextTo"/>
        <c:spPr>
          <a:ln w="3175">
            <a:solidFill>
              <a:schemeClr val="tx1"/>
            </a:solidFill>
            <a:prstDash val="solid"/>
          </a:ln>
        </c:spPr>
        <c:txPr>
          <a:bodyPr rot="0" vert="horz"/>
          <a:lstStyle/>
          <a:p>
            <a:pPr>
              <a:defRPr sz="1000" b="0" i="0" u="none" strike="noStrike" baseline="0">
                <a:solidFill>
                  <a:schemeClr val="tx1"/>
                </a:solidFill>
                <a:latin typeface="Arial"/>
                <a:ea typeface="Arial"/>
                <a:cs typeface="Arial"/>
              </a:defRPr>
            </a:pPr>
            <a:endParaRPr lang="en-US"/>
          </a:p>
        </c:txPr>
        <c:crossAx val="74178560"/>
        <c:crosses val="autoZero"/>
        <c:crossBetween val="midCat"/>
        <c:majorUnit val="0.1"/>
      </c:valAx>
      <c:spPr>
        <a:noFill/>
        <a:ln w="12700">
          <a:noFill/>
          <a:prstDash val="solid"/>
        </a:ln>
      </c:spPr>
    </c:plotArea>
    <c:plotVisOnly val="1"/>
    <c:dispBlanksAs val="gap"/>
  </c:chart>
  <c:spPr>
    <a:solidFill>
      <a:schemeClr val="bg2">
        <a:lumMod val="50000"/>
      </a:schemeClr>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7906537819136312"/>
          <c:y val="8.6545275590551224E-2"/>
          <c:w val="0.76548389405869843"/>
          <c:h val="0.73434601924759535"/>
        </c:manualLayout>
      </c:layout>
      <c:scatterChart>
        <c:scatterStyle val="lineMarker"/>
        <c:ser>
          <c:idx val="0"/>
          <c:order val="0"/>
          <c:spPr>
            <a:ln w="28575">
              <a:noFill/>
            </a:ln>
          </c:spPr>
          <c:marker>
            <c:symbol val="circle"/>
            <c:size val="9"/>
            <c:spPr>
              <a:solidFill>
                <a:schemeClr val="bg2">
                  <a:lumMod val="40000"/>
                  <a:lumOff val="60000"/>
                </a:schemeClr>
              </a:solidFill>
              <a:ln>
                <a:solidFill>
                  <a:srgbClr val="000080"/>
                </a:solidFill>
                <a:prstDash val="solid"/>
              </a:ln>
            </c:spPr>
          </c:marker>
          <c:trendline>
            <c:spPr>
              <a:ln w="25400">
                <a:solidFill>
                  <a:schemeClr val="tx1"/>
                </a:solidFill>
                <a:prstDash val="solid"/>
              </a:ln>
            </c:spPr>
            <c:trendlineType val="poly"/>
            <c:order val="3"/>
          </c:trendline>
          <c:xVal>
            <c:numRef>
              <c:f>Sheet1!$A$2:$A$8</c:f>
              <c:numCache>
                <c:formatCode>General</c:formatCode>
                <c:ptCount val="7"/>
                <c:pt idx="0">
                  <c:v>0.25</c:v>
                </c:pt>
                <c:pt idx="1">
                  <c:v>0.5</c:v>
                </c:pt>
                <c:pt idx="2">
                  <c:v>1</c:v>
                </c:pt>
                <c:pt idx="3">
                  <c:v>1.5</c:v>
                </c:pt>
                <c:pt idx="4">
                  <c:v>2</c:v>
                </c:pt>
                <c:pt idx="5">
                  <c:v>3</c:v>
                </c:pt>
                <c:pt idx="6">
                  <c:v>4</c:v>
                </c:pt>
              </c:numCache>
            </c:numRef>
          </c:xVal>
          <c:yVal>
            <c:numRef>
              <c:f>Sheet1!$F$2:$F$8</c:f>
              <c:numCache>
                <c:formatCode>0.00%</c:formatCode>
                <c:ptCount val="7"/>
                <c:pt idx="0">
                  <c:v>0.45983554712207481</c:v>
                </c:pt>
                <c:pt idx="1">
                  <c:v>0.32403100775193799</c:v>
                </c:pt>
                <c:pt idx="2">
                  <c:v>0.21513944223107684</c:v>
                </c:pt>
                <c:pt idx="3">
                  <c:v>0.21428571428571427</c:v>
                </c:pt>
                <c:pt idx="4">
                  <c:v>8.1081081081081086E-2</c:v>
                </c:pt>
                <c:pt idx="5">
                  <c:v>4.3478260869565223E-2</c:v>
                </c:pt>
                <c:pt idx="6">
                  <c:v>2.5000000000000001E-2</c:v>
                </c:pt>
              </c:numCache>
            </c:numRef>
          </c:yVal>
        </c:ser>
        <c:ser>
          <c:idx val="1"/>
          <c:order val="1"/>
          <c:spPr>
            <a:ln w="28575">
              <a:noFill/>
            </a:ln>
          </c:spPr>
          <c:marker>
            <c:symbol val="square"/>
            <c:size val="5"/>
            <c:spPr>
              <a:solidFill>
                <a:schemeClr val="accent2"/>
              </a:solidFill>
              <a:ln>
                <a:solidFill>
                  <a:schemeClr val="accent2"/>
                </a:solidFill>
                <a:prstDash val="solid"/>
              </a:ln>
            </c:spPr>
          </c:marker>
          <c:trendline>
            <c:spPr>
              <a:ln w="25400">
                <a:solidFill>
                  <a:schemeClr val="tx1"/>
                </a:solidFill>
                <a:prstDash val="solid"/>
              </a:ln>
            </c:spPr>
            <c:trendlineType val="poly"/>
            <c:order val="3"/>
          </c:trendline>
          <c:xVal>
            <c:numRef>
              <c:f>Sheet1!$A$2:$A$8</c:f>
              <c:numCache>
                <c:formatCode>General</c:formatCode>
                <c:ptCount val="7"/>
                <c:pt idx="0">
                  <c:v>0.25</c:v>
                </c:pt>
                <c:pt idx="1">
                  <c:v>0.5</c:v>
                </c:pt>
                <c:pt idx="2">
                  <c:v>1</c:v>
                </c:pt>
                <c:pt idx="3">
                  <c:v>1.5</c:v>
                </c:pt>
                <c:pt idx="4">
                  <c:v>2</c:v>
                </c:pt>
                <c:pt idx="5">
                  <c:v>3</c:v>
                </c:pt>
                <c:pt idx="6">
                  <c:v>4</c:v>
                </c:pt>
              </c:numCache>
            </c:numRef>
          </c:xVal>
          <c:yVal>
            <c:numRef>
              <c:f>Sheet1!$H$2:$H$8</c:f>
              <c:numCache>
                <c:formatCode>0.00%</c:formatCode>
                <c:ptCount val="7"/>
                <c:pt idx="0">
                  <c:v>1.138519924098688E-2</c:v>
                </c:pt>
                <c:pt idx="1">
                  <c:v>2.3255813953488372E-2</c:v>
                </c:pt>
                <c:pt idx="2">
                  <c:v>2.390438247011975E-2</c:v>
                </c:pt>
                <c:pt idx="3">
                  <c:v>5.3571428571428555E-2</c:v>
                </c:pt>
                <c:pt idx="4">
                  <c:v>2.7027027027027296E-2</c:v>
                </c:pt>
                <c:pt idx="5">
                  <c:v>8.6956521739130543E-2</c:v>
                </c:pt>
                <c:pt idx="6">
                  <c:v>0</c:v>
                </c:pt>
              </c:numCache>
            </c:numRef>
          </c:yVal>
        </c:ser>
        <c:axId val="74467968"/>
        <c:axId val="74477952"/>
      </c:scatterChart>
      <c:valAx>
        <c:axId val="74467968"/>
        <c:scaling>
          <c:orientation val="minMax"/>
        </c:scaling>
        <c:axPos val="b"/>
        <c:numFmt formatCode="General" sourceLinked="1"/>
        <c:tickLblPos val="nextTo"/>
        <c:spPr>
          <a:ln w="3175">
            <a:solidFill>
              <a:schemeClr val="tx1"/>
            </a:solidFill>
            <a:prstDash val="solid"/>
          </a:ln>
        </c:spPr>
        <c:txPr>
          <a:bodyPr rot="0" vert="horz"/>
          <a:lstStyle/>
          <a:p>
            <a:pPr>
              <a:defRPr sz="950" b="0" i="0" u="none" strike="noStrike" baseline="0">
                <a:solidFill>
                  <a:schemeClr val="tx1"/>
                </a:solidFill>
                <a:latin typeface="Arial"/>
                <a:ea typeface="Arial"/>
                <a:cs typeface="Arial"/>
              </a:defRPr>
            </a:pPr>
            <a:endParaRPr lang="en-US"/>
          </a:p>
        </c:txPr>
        <c:crossAx val="74477952"/>
        <c:crosses val="autoZero"/>
        <c:crossBetween val="midCat"/>
      </c:valAx>
      <c:valAx>
        <c:axId val="74477952"/>
        <c:scaling>
          <c:orientation val="minMax"/>
        </c:scaling>
        <c:axPos val="l"/>
        <c:numFmt formatCode="0.00%" sourceLinked="1"/>
        <c:tickLblPos val="nextTo"/>
        <c:spPr>
          <a:ln w="3175">
            <a:solidFill>
              <a:schemeClr val="tx1"/>
            </a:solidFill>
            <a:prstDash val="solid"/>
          </a:ln>
        </c:spPr>
        <c:txPr>
          <a:bodyPr rot="0" vert="horz"/>
          <a:lstStyle/>
          <a:p>
            <a:pPr>
              <a:defRPr sz="950" b="0" i="0" u="none" strike="noStrike" baseline="0">
                <a:solidFill>
                  <a:schemeClr val="tx1"/>
                </a:solidFill>
                <a:latin typeface="Arial"/>
                <a:ea typeface="Arial"/>
                <a:cs typeface="Arial"/>
              </a:defRPr>
            </a:pPr>
            <a:endParaRPr lang="en-US"/>
          </a:p>
        </c:txPr>
        <c:crossAx val="74467968"/>
        <c:crosses val="autoZero"/>
        <c:crossBetween val="midCat"/>
      </c:valAx>
      <c:spPr>
        <a:solidFill>
          <a:srgbClr val="1F497D">
            <a:lumMod val="50000"/>
          </a:srgbClr>
        </a:solidFill>
        <a:ln w="12700">
          <a:noFill/>
          <a:prstDash val="solid"/>
        </a:ln>
      </c:spPr>
    </c:plotArea>
    <c:plotVisOnly val="1"/>
    <c:dispBlanksAs val="gap"/>
  </c:chart>
  <c:spPr>
    <a:solidFill>
      <a:srgbClr val="1F497D">
        <a:lumMod val="50000"/>
      </a:srgbClr>
    </a:solidFill>
    <a:ln w="3175">
      <a:noFill/>
      <a:prstDash val="solid"/>
    </a:ln>
  </c:spPr>
  <c:txPr>
    <a:bodyPr/>
    <a:lstStyle/>
    <a:p>
      <a:pPr>
        <a:defRPr sz="950" b="0" i="0" u="none" strike="noStrike" baseline="0">
          <a:solidFill>
            <a:srgbClr val="000000"/>
          </a:solidFill>
          <a:latin typeface="Arial"/>
          <a:ea typeface="Arial"/>
          <a:cs typeface="Aria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lIns="94837" tIns="47418" rIns="94837" bIns="47418"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37" tIns="47418" rIns="94837" bIns="47418" rtlCol="0"/>
          <a:lstStyle>
            <a:lvl1pPr algn="r">
              <a:defRPr sz="1200"/>
            </a:lvl1pPr>
          </a:lstStyle>
          <a:p>
            <a:fld id="{BE44CD0B-3F58-4BB4-8F1B-986F0B91E8BA}" type="datetimeFigureOut">
              <a:rPr lang="en-US" smtClean="0"/>
              <a:pPr/>
              <a:t>4/11/2011</a:t>
            </a:fld>
            <a:endParaRPr lang="en-US" dirty="0"/>
          </a:p>
        </p:txBody>
      </p:sp>
      <p:sp>
        <p:nvSpPr>
          <p:cNvPr id="4" name="Footer Placeholder 3"/>
          <p:cNvSpPr>
            <a:spLocks noGrp="1"/>
          </p:cNvSpPr>
          <p:nvPr>
            <p:ph type="ftr" sz="quarter" idx="2"/>
          </p:nvPr>
        </p:nvSpPr>
        <p:spPr>
          <a:xfrm>
            <a:off x="1" y="9119173"/>
            <a:ext cx="3170583" cy="480388"/>
          </a:xfrm>
          <a:prstGeom prst="rect">
            <a:avLst/>
          </a:prstGeom>
        </p:spPr>
        <p:txBody>
          <a:bodyPr vert="horz" lIns="94837" tIns="47418" rIns="94837"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37" tIns="47418" rIns="94837" bIns="47418" rtlCol="0" anchor="b"/>
          <a:lstStyle>
            <a:lvl1pPr algn="r">
              <a:defRPr sz="1200"/>
            </a:lvl1pPr>
          </a:lstStyle>
          <a:p>
            <a:fld id="{F8ACBB5D-F9F7-4A48-8A3F-A9BB36D4111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162" cy="479227"/>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idx="1"/>
          </p:nvPr>
        </p:nvSpPr>
        <p:spPr>
          <a:xfrm>
            <a:off x="4143829" y="2"/>
            <a:ext cx="3170162" cy="479227"/>
          </a:xfrm>
          <a:prstGeom prst="rect">
            <a:avLst/>
          </a:prstGeom>
        </p:spPr>
        <p:txBody>
          <a:bodyPr vert="horz" lIns="91427" tIns="45714" rIns="91427" bIns="45714" rtlCol="0"/>
          <a:lstStyle>
            <a:lvl1pPr algn="r">
              <a:defRPr sz="1200"/>
            </a:lvl1pPr>
          </a:lstStyle>
          <a:p>
            <a:fld id="{3C946DAE-E2A2-4FDC-A644-90ECD90CEA7A}" type="datetimeFigureOut">
              <a:rPr lang="en-US" smtClean="0"/>
              <a:pPr/>
              <a:t>4/11/2011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27" tIns="45714" rIns="91427" bIns="45714" rtlCol="0" anchor="ctr"/>
          <a:lstStyle/>
          <a:p>
            <a:endParaRPr lang="en-US" dirty="0"/>
          </a:p>
        </p:txBody>
      </p:sp>
      <p:sp>
        <p:nvSpPr>
          <p:cNvPr id="5" name="Notes Placeholder 4"/>
          <p:cNvSpPr>
            <a:spLocks noGrp="1"/>
          </p:cNvSpPr>
          <p:nvPr>
            <p:ph type="body" sz="quarter" idx="3"/>
          </p:nvPr>
        </p:nvSpPr>
        <p:spPr>
          <a:xfrm>
            <a:off x="731764" y="4560989"/>
            <a:ext cx="5851676" cy="4319289"/>
          </a:xfrm>
          <a:prstGeom prst="rect">
            <a:avLst/>
          </a:prstGeom>
        </p:spPr>
        <p:txBody>
          <a:bodyPr vert="horz" lIns="91427" tIns="45714" rIns="91427"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892"/>
            <a:ext cx="3170162" cy="479227"/>
          </a:xfrm>
          <a:prstGeom prst="rect">
            <a:avLst/>
          </a:prstGeom>
        </p:spPr>
        <p:txBody>
          <a:bodyPr vert="horz" lIns="91427" tIns="45714" rIns="91427"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829" y="9119892"/>
            <a:ext cx="3170162" cy="479227"/>
          </a:xfrm>
          <a:prstGeom prst="rect">
            <a:avLst/>
          </a:prstGeom>
        </p:spPr>
        <p:txBody>
          <a:bodyPr vert="horz" lIns="91427" tIns="45714" rIns="91427" bIns="45714" rtlCol="0" anchor="b"/>
          <a:lstStyle>
            <a:lvl1pPr algn="r">
              <a:defRPr sz="1200"/>
            </a:lvl1pPr>
          </a:lstStyle>
          <a:p>
            <a:fld id="{AA73B4AF-9B8C-4042-820D-5437B705A49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Traditional Four-Step Modeling Process</a:t>
            </a:r>
            <a:endParaRPr lang="en-US" dirty="0" smtClean="0"/>
          </a:p>
          <a:p>
            <a:r>
              <a:rPr lang="en-US" dirty="0" smtClean="0"/>
              <a:t>The UTMS uses traffic analysis zones (TAZs), which typically correspond to census boundaries (e.g. block, block group, or tract) and a network of transportation facilities (e.g. roadways, transit routes) connecting the zones. </a:t>
            </a:r>
          </a:p>
          <a:p>
            <a:r>
              <a:rPr lang="en-US" dirty="0" smtClean="0"/>
              <a:t> </a:t>
            </a:r>
          </a:p>
          <a:p>
            <a:r>
              <a:rPr lang="en-US" dirty="0" smtClean="0"/>
              <a:t>While the traditional four-step travel demand model is the most universally accepted modeling process used throughout the world very few urban areas actually use or have the capabilities to forecast non-motorized demand using these models.  This is largely because factors that could influence the decision to walk or bike are not usually included in the traditional four-step model process.  Standard travel demand modeling procedures generally predict total trip-making and mode choice based on a limited number of variables, such as household characteristics and the </a:t>
            </a:r>
            <a:r>
              <a:rPr lang="en-US" b="1" dirty="0" smtClean="0"/>
              <a:t>time</a:t>
            </a:r>
            <a:r>
              <a:rPr lang="en-US" dirty="0" smtClean="0"/>
              <a:t> and </a:t>
            </a:r>
            <a:r>
              <a:rPr lang="en-US" b="1" dirty="0" smtClean="0"/>
              <a:t>cost</a:t>
            </a:r>
            <a:r>
              <a:rPr lang="en-US" dirty="0" smtClean="0"/>
              <a:t> of competing modes.  However, these factors only partially explain the decision to walk or bicycle.</a:t>
            </a:r>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pPr defTabSz="914266">
              <a:defRPr/>
            </a:pPr>
            <a:r>
              <a:rPr lang="en-US" b="1" dirty="0" smtClean="0"/>
              <a:t>Pedestrian trips are generally shorter than bicycle trips.</a:t>
            </a:r>
          </a:p>
          <a:p>
            <a:pPr defTabSz="914266">
              <a:defRPr/>
            </a:pPr>
            <a:endParaRPr lang="en-US" b="1" dirty="0" smtClean="0"/>
          </a:p>
          <a:p>
            <a:pPr defTabSz="914266">
              <a:defRPr/>
            </a:pPr>
            <a:r>
              <a:rPr lang="en-US" b="1" dirty="0" smtClean="0"/>
              <a:t>A large percentage of pedestrian trips are actually trips to access other modes</a:t>
            </a:r>
          </a:p>
          <a:p>
            <a:pPr defTabSz="914266">
              <a:defRPr/>
            </a:pPr>
            <a:endParaRPr lang="en-US" b="1" dirty="0" smtClean="0"/>
          </a:p>
          <a:p>
            <a:r>
              <a:rPr lang="en-US" b="1" dirty="0" smtClean="0"/>
              <a:t>The decision to ride a bicycle involves a greater conceptual leap than the decision to walk</a:t>
            </a:r>
          </a:p>
          <a:p>
            <a:endParaRPr lang="en-US" dirty="0" smtClean="0"/>
          </a:p>
          <a:p>
            <a:pPr defTabSz="914266">
              <a:defRPr/>
            </a:pPr>
            <a:r>
              <a:rPr lang="en-US" dirty="0" smtClean="0"/>
              <a:t>Since most bicyclists are comfortable riding less than 3 miles and most pedestrians are comfortable walking less than 0.25 miles, it is more beneficial to perform the analysis on a smaller scale.  Where TAZs are any larger than approximately 0.25 square miles (160 acres), the accuracy of these walking and biking trips becomes severely compromised. </a:t>
            </a: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1999 FHWA guide id’s 11 quantitative methods to forecast.</a:t>
            </a:r>
          </a:p>
        </p:txBody>
      </p:sp>
      <p:sp>
        <p:nvSpPr>
          <p:cNvPr id="4" name="Slide Number Placeholder 3"/>
          <p:cNvSpPr>
            <a:spLocks noGrp="1"/>
          </p:cNvSpPr>
          <p:nvPr>
            <p:ph type="sldNum" sz="quarter" idx="10"/>
          </p:nvPr>
        </p:nvSpPr>
        <p:spPr/>
        <p:txBody>
          <a:bodyPr/>
          <a:lstStyle/>
          <a:p>
            <a:fld id="{E5E8C90D-1273-4B87-9590-236FBFA420C9}"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1999 FHWA guide id’s 11 quantitative methods to forecast.</a:t>
            </a:r>
          </a:p>
        </p:txBody>
      </p:sp>
      <p:sp>
        <p:nvSpPr>
          <p:cNvPr id="4" name="Slide Number Placeholder 3"/>
          <p:cNvSpPr>
            <a:spLocks noGrp="1"/>
          </p:cNvSpPr>
          <p:nvPr>
            <p:ph type="sldNum" sz="quarter" idx="10"/>
          </p:nvPr>
        </p:nvSpPr>
        <p:spPr/>
        <p:txBody>
          <a:bodyPr/>
          <a:lstStyle/>
          <a:p>
            <a:fld id="{E5E8C90D-1273-4B87-9590-236FBFA420C9}"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a:t>
            </a:r>
            <a:r>
              <a:rPr lang="en-US" baseline="0" dirty="0" smtClean="0"/>
              <a:t> trip equations looks like this one.</a:t>
            </a:r>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p:spPr>
      </p:sp>
      <p:sp>
        <p:nvSpPr>
          <p:cNvPr id="13926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Times New Roman"/>
              </a:rPr>
              <a:t>Data Required for 8 Walking Trip Types	Data Required for 5 Bicycle Trip Types	</a:t>
            </a:r>
          </a:p>
          <a:p>
            <a:r>
              <a:rPr lang="en-US" dirty="0" smtClean="0">
                <a:latin typeface="Times New Roman"/>
              </a:rPr>
              <a:t>No. of households per parcel		No. of households per parcel	</a:t>
            </a:r>
          </a:p>
          <a:p>
            <a:r>
              <a:rPr lang="en-US" dirty="0" smtClean="0">
                <a:latin typeface="Times New Roman"/>
              </a:rPr>
              <a:t>No. of employees per parcel		No. of employees per parcel	</a:t>
            </a:r>
          </a:p>
          <a:p>
            <a:r>
              <a:rPr lang="en-US" dirty="0" smtClean="0">
                <a:latin typeface="Times New Roman"/>
              </a:rPr>
              <a:t>No. of employees within 1.5 miles of parcel	No. of employees within 3 miles of parcel	</a:t>
            </a:r>
          </a:p>
          <a:p>
            <a:r>
              <a:rPr lang="en-US" dirty="0" smtClean="0">
                <a:latin typeface="Times New Roman"/>
              </a:rPr>
              <a:t>No. of parking spaces (major lots or garages)	Distance to the nearest recreational space	</a:t>
            </a:r>
          </a:p>
          <a:p>
            <a:r>
              <a:rPr lang="en-US" dirty="0" smtClean="0">
                <a:latin typeface="Times New Roman"/>
              </a:rPr>
              <a:t>Distance to the nearest recreational space	Distance to the nearest retail area	</a:t>
            </a:r>
          </a:p>
          <a:p>
            <a:r>
              <a:rPr lang="en-US" dirty="0" smtClean="0">
                <a:latin typeface="Times New Roman"/>
              </a:rPr>
              <a:t>Distance to the nearest retail area		Distance to the nearest school	</a:t>
            </a:r>
          </a:p>
          <a:p>
            <a:r>
              <a:rPr lang="en-US" dirty="0" smtClean="0">
                <a:latin typeface="Times New Roman"/>
              </a:rPr>
              <a:t>Distance to the nearest school		</a:t>
            </a:r>
          </a:p>
          <a:p>
            <a:r>
              <a:rPr lang="en-US" dirty="0" smtClean="0">
                <a:latin typeface="Times New Roman"/>
              </a:rPr>
              <a:t>Distance to the nearest transit stop		</a:t>
            </a:r>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Presentation Outline</a:t>
            </a:r>
            <a:endParaRPr lang="en-US" dirty="0" smtClean="0"/>
          </a:p>
          <a:p>
            <a:r>
              <a:rPr lang="en-US" dirty="0" smtClean="0"/>
              <a:t> </a:t>
            </a:r>
          </a:p>
          <a:p>
            <a:r>
              <a:rPr lang="en-US" u="sng" dirty="0" smtClean="0"/>
              <a:t>A Little Background</a:t>
            </a:r>
            <a:r>
              <a:rPr lang="en-US" dirty="0" smtClean="0"/>
              <a:t> </a:t>
            </a:r>
          </a:p>
          <a:p>
            <a:r>
              <a:rPr lang="en-US" dirty="0" smtClean="0"/>
              <a:t>- Modeling (e.g. in general - setting the stage)</a:t>
            </a:r>
          </a:p>
          <a:p>
            <a:r>
              <a:rPr lang="en-US" dirty="0" smtClean="0"/>
              <a:t>- Travel Behavior (e.g. Aggregate &amp; Disaggregate Methods)</a:t>
            </a:r>
          </a:p>
          <a:p>
            <a:r>
              <a:rPr lang="en-US" dirty="0" smtClean="0"/>
              <a:t>- Traditional Four-Step Modeling Process (Today's general transportation practice)</a:t>
            </a:r>
          </a:p>
          <a:p>
            <a:r>
              <a:rPr lang="en-US" dirty="0" smtClean="0"/>
              <a:t> </a:t>
            </a:r>
          </a:p>
          <a:p>
            <a:r>
              <a:rPr lang="en-US" u="sng" dirty="0" smtClean="0"/>
              <a:t>Focusing on Non-Motorized Modes</a:t>
            </a:r>
            <a:endParaRPr lang="en-US" dirty="0" smtClean="0"/>
          </a:p>
          <a:p>
            <a:r>
              <a:rPr lang="en-US" dirty="0" smtClean="0"/>
              <a:t>- Factors Influencing Non-Motorized Travel (Perceptions, Demographics, Environment, etc.)</a:t>
            </a:r>
          </a:p>
          <a:p>
            <a:r>
              <a:rPr lang="en-US" dirty="0" smtClean="0"/>
              <a:t>- Methods for Modeling Non-Motorized Demand (1999 Study - Comparison, Sketch Plan, etc.)</a:t>
            </a:r>
          </a:p>
          <a:p>
            <a:r>
              <a:rPr lang="en-US" dirty="0" smtClean="0"/>
              <a:t> </a:t>
            </a:r>
          </a:p>
          <a:p>
            <a:r>
              <a:rPr lang="en-US" u="sng" dirty="0" smtClean="0"/>
              <a:t>Parcel Based Approach </a:t>
            </a:r>
          </a:p>
          <a:p>
            <a:r>
              <a:rPr lang="en-US" dirty="0" smtClean="0"/>
              <a:t>- Impacts on Trip Types &amp; Distance (draw on the impacts of distance and the pros over a TAZ structure, trip types)</a:t>
            </a:r>
          </a:p>
          <a:p>
            <a:r>
              <a:rPr lang="en-US" dirty="0" smtClean="0"/>
              <a:t>- Data Requirements (use of GIS, NHTS data, Census data, ITE Trip Generation)</a:t>
            </a:r>
          </a:p>
          <a:p>
            <a:r>
              <a:rPr lang="en-US" dirty="0" smtClean="0"/>
              <a:t>- Assumptions (Facilities, etc.)</a:t>
            </a:r>
          </a:p>
          <a:p>
            <a:r>
              <a:rPr lang="en-US" dirty="0" smtClean="0"/>
              <a:t>- Applications (I'll give a couple of examples - regional, sub-regional)</a:t>
            </a:r>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most bicyclists are comfortable riding less than 3 miles and most pedestrians are comfortable walking less than 0.25 miles, it is more beneficial to perform the analysis on a smaller scale.  Where TAZs are any larger than approximately 0.25 square miles (160 acres), the accuracy of these walking and biking trips becomes severely compromised. </a:t>
            </a:r>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Nashville Region – 524,000</a:t>
            </a:r>
          </a:p>
          <a:p>
            <a:r>
              <a:rPr lang="en-US" dirty="0" smtClean="0"/>
              <a:t>Chattanooga</a:t>
            </a:r>
            <a:r>
              <a:rPr lang="en-US" baseline="0" dirty="0" smtClean="0"/>
              <a:t> Region – 190,000</a:t>
            </a:r>
          </a:p>
          <a:p>
            <a:r>
              <a:rPr lang="en-US" dirty="0" smtClean="0"/>
              <a:t>____________</a:t>
            </a:r>
          </a:p>
          <a:p>
            <a:r>
              <a:rPr lang="en-US" dirty="0" smtClean="0"/>
              <a:t>1.6 Sq Miles – Average TAZ Size</a:t>
            </a:r>
          </a:p>
          <a:p>
            <a:r>
              <a:rPr lang="en-US" dirty="0" smtClean="0"/>
              <a:t>26 Sq Miles – Largest TAZ Size</a:t>
            </a:r>
          </a:p>
          <a:p>
            <a:endParaRPr lang="en-US" dirty="0" smtClean="0"/>
          </a:p>
          <a:p>
            <a:r>
              <a:rPr lang="en-US" dirty="0" smtClean="0"/>
              <a:t>2,100 TAZs</a:t>
            </a:r>
          </a:p>
          <a:p>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Goodlettsville </a:t>
            </a:r>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p:spPr>
      </p:sp>
      <p:sp>
        <p:nvSpPr>
          <p:cNvPr id="13926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Today about 5.7 million autos</a:t>
            </a:r>
            <a:r>
              <a:rPr lang="en-US" baseline="0" dirty="0" smtClean="0"/>
              <a:t> are produced in the US (Total worldwide – 60 million annually)</a:t>
            </a:r>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Nashville TN – MTA Transit Routes</a:t>
            </a:r>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36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73B4AF-9B8C-4042-820D-5437B705A498}" type="slidenum">
              <a:rPr lang="en-US" smtClean="0"/>
              <a:pPr/>
              <a:t>38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Federal Aid</a:t>
            </a:r>
            <a:r>
              <a:rPr lang="en-US" baseline="0" dirty="0" smtClean="0"/>
              <a:t> Highway Act of 1962</a:t>
            </a:r>
          </a:p>
          <a:p>
            <a:pPr defTabSz="914266">
              <a:defRPr/>
            </a:pPr>
            <a:r>
              <a:rPr lang="en-US" dirty="0" smtClean="0"/>
              <a:t>Today over 380 MPOs</a:t>
            </a:r>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1.6 Sq</a:t>
            </a:r>
            <a:r>
              <a:rPr lang="en-US" baseline="0" dirty="0" smtClean="0"/>
              <a:t> Miles – </a:t>
            </a:r>
            <a:r>
              <a:rPr lang="en-US" dirty="0" smtClean="0"/>
              <a:t>Average TAZ Size</a:t>
            </a:r>
          </a:p>
          <a:p>
            <a:r>
              <a:rPr lang="en-US" dirty="0" smtClean="0"/>
              <a:t>26 Sq Miles – Largest TAZ Size</a:t>
            </a:r>
          </a:p>
          <a:p>
            <a:endParaRPr lang="en-US" dirty="0" smtClean="0"/>
          </a:p>
          <a:p>
            <a:r>
              <a:rPr lang="en-US" dirty="0" smtClean="0"/>
              <a:t>2,100 TAZs</a:t>
            </a:r>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background on non-motorized</a:t>
            </a:r>
            <a:r>
              <a:rPr lang="en-US" baseline="0" dirty="0" smtClean="0"/>
              <a:t> estimating…</a:t>
            </a:r>
          </a:p>
          <a:p>
            <a:r>
              <a:rPr lang="en-US" baseline="0" dirty="0" smtClean="0"/>
              <a:t>Agg = available data, sacrifice some accuracy (turn camera)</a:t>
            </a:r>
          </a:p>
          <a:p>
            <a:r>
              <a:rPr lang="en-US" baseline="0" dirty="0" smtClean="0"/>
              <a:t>Disagg = costly to assemble data, difficult to use, usually better accuracy</a:t>
            </a:r>
          </a:p>
          <a:p>
            <a:r>
              <a:rPr lang="en-US" baseline="0" dirty="0" smtClean="0"/>
              <a:t>We are an agg procedure</a:t>
            </a:r>
          </a:p>
          <a:p>
            <a:endParaRPr lang="en-US" baseline="0" dirty="0" smtClean="0"/>
          </a:p>
        </p:txBody>
      </p:sp>
      <p:sp>
        <p:nvSpPr>
          <p:cNvPr id="4" name="Slide Number Placeholder 3"/>
          <p:cNvSpPr>
            <a:spLocks noGrp="1"/>
          </p:cNvSpPr>
          <p:nvPr>
            <p:ph type="sldNum" sz="quarter" idx="10"/>
          </p:nvPr>
        </p:nvSpPr>
        <p:spPr/>
        <p:txBody>
          <a:bodyPr/>
          <a:lstStyle/>
          <a:p>
            <a:fld id="{E5E8C90D-1273-4B87-9590-236FBFA420C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background on non-motorized</a:t>
            </a:r>
            <a:r>
              <a:rPr lang="en-US" baseline="0" dirty="0" smtClean="0"/>
              <a:t> estimating…</a:t>
            </a:r>
          </a:p>
          <a:p>
            <a:r>
              <a:rPr lang="en-US" baseline="0" dirty="0" smtClean="0"/>
              <a:t>Agg = available data, sacrifice some accuracy (turn camera)</a:t>
            </a:r>
          </a:p>
          <a:p>
            <a:r>
              <a:rPr lang="en-US" baseline="0" dirty="0" smtClean="0"/>
              <a:t>Disagg = costly to assemble data, difficult to use, usually better accuracy</a:t>
            </a:r>
          </a:p>
          <a:p>
            <a:r>
              <a:rPr lang="en-US" baseline="0" dirty="0" smtClean="0"/>
              <a:t>We are an agg procedure</a:t>
            </a:r>
          </a:p>
          <a:p>
            <a:endParaRPr lang="en-US" baseline="0" dirty="0" smtClean="0"/>
          </a:p>
        </p:txBody>
      </p:sp>
      <p:sp>
        <p:nvSpPr>
          <p:cNvPr id="4" name="Slide Number Placeholder 3"/>
          <p:cNvSpPr>
            <a:spLocks noGrp="1"/>
          </p:cNvSpPr>
          <p:nvPr>
            <p:ph type="sldNum" sz="quarter" idx="10"/>
          </p:nvPr>
        </p:nvSpPr>
        <p:spPr/>
        <p:txBody>
          <a:bodyPr/>
          <a:lstStyle/>
          <a:p>
            <a:fld id="{E5E8C90D-1273-4B87-9590-236FBFA420C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u="sng" dirty="0" smtClean="0"/>
              <a:t>Traditional Four-Step Modeling Process</a:t>
            </a:r>
            <a:endParaRPr lang="en-US" dirty="0" smtClean="0"/>
          </a:p>
          <a:p>
            <a:r>
              <a:rPr lang="en-US" dirty="0" smtClean="0"/>
              <a:t>The four-step urban transportation modeling system (UTMS), first developed in the 1950s to forecast automobile travel and now applied in urban areas throughout the world is an example of such a framework. To predict how travel patterns will change as a result of future changes in land use patterns and the transportation system, this framework integrates models of various aspects of travel behavior (e.g., trip-making or mode choice) with spatial information on land use patterns and the transportation network.</a:t>
            </a:r>
          </a:p>
          <a:p>
            <a:r>
              <a:rPr lang="en-US" dirty="0" smtClean="0"/>
              <a:t> </a:t>
            </a:r>
          </a:p>
          <a:p>
            <a:r>
              <a:rPr lang="en-US" dirty="0" smtClean="0"/>
              <a:t>The traditional four-step travel demand model includes trip generation, trip distribution, mode choice, and trip assignment. These four stages address the corresponding questions: how many trips will be made (generation), where are trips coming from and going to (distribution), what mode will they use (mode choice), and what route will they choose (assignment).  The UTMS uses traffic analysis zones (TAZs), which typically correspond to census boundaries (e.g. block, block group, or tract) and a network of transportation facilities (e.g. roadways, transit routes) connecting the zones. </a:t>
            </a:r>
          </a:p>
          <a:p>
            <a:r>
              <a:rPr lang="en-US" dirty="0" smtClean="0"/>
              <a:t> </a:t>
            </a:r>
          </a:p>
          <a:p>
            <a:r>
              <a:rPr lang="en-US" dirty="0" smtClean="0"/>
              <a:t>While the traditional four-step travel demand model is the most universally accepted modeling process used throughout the world very few urban areas actually use or have the capabilities to forecast non-motorized demand using these models.  This is largely because factors that could influence the decision to walk or bike are not usually included in the traditional four-step model process.  Standard travel demand modeling procedures generally predict total trip-making and mode choice based on a limited number of variables, such as household characteristics and the time and cost of competing modes.  However, these factors only partially explain the decision to walk or bicycle.</a:t>
            </a:r>
            <a:endParaRPr lang="en-US" dirty="0"/>
          </a:p>
        </p:txBody>
      </p:sp>
      <p:sp>
        <p:nvSpPr>
          <p:cNvPr id="4" name="Slide Number Placeholder 3"/>
          <p:cNvSpPr>
            <a:spLocks noGrp="1"/>
          </p:cNvSpPr>
          <p:nvPr>
            <p:ph type="sldNum" sz="quarter" idx="10"/>
          </p:nvPr>
        </p:nvSpPr>
        <p:spPr/>
        <p:txBody>
          <a:bodyPr/>
          <a:lstStyle/>
          <a:p>
            <a:fld id="{E5E8C90D-1273-4B87-9590-236FBFA420C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solidFill>
                  <a:schemeClr val="accent3"/>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4CCE4-EBCC-4A7A-B43D-9DE92800AF87}" type="datetimeFigureOut">
              <a:rPr lang="en-US" smtClean="0"/>
              <a:pPr/>
              <a:t>4/11/2011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3BFEF4-C333-4CAC-8175-AB509519866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4CCE4-EBCC-4A7A-B43D-9DE92800AF87}" type="datetimeFigureOut">
              <a:rPr lang="en-US" smtClean="0"/>
              <a:pPr/>
              <a:t>4/11/2011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BFEF4-C333-4CAC-8175-AB509519866A}"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5" r:id="rId12"/>
    <p:sldLayoutId id="2147483866" r:id="rId13"/>
  </p:sldLayoutIdLst>
  <p:txStyles>
    <p:titleStyle>
      <a:lvl1pPr algn="ctr" defTabSz="9144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4840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9" descr="rpm logo copy.jpg"/>
          <p:cNvPicPr>
            <a:picLocks noChangeAspect="1"/>
          </p:cNvPicPr>
          <p:nvPr/>
        </p:nvPicPr>
        <p:blipFill>
          <a:blip r:embed="rId3" cstate="print"/>
          <a:srcRect b="7639"/>
          <a:stretch>
            <a:fillRect/>
          </a:stretch>
        </p:blipFill>
        <p:spPr bwMode="auto">
          <a:xfrm>
            <a:off x="4185458" y="6276262"/>
            <a:ext cx="773084" cy="552798"/>
          </a:xfrm>
          <a:prstGeom prst="rect">
            <a:avLst/>
          </a:prstGeom>
          <a:noFill/>
          <a:ln>
            <a:noFill/>
          </a:ln>
        </p:spPr>
      </p:pic>
      <p:sp>
        <p:nvSpPr>
          <p:cNvPr id="7" name="Title 1"/>
          <p:cNvSpPr txBox="1">
            <a:spLocks/>
          </p:cNvSpPr>
          <p:nvPr/>
        </p:nvSpPr>
        <p:spPr>
          <a:xfrm>
            <a:off x="0" y="2514600"/>
            <a:ext cx="9144000" cy="2308225"/>
          </a:xfrm>
          <a:prstGeom prst="rect">
            <a:avLst/>
          </a:prstGeom>
        </p:spPr>
        <p:txBody>
          <a:bodyPr vert="horz" lIns="91440" tIns="45720" rIns="91440" bIns="45720" rtlCol="0" anchor="ctr">
            <a:normAutofit/>
          </a:bodyPr>
          <a:lstStyle/>
          <a:p>
            <a:pPr algn="ctr">
              <a:spcBef>
                <a:spcPct val="0"/>
              </a:spcBef>
              <a:defRPr/>
            </a:pPr>
            <a:r>
              <a:rPr lang="en-US" sz="2000" b="1" dirty="0" smtClean="0">
                <a:solidFill>
                  <a:srgbClr val="FFC000"/>
                </a:solidFill>
                <a:latin typeface="+mj-lt"/>
                <a:ea typeface="+mj-ea"/>
                <a:cs typeface="+mj-cs"/>
              </a:rPr>
              <a:t>Session 13B: Positions and Ambitions about Non-Traditional Modes</a:t>
            </a:r>
            <a:r>
              <a:rPr kumimoji="0" lang="en-US" sz="3600" b="1" i="0" u="none" strike="noStrike" kern="1200" cap="none" spc="0" normalizeH="0" baseline="0" noProof="0" dirty="0" smtClean="0">
                <a:ln>
                  <a:noFill/>
                </a:ln>
                <a:solidFill>
                  <a:srgbClr val="FFC000"/>
                </a:solidFill>
                <a:effectLst/>
                <a:uLnTx/>
                <a:uFillTx/>
                <a:latin typeface="+mj-lt"/>
                <a:ea typeface="+mj-ea"/>
                <a:cs typeface="+mj-cs"/>
              </a:rPr>
              <a:t/>
            </a:r>
            <a:br>
              <a:rPr kumimoji="0" lang="en-US" sz="3600" b="1" i="0" u="none" strike="noStrike" kern="1200" cap="none" spc="0" normalizeH="0" baseline="0" noProof="0" dirty="0" smtClean="0">
                <a:ln>
                  <a:noFill/>
                </a:ln>
                <a:solidFill>
                  <a:srgbClr val="FFC000"/>
                </a:solidFill>
                <a:effectLst/>
                <a:uLnTx/>
                <a:uFillTx/>
                <a:latin typeface="+mj-lt"/>
                <a:ea typeface="+mj-ea"/>
                <a:cs typeface="+mj-cs"/>
              </a:rPr>
            </a:br>
            <a:r>
              <a:rPr kumimoji="0" lang="en-US" sz="1400" b="1" i="0" u="none" strike="noStrike" kern="1200" cap="none" spc="0" normalizeH="0" baseline="0" noProof="0" dirty="0" smtClean="0">
                <a:ln>
                  <a:noFill/>
                </a:ln>
                <a:solidFill>
                  <a:srgbClr val="FFC000"/>
                </a:solidFill>
                <a:effectLst/>
                <a:uLnTx/>
                <a:uFillTx/>
                <a:latin typeface="+mj-lt"/>
                <a:ea typeface="+mj-ea"/>
                <a:cs typeface="+mj-cs"/>
              </a:rPr>
              <a:t/>
            </a:r>
            <a:br>
              <a:rPr kumimoji="0" lang="en-US" sz="1400" b="1" i="0" u="none" strike="noStrike" kern="1200" cap="none" spc="0" normalizeH="0" baseline="0" noProof="0" dirty="0" smtClean="0">
                <a:ln>
                  <a:noFill/>
                </a:ln>
                <a:solidFill>
                  <a:srgbClr val="FFC000"/>
                </a:solidFill>
                <a:effectLst/>
                <a:uLnTx/>
                <a:uFillTx/>
                <a:latin typeface="+mj-lt"/>
                <a:ea typeface="+mj-ea"/>
                <a:cs typeface="+mj-cs"/>
              </a:rPr>
            </a:br>
            <a:r>
              <a:rPr kumimoji="0" lang="en-US" sz="2800" b="0" i="0" u="none" strike="noStrike" kern="1200" cap="none" spc="0" normalizeH="0" baseline="0" noProof="0" dirty="0" smtClean="0">
                <a:ln>
                  <a:noFill/>
                </a:ln>
                <a:solidFill>
                  <a:schemeClr val="tx1"/>
                </a:solidFill>
                <a:effectLst/>
                <a:uLnTx/>
                <a:uFillTx/>
                <a:latin typeface="+mj-lt"/>
                <a:ea typeface="+mj-ea"/>
                <a:cs typeface="+mj-cs"/>
              </a:rPr>
              <a:t>Quantifying Non-Motorized Demand – A New Way of Understanding Walking and Biking Demand</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Subtitle 2"/>
          <p:cNvSpPr txBox="1">
            <a:spLocks/>
          </p:cNvSpPr>
          <p:nvPr/>
        </p:nvSpPr>
        <p:spPr>
          <a:xfrm>
            <a:off x="0" y="5105400"/>
            <a:ext cx="9144000" cy="533400"/>
          </a:xfrm>
          <a:prstGeom prst="rect">
            <a:avLst/>
          </a:prstGeom>
        </p:spPr>
        <p:txBody>
          <a:bodyPr vert="horz" lIns="91440" tIns="45720" rIns="91440" bIns="45720" rtlCol="0">
            <a:normAutofit/>
          </a:bodyPr>
          <a:lstStyle/>
          <a:p>
            <a:pPr algn="ctr">
              <a:spcBef>
                <a:spcPct val="20000"/>
              </a:spcBef>
              <a:defRPr/>
            </a:pPr>
            <a:r>
              <a:rPr lang="en-US" sz="2000" dirty="0" smtClean="0">
                <a:solidFill>
                  <a:srgbClr val="FFC000"/>
                </a:solidFill>
              </a:rPr>
              <a:t>May 10, 2011</a:t>
            </a:r>
            <a:endParaRPr kumimoji="0" lang="en-US" sz="2000" b="0" i="0" u="none" strike="noStrike" kern="1200" cap="none" spc="0" normalizeH="0" baseline="0" noProof="0" dirty="0" smtClean="0">
              <a:ln>
                <a:noFill/>
              </a:ln>
              <a:solidFill>
                <a:srgbClr val="FFC000"/>
              </a:solidFill>
              <a:effectLst/>
              <a:uLnTx/>
              <a:uFillTx/>
              <a:latin typeface="+mn-lt"/>
              <a:ea typeface="+mn-ea"/>
              <a:cs typeface="+mn-cs"/>
            </a:endParaRPr>
          </a:p>
        </p:txBody>
      </p:sp>
      <p:pic>
        <p:nvPicPr>
          <p:cNvPr id="9" name="Picture 8" descr="img-home2.jpg"/>
          <p:cNvPicPr>
            <a:picLocks noChangeAspect="1"/>
          </p:cNvPicPr>
          <p:nvPr/>
        </p:nvPicPr>
        <p:blipFill>
          <a:blip r:embed="rId4" cstate="print"/>
          <a:stretch>
            <a:fillRect/>
          </a:stretch>
        </p:blipFill>
        <p:spPr>
          <a:xfrm>
            <a:off x="2286000" y="902368"/>
            <a:ext cx="4572000" cy="14598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33400" y="1066800"/>
            <a:ext cx="7924800" cy="563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Autofit/>
          </a:bodyPr>
          <a:lstStyle/>
          <a:p>
            <a:r>
              <a:rPr lang="en-US" sz="3600" dirty="0" smtClean="0"/>
              <a:t>Traditional Four-Step Modeling Process</a:t>
            </a:r>
            <a:endParaRPr lang="en-US" sz="3600" dirty="0"/>
          </a:p>
        </p:txBody>
      </p:sp>
      <p:sp>
        <p:nvSpPr>
          <p:cNvPr id="15" name="Snip and Round Single Corner Rectangle 14"/>
          <p:cNvSpPr/>
          <p:nvPr/>
        </p:nvSpPr>
        <p:spPr>
          <a:xfrm>
            <a:off x="3276600" y="4038600"/>
            <a:ext cx="1905000" cy="1752600"/>
          </a:xfrm>
          <a:prstGeom prst="snipRoundRect">
            <a:avLst>
              <a:gd name="adj1" fmla="val 0"/>
              <a:gd name="adj2" fmla="val 16667"/>
            </a:avLst>
          </a:prstGeom>
          <a:solidFill>
            <a:schemeClr val="tx1">
              <a:lumMod val="7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nip and Round Single Corner Rectangle 18"/>
          <p:cNvSpPr/>
          <p:nvPr/>
        </p:nvSpPr>
        <p:spPr>
          <a:xfrm>
            <a:off x="2971800" y="2590800"/>
            <a:ext cx="1905000" cy="1219200"/>
          </a:xfrm>
          <a:prstGeom prst="snipRoundRect">
            <a:avLst>
              <a:gd name="adj1" fmla="val 0"/>
              <a:gd name="adj2" fmla="val 0"/>
            </a:avLst>
          </a:prstGeom>
          <a:solidFill>
            <a:schemeClr val="tx1">
              <a:lumMod val="7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nip and Round Single Corner Rectangle 19"/>
          <p:cNvSpPr/>
          <p:nvPr/>
        </p:nvSpPr>
        <p:spPr>
          <a:xfrm>
            <a:off x="1219200" y="4038600"/>
            <a:ext cx="1905000" cy="1752600"/>
          </a:xfrm>
          <a:prstGeom prst="snipRoundRect">
            <a:avLst>
              <a:gd name="adj1" fmla="val 50000"/>
              <a:gd name="adj2" fmla="val 0"/>
            </a:avLst>
          </a:prstGeom>
          <a:solidFill>
            <a:schemeClr val="tx1">
              <a:lumMod val="7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nip and Round Single Corner Rectangle 22"/>
          <p:cNvSpPr/>
          <p:nvPr/>
        </p:nvSpPr>
        <p:spPr>
          <a:xfrm rot="16200000">
            <a:off x="878712" y="1823013"/>
            <a:ext cx="2198225" cy="1752600"/>
          </a:xfrm>
          <a:prstGeom prst="snipRoundRect">
            <a:avLst>
              <a:gd name="adj1" fmla="val 0"/>
              <a:gd name="adj2" fmla="val 50000"/>
            </a:avLst>
          </a:prstGeom>
          <a:solidFill>
            <a:schemeClr val="tx1">
              <a:lumMod val="7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rot="5400000">
            <a:off x="1219200" y="3886200"/>
            <a:ext cx="50292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838201" y="3844725"/>
            <a:ext cx="50292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685801" y="5105398"/>
            <a:ext cx="5029200" cy="2"/>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685802" y="3047997"/>
            <a:ext cx="5029200" cy="2"/>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67400" y="1411069"/>
            <a:ext cx="2590800" cy="984885"/>
          </a:xfrm>
          <a:prstGeom prst="rect">
            <a:avLst/>
          </a:prstGeom>
          <a:noFill/>
        </p:spPr>
        <p:txBody>
          <a:bodyPr wrap="square" rtlCol="0">
            <a:spAutoFit/>
          </a:bodyPr>
          <a:lstStyle/>
          <a:p>
            <a:pPr algn="ctr"/>
            <a:r>
              <a:rPr lang="en-US" sz="2000" b="1" dirty="0" smtClean="0">
                <a:solidFill>
                  <a:schemeClr val="bg1"/>
                </a:solidFill>
              </a:rPr>
              <a:t>Transportation Network</a:t>
            </a:r>
          </a:p>
          <a:p>
            <a:pPr algn="ctr"/>
            <a:r>
              <a:rPr lang="en-US" sz="1600" b="1" dirty="0" smtClean="0">
                <a:solidFill>
                  <a:schemeClr val="bg1"/>
                </a:solidFill>
              </a:rPr>
              <a:t>(Major Roads, Etc.)</a:t>
            </a:r>
            <a:endParaRPr lang="en-US" sz="1600" b="1" dirty="0">
              <a:solidFill>
                <a:schemeClr val="bg1"/>
              </a:solidFill>
            </a:endParaRPr>
          </a:p>
        </p:txBody>
      </p:sp>
      <p:sp>
        <p:nvSpPr>
          <p:cNvPr id="37" name="TextBox 36"/>
          <p:cNvSpPr txBox="1"/>
          <p:nvPr/>
        </p:nvSpPr>
        <p:spPr>
          <a:xfrm>
            <a:off x="5867400" y="3733800"/>
            <a:ext cx="2438400" cy="646331"/>
          </a:xfrm>
          <a:prstGeom prst="rect">
            <a:avLst/>
          </a:prstGeom>
          <a:noFill/>
        </p:spPr>
        <p:txBody>
          <a:bodyPr wrap="square" rtlCol="0">
            <a:spAutoFit/>
          </a:bodyPr>
          <a:lstStyle/>
          <a:p>
            <a:pPr algn="ctr"/>
            <a:r>
              <a:rPr lang="en-US" sz="2000" b="1" dirty="0" smtClean="0">
                <a:solidFill>
                  <a:schemeClr val="bg1"/>
                </a:solidFill>
              </a:rPr>
              <a:t>Links</a:t>
            </a:r>
            <a:endParaRPr lang="en-US" b="1" dirty="0" smtClean="0">
              <a:solidFill>
                <a:schemeClr val="bg1"/>
              </a:solidFill>
            </a:endParaRPr>
          </a:p>
          <a:p>
            <a:pPr algn="ctr"/>
            <a:r>
              <a:rPr lang="en-US" sz="1600" b="1" dirty="0" smtClean="0">
                <a:solidFill>
                  <a:schemeClr val="bg1"/>
                </a:solidFill>
              </a:rPr>
              <a:t>(Road or Facility Segment)</a:t>
            </a:r>
            <a:endParaRPr lang="en-US" sz="1600" b="1" dirty="0">
              <a:solidFill>
                <a:schemeClr val="bg1"/>
              </a:solidFill>
            </a:endParaRPr>
          </a:p>
        </p:txBody>
      </p:sp>
      <p:sp>
        <p:nvSpPr>
          <p:cNvPr id="38" name="TextBox 37"/>
          <p:cNvSpPr txBox="1"/>
          <p:nvPr/>
        </p:nvSpPr>
        <p:spPr>
          <a:xfrm>
            <a:off x="5257800" y="5525869"/>
            <a:ext cx="3200400" cy="646331"/>
          </a:xfrm>
          <a:prstGeom prst="rect">
            <a:avLst/>
          </a:prstGeom>
          <a:noFill/>
        </p:spPr>
        <p:txBody>
          <a:bodyPr wrap="square" rtlCol="0">
            <a:spAutoFit/>
          </a:bodyPr>
          <a:lstStyle/>
          <a:p>
            <a:pPr algn="ctr"/>
            <a:r>
              <a:rPr lang="en-US" sz="2000" b="1" dirty="0" smtClean="0">
                <a:solidFill>
                  <a:schemeClr val="bg1"/>
                </a:solidFill>
              </a:rPr>
              <a:t>Traffic Analysis Zones (TAZs)</a:t>
            </a:r>
          </a:p>
          <a:p>
            <a:pPr algn="ctr"/>
            <a:r>
              <a:rPr lang="en-US" sz="1600" b="1" dirty="0" smtClean="0">
                <a:solidFill>
                  <a:schemeClr val="bg1"/>
                </a:solidFill>
              </a:rPr>
              <a:t>(Population &amp; Employment)</a:t>
            </a:r>
            <a:endParaRPr lang="en-US" sz="1600" b="1" dirty="0">
              <a:solidFill>
                <a:schemeClr val="bg1"/>
              </a:solidFill>
            </a:endParaRPr>
          </a:p>
        </p:txBody>
      </p:sp>
      <p:cxnSp>
        <p:nvCxnSpPr>
          <p:cNvPr id="40" name="Straight Arrow Connector 39"/>
          <p:cNvCxnSpPr/>
          <p:nvPr/>
        </p:nvCxnSpPr>
        <p:spPr>
          <a:xfrm rot="10800000">
            <a:off x="3886200" y="1827212"/>
            <a:ext cx="2286000" cy="1588"/>
          </a:xfrm>
          <a:prstGeom prst="straightConnector1">
            <a:avLst/>
          </a:prstGeom>
          <a:ln w="25400">
            <a:solidFill>
              <a:schemeClr val="bg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245219" y="2286000"/>
            <a:ext cx="914400" cy="1588"/>
          </a:xfrm>
          <a:prstGeom prst="straightConnector1">
            <a:avLst/>
          </a:prstGeom>
          <a:ln w="25400">
            <a:solidFill>
              <a:schemeClr val="bg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3886200" y="3925186"/>
            <a:ext cx="2514602" cy="1588"/>
          </a:xfrm>
          <a:prstGeom prst="straightConnector1">
            <a:avLst/>
          </a:prstGeom>
          <a:ln w="25400">
            <a:solidFill>
              <a:schemeClr val="bg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a:off x="4800600" y="5410200"/>
            <a:ext cx="1828800" cy="1588"/>
          </a:xfrm>
          <a:prstGeom prst="straightConnector1">
            <a:avLst/>
          </a:prstGeom>
          <a:ln w="25400">
            <a:solidFill>
              <a:schemeClr val="bg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ross5"/>
          <p:cNvPicPr>
            <a:picLocks noChangeAspect="1" noChangeArrowheads="1"/>
          </p:cNvPicPr>
          <p:nvPr/>
        </p:nvPicPr>
        <p:blipFill>
          <a:blip r:embed="rId3" cstate="print">
            <a:lum bright="10000" contrast="4000"/>
          </a:blip>
          <a:srcRect/>
          <a:stretch>
            <a:fillRect/>
          </a:stretch>
        </p:blipFill>
        <p:spPr bwMode="auto">
          <a:xfrm>
            <a:off x="355833" y="1981200"/>
            <a:ext cx="2892991" cy="219456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6388" name="Picture 5" descr="wheelguy"/>
          <p:cNvPicPr>
            <a:picLocks noChangeAspect="1" noChangeArrowheads="1"/>
          </p:cNvPicPr>
          <p:nvPr/>
        </p:nvPicPr>
        <p:blipFill>
          <a:blip r:embed="rId4" cstate="print">
            <a:lum bright="10000" contrast="4000"/>
          </a:blip>
          <a:srcRect/>
          <a:stretch>
            <a:fillRect/>
          </a:stretch>
        </p:blipFill>
        <p:spPr bwMode="auto">
          <a:xfrm>
            <a:off x="355833" y="4442750"/>
            <a:ext cx="2891782" cy="219456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6393" name="Picture 9" descr="IMG_1494.jpg"/>
          <p:cNvPicPr>
            <a:picLocks noChangeAspect="1"/>
          </p:cNvPicPr>
          <p:nvPr/>
        </p:nvPicPr>
        <p:blipFill>
          <a:blip r:embed="rId5" cstate="print"/>
          <a:srcRect/>
          <a:stretch>
            <a:fillRect/>
          </a:stretch>
        </p:blipFill>
        <p:spPr bwMode="auto">
          <a:xfrm>
            <a:off x="3473226" y="1981200"/>
            <a:ext cx="2494140" cy="219456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0" name="Rectangle 4"/>
          <p:cNvSpPr txBox="1">
            <a:spLocks noChangeArrowheads="1"/>
          </p:cNvSpPr>
          <p:nvPr/>
        </p:nvSpPr>
        <p:spPr bwMode="auto">
          <a:xfrm>
            <a:off x="388938" y="381000"/>
            <a:ext cx="8610600" cy="792163"/>
          </a:xfrm>
          <a:prstGeom prst="rect">
            <a:avLst/>
          </a:prstGeom>
          <a:noFill/>
          <a:ln>
            <a:miter lim="800000"/>
            <a:headEnd/>
            <a:tailEnd/>
          </a:ln>
        </p:spPr>
        <p:txBody>
          <a:bodyPr/>
          <a:lstStyle/>
          <a:p>
            <a:pPr>
              <a:defRPr/>
            </a:pPr>
            <a:r>
              <a:rPr lang="en-US" sz="3600" kern="0" dirty="0" smtClean="0">
                <a:solidFill>
                  <a:srgbClr val="FFC000"/>
                </a:solidFill>
                <a:latin typeface="+mj-lt"/>
                <a:ea typeface="+mj-ea"/>
                <a:cs typeface="+mj-cs"/>
              </a:rPr>
              <a:t>Forecasting Non-Motorized Demand</a:t>
            </a:r>
            <a:endParaRPr lang="en-US" sz="3600" kern="0" dirty="0">
              <a:solidFill>
                <a:srgbClr val="FFC000"/>
              </a:solidFill>
              <a:latin typeface="+mj-lt"/>
              <a:ea typeface="+mj-ea"/>
              <a:cs typeface="+mj-cs"/>
            </a:endParaRPr>
          </a:p>
        </p:txBody>
      </p:sp>
      <p:pic>
        <p:nvPicPr>
          <p:cNvPr id="9" name="Picture 8" descr="IMG0049"/>
          <p:cNvPicPr>
            <a:picLocks noChangeAspect="1" noChangeArrowheads="1"/>
          </p:cNvPicPr>
          <p:nvPr/>
        </p:nvPicPr>
        <p:blipFill>
          <a:blip r:embed="rId6" cstate="print"/>
          <a:srcRect/>
          <a:stretch>
            <a:fillRect/>
          </a:stretch>
        </p:blipFill>
        <p:spPr>
          <a:xfrm>
            <a:off x="6618206" y="4442750"/>
            <a:ext cx="1992394" cy="2194560"/>
          </a:xfrm>
          <a:prstGeom prst="rect">
            <a:avLst/>
          </a:prstGeom>
          <a:ln w="38100" cap="sq">
            <a:solidFill>
              <a:schemeClr val="tx1"/>
            </a:solidFill>
          </a:ln>
          <a:effectLst>
            <a:outerShdw blurRad="55000" dist="18000" dir="5400000" algn="tl" rotWithShape="0">
              <a:srgbClr val="000000">
                <a:alpha val="40000"/>
              </a:srgbClr>
            </a:outerShdw>
          </a:effectLst>
        </p:spPr>
      </p:pic>
      <p:pic>
        <p:nvPicPr>
          <p:cNvPr id="11" name="Picture 10" descr="bus_bike_rack.jpg"/>
          <p:cNvPicPr>
            <a:picLocks noChangeAspect="1"/>
          </p:cNvPicPr>
          <p:nvPr/>
        </p:nvPicPr>
        <p:blipFill>
          <a:blip r:embed="rId7" cstate="print"/>
          <a:srcRect/>
          <a:stretch>
            <a:fillRect/>
          </a:stretch>
        </p:blipFill>
        <p:spPr>
          <a:xfrm>
            <a:off x="6269383" y="1981200"/>
            <a:ext cx="2341217" cy="219456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2" name="Picture 11" descr="Circle Skills"/>
          <p:cNvPicPr>
            <a:picLocks noChangeAspect="1" noChangeArrowheads="1"/>
          </p:cNvPicPr>
          <p:nvPr/>
        </p:nvPicPr>
        <p:blipFill>
          <a:blip r:embed="rId8" cstate="print"/>
          <a:stretch>
            <a:fillRect/>
          </a:stretch>
        </p:blipFill>
        <p:spPr>
          <a:xfrm>
            <a:off x="3473226" y="4442750"/>
            <a:ext cx="2927574" cy="219456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C000"/>
                </a:solidFill>
              </a:rPr>
              <a:t>Factors Influencing Non-Motorized Travel</a:t>
            </a:r>
            <a:endParaRPr lang="en-US" sz="3600" dirty="0">
              <a:solidFill>
                <a:srgbClr val="FFC000"/>
              </a:solidFill>
            </a:endParaRPr>
          </a:p>
        </p:txBody>
      </p:sp>
      <p:sp>
        <p:nvSpPr>
          <p:cNvPr id="5" name="Content Placeholder 4"/>
          <p:cNvSpPr>
            <a:spLocks noGrp="1"/>
          </p:cNvSpPr>
          <p:nvPr>
            <p:ph idx="1"/>
          </p:nvPr>
        </p:nvSpPr>
        <p:spPr>
          <a:xfrm>
            <a:off x="457200" y="1828800"/>
            <a:ext cx="5791200" cy="4724400"/>
          </a:xfrm>
        </p:spPr>
        <p:txBody>
          <a:bodyPr>
            <a:noAutofit/>
          </a:bodyPr>
          <a:lstStyle/>
          <a:p>
            <a:r>
              <a:rPr lang="en-US" sz="2400" b="1" u="sng" dirty="0" smtClean="0"/>
              <a:t>Perceptions &amp; Attitudes</a:t>
            </a:r>
            <a:r>
              <a:rPr lang="en-US" sz="2400" b="1" dirty="0" smtClean="0"/>
              <a:t> </a:t>
            </a:r>
            <a:r>
              <a:rPr lang="en-US" sz="2400" dirty="0" smtClean="0"/>
              <a:t>– Safety, Convenience, Time</a:t>
            </a:r>
          </a:p>
          <a:p>
            <a:endParaRPr lang="en-US" sz="2400" dirty="0" smtClean="0"/>
          </a:p>
          <a:p>
            <a:r>
              <a:rPr lang="en-US" sz="2400" b="1" u="sng" dirty="0" smtClean="0"/>
              <a:t>Socioeconomic &amp; Demographic Characteristics</a:t>
            </a:r>
            <a:r>
              <a:rPr lang="en-US" sz="2400" b="1" dirty="0" smtClean="0"/>
              <a:t> </a:t>
            </a:r>
            <a:r>
              <a:rPr lang="en-US" sz="2400" dirty="0" smtClean="0"/>
              <a:t>– Age, Sex, Race, Income</a:t>
            </a:r>
          </a:p>
          <a:p>
            <a:endParaRPr lang="en-US" sz="2400" dirty="0" smtClean="0"/>
          </a:p>
          <a:p>
            <a:r>
              <a:rPr lang="en-US" sz="2400" b="1" u="sng" dirty="0" smtClean="0"/>
              <a:t>Trip Characteristics</a:t>
            </a:r>
            <a:r>
              <a:rPr lang="en-US" sz="2400" b="1" dirty="0" smtClean="0"/>
              <a:t> </a:t>
            </a:r>
            <a:r>
              <a:rPr lang="en-US" sz="2400" dirty="0" smtClean="0"/>
              <a:t>– Trip Distance, Presence and Quality of Facilities</a:t>
            </a:r>
          </a:p>
          <a:p>
            <a:endParaRPr lang="en-US" sz="2400" dirty="0" smtClean="0"/>
          </a:p>
          <a:p>
            <a:r>
              <a:rPr lang="en-US" sz="2400" b="1" u="sng" dirty="0" smtClean="0"/>
              <a:t>Environment</a:t>
            </a:r>
            <a:r>
              <a:rPr lang="en-US" sz="2400" dirty="0" smtClean="0"/>
              <a:t> – Land Use and Land Use Pattern, Topography</a:t>
            </a:r>
          </a:p>
          <a:p>
            <a:endParaRPr lang="en-US" sz="2400" dirty="0" smtClean="0"/>
          </a:p>
        </p:txBody>
      </p:sp>
      <p:pic>
        <p:nvPicPr>
          <p:cNvPr id="4" name="Picture 16" descr="MBA Kids Walking - Nashville.jpg"/>
          <p:cNvPicPr>
            <a:picLocks noChangeAspect="1"/>
          </p:cNvPicPr>
          <p:nvPr/>
        </p:nvPicPr>
        <p:blipFill>
          <a:blip r:embed="rId2" cstate="print"/>
          <a:srcRect l="28578" t="4306" b="9578"/>
          <a:stretch>
            <a:fillRect/>
          </a:stretch>
        </p:blipFill>
        <p:spPr bwMode="auto">
          <a:xfrm>
            <a:off x="6781800" y="1630832"/>
            <a:ext cx="2194560" cy="166254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6" name="Picture 9" descr="IMG_1494.jpg"/>
          <p:cNvPicPr>
            <a:picLocks noChangeAspect="1"/>
          </p:cNvPicPr>
          <p:nvPr/>
        </p:nvPicPr>
        <p:blipFill>
          <a:blip r:embed="rId3" cstate="print"/>
          <a:srcRect/>
          <a:stretch>
            <a:fillRect/>
          </a:stretch>
        </p:blipFill>
        <p:spPr bwMode="auto">
          <a:xfrm>
            <a:off x="6781800" y="5088622"/>
            <a:ext cx="2194560" cy="163487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7" name="Picture 6" descr="Circle Skills"/>
          <p:cNvPicPr>
            <a:picLocks noChangeAspect="1" noChangeArrowheads="1"/>
          </p:cNvPicPr>
          <p:nvPr/>
        </p:nvPicPr>
        <p:blipFill>
          <a:blip r:embed="rId4" cstate="print"/>
          <a:srcRect/>
          <a:stretch>
            <a:fillRect/>
          </a:stretch>
        </p:blipFill>
        <p:spPr>
          <a:xfrm>
            <a:off x="6781800" y="3488595"/>
            <a:ext cx="2194560" cy="142176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C000"/>
                </a:solidFill>
              </a:rPr>
              <a:t>Factors Influencing Non-Motorized Travel</a:t>
            </a:r>
            <a:endParaRPr lang="en-US" sz="3600" dirty="0">
              <a:solidFill>
                <a:srgbClr val="FFC000"/>
              </a:solidFill>
            </a:endParaRPr>
          </a:p>
        </p:txBody>
      </p:sp>
      <p:sp>
        <p:nvSpPr>
          <p:cNvPr id="5" name="Content Placeholder 4"/>
          <p:cNvSpPr>
            <a:spLocks noGrp="1"/>
          </p:cNvSpPr>
          <p:nvPr>
            <p:ph idx="1"/>
          </p:nvPr>
        </p:nvSpPr>
        <p:spPr>
          <a:xfrm>
            <a:off x="457200" y="1828800"/>
            <a:ext cx="5791200" cy="4724400"/>
          </a:xfrm>
        </p:spPr>
        <p:txBody>
          <a:bodyPr>
            <a:noAutofit/>
          </a:bodyPr>
          <a:lstStyle/>
          <a:p>
            <a:r>
              <a:rPr lang="en-US" sz="2400" b="1" u="sng" dirty="0" smtClean="0"/>
              <a:t>Perceptions &amp; Attitudes</a:t>
            </a:r>
            <a:r>
              <a:rPr lang="en-US" sz="2400" b="1" dirty="0" smtClean="0"/>
              <a:t> </a:t>
            </a:r>
            <a:r>
              <a:rPr lang="en-US" sz="2400" dirty="0" smtClean="0"/>
              <a:t>– Safety, Convenience, </a:t>
            </a:r>
            <a:r>
              <a:rPr lang="en-US" sz="2400" dirty="0" smtClean="0">
                <a:solidFill>
                  <a:srgbClr val="FFC000"/>
                </a:solidFill>
              </a:rPr>
              <a:t>Time</a:t>
            </a:r>
          </a:p>
          <a:p>
            <a:endParaRPr lang="en-US" sz="2400" dirty="0" smtClean="0"/>
          </a:p>
          <a:p>
            <a:r>
              <a:rPr lang="en-US" sz="2400" b="1" u="sng" dirty="0" smtClean="0"/>
              <a:t>Socioeconomic &amp; Demographic Characteristics</a:t>
            </a:r>
            <a:r>
              <a:rPr lang="en-US" sz="2400" b="1" dirty="0" smtClean="0"/>
              <a:t> </a:t>
            </a:r>
            <a:r>
              <a:rPr lang="en-US" sz="2400" dirty="0" smtClean="0"/>
              <a:t>– Age, Sex, Race, Income</a:t>
            </a:r>
          </a:p>
          <a:p>
            <a:endParaRPr lang="en-US" sz="2400" dirty="0" smtClean="0"/>
          </a:p>
          <a:p>
            <a:r>
              <a:rPr lang="en-US" sz="2400" b="1" u="sng" dirty="0" smtClean="0"/>
              <a:t>Trip Characteristics</a:t>
            </a:r>
            <a:r>
              <a:rPr lang="en-US" sz="2400" b="1" dirty="0" smtClean="0"/>
              <a:t> </a:t>
            </a:r>
            <a:r>
              <a:rPr lang="en-US" sz="2400" dirty="0" smtClean="0"/>
              <a:t>– </a:t>
            </a:r>
            <a:r>
              <a:rPr lang="en-US" sz="2400" dirty="0" smtClean="0">
                <a:solidFill>
                  <a:srgbClr val="FFC000"/>
                </a:solidFill>
              </a:rPr>
              <a:t>Trip Distance</a:t>
            </a:r>
            <a:r>
              <a:rPr lang="en-US" sz="2400" dirty="0" smtClean="0"/>
              <a:t>, Presence and Quality of Facilities</a:t>
            </a:r>
          </a:p>
          <a:p>
            <a:endParaRPr lang="en-US" sz="2400" dirty="0" smtClean="0"/>
          </a:p>
          <a:p>
            <a:r>
              <a:rPr lang="en-US" sz="2400" b="1" u="sng" dirty="0" smtClean="0"/>
              <a:t>Environment</a:t>
            </a:r>
            <a:r>
              <a:rPr lang="en-US" sz="2400" dirty="0" smtClean="0"/>
              <a:t> – </a:t>
            </a:r>
            <a:r>
              <a:rPr lang="en-US" sz="2400" dirty="0" smtClean="0">
                <a:solidFill>
                  <a:srgbClr val="FFC000"/>
                </a:solidFill>
              </a:rPr>
              <a:t>Land Use and Land Use Pattern</a:t>
            </a:r>
            <a:r>
              <a:rPr lang="en-US" sz="2400" dirty="0" smtClean="0"/>
              <a:t>, Topography</a:t>
            </a:r>
          </a:p>
          <a:p>
            <a:endParaRPr lang="en-US" sz="2400" dirty="0" smtClean="0"/>
          </a:p>
        </p:txBody>
      </p:sp>
      <p:pic>
        <p:nvPicPr>
          <p:cNvPr id="4" name="Picture 16" descr="MBA Kids Walking - Nashville.jpg"/>
          <p:cNvPicPr>
            <a:picLocks noChangeAspect="1"/>
          </p:cNvPicPr>
          <p:nvPr/>
        </p:nvPicPr>
        <p:blipFill>
          <a:blip r:embed="rId2" cstate="print"/>
          <a:stretch>
            <a:fillRect/>
          </a:stretch>
        </p:blipFill>
        <p:spPr bwMode="auto">
          <a:xfrm>
            <a:off x="6781800" y="1639145"/>
            <a:ext cx="2194560" cy="164592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7" name="Picture 6" descr="Circle Skills"/>
          <p:cNvPicPr>
            <a:picLocks noChangeAspect="1" noChangeArrowheads="1"/>
          </p:cNvPicPr>
          <p:nvPr/>
        </p:nvPicPr>
        <p:blipFill>
          <a:blip r:embed="rId3" cstate="print"/>
          <a:srcRect/>
          <a:stretch>
            <a:fillRect/>
          </a:stretch>
        </p:blipFill>
        <p:spPr>
          <a:xfrm>
            <a:off x="6781800" y="3488595"/>
            <a:ext cx="2194560" cy="142176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Content Placeholder 4"/>
          <p:cNvSpPr txBox="1">
            <a:spLocks/>
          </p:cNvSpPr>
          <p:nvPr/>
        </p:nvSpPr>
        <p:spPr>
          <a:xfrm rot="19811813">
            <a:off x="5549034" y="3318277"/>
            <a:ext cx="3381540" cy="609600"/>
          </a:xfrm>
          <a:prstGeom prst="rect">
            <a:avLst/>
          </a:prstGeom>
          <a:solidFill>
            <a:schemeClr val="bg1"/>
          </a:solidFill>
        </p:spPr>
        <p:txBody>
          <a:bodyPr vert="horz" lIns="91440" tIns="45720" rIns="91440" bIns="45720" rtlCol="0">
            <a:noAutofit/>
          </a:bodyPr>
          <a:lstStyle/>
          <a:p>
            <a:pPr algn="ctr">
              <a:spcBef>
                <a:spcPct val="20000"/>
              </a:spcBef>
              <a:defRPr/>
            </a:pPr>
            <a:r>
              <a:rPr lang="en-US" sz="3200" b="1" dirty="0" smtClean="0">
                <a:solidFill>
                  <a:srgbClr val="FFC000"/>
                </a:solidFill>
              </a:rPr>
              <a:t>DISTANCE IS KEY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u="none" strike="noStrike" kern="1200" cap="none" spc="0" normalizeH="0" baseline="0" noProof="0" dirty="0">
              <a:ln>
                <a:noFill/>
              </a:ln>
              <a:solidFill>
                <a:srgbClr val="FFC000"/>
              </a:solidFill>
              <a:effectLst/>
              <a:uLnTx/>
              <a:uFillTx/>
              <a:latin typeface="+mn-lt"/>
              <a:ea typeface="+mn-ea"/>
              <a:cs typeface="+mn-cs"/>
            </a:endParaRPr>
          </a:p>
        </p:txBody>
      </p:sp>
      <p:pic>
        <p:nvPicPr>
          <p:cNvPr id="11" name="Picture 4" descr="Lack SW2"/>
          <p:cNvPicPr>
            <a:picLocks noChangeAspect="1" noChangeArrowheads="1"/>
          </p:cNvPicPr>
          <p:nvPr/>
        </p:nvPicPr>
        <p:blipFill>
          <a:blip r:embed="rId4" cstate="print"/>
          <a:stretch>
            <a:fillRect/>
          </a:stretch>
        </p:blipFill>
        <p:spPr bwMode="auto">
          <a:xfrm>
            <a:off x="6786992" y="5077496"/>
            <a:ext cx="2194560" cy="1644016"/>
          </a:xfrm>
          <a:prstGeom prst="rect">
            <a:avLst/>
          </a:prstGeom>
          <a:ln w="38100" cap="sq">
            <a:solidFill>
              <a:schemeClr val="tx1"/>
            </a:solidFill>
            <a:miter lim="800000"/>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Parcel-Based Approach</a:t>
            </a:r>
            <a:endParaRPr lang="en-US" sz="3600" dirty="0">
              <a:solidFill>
                <a:srgbClr val="FFC000"/>
              </a:solidFill>
            </a:endParaRPr>
          </a:p>
        </p:txBody>
      </p:sp>
      <p:pic>
        <p:nvPicPr>
          <p:cNvPr id="4" name="Picture 9" descr="IMG_1494.jpg"/>
          <p:cNvPicPr>
            <a:picLocks noChangeAspect="1"/>
          </p:cNvPicPr>
          <p:nvPr/>
        </p:nvPicPr>
        <p:blipFill>
          <a:blip r:embed="rId2" cstate="print"/>
          <a:stretch>
            <a:fillRect/>
          </a:stretch>
        </p:blipFill>
        <p:spPr bwMode="auto">
          <a:xfrm>
            <a:off x="3226266" y="4017278"/>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6" name="Picture 9" descr="IMG_1494.jpg"/>
          <p:cNvPicPr>
            <a:picLocks noChangeAspect="1"/>
          </p:cNvPicPr>
          <p:nvPr/>
        </p:nvPicPr>
        <p:blipFill>
          <a:blip r:embed="rId3" cstate="print"/>
          <a:srcRect r="9610"/>
          <a:stretch>
            <a:fillRect/>
          </a:stretch>
        </p:blipFill>
        <p:spPr bwMode="auto">
          <a:xfrm>
            <a:off x="3226266" y="1684789"/>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9" descr="IMG_1494.jpg"/>
          <p:cNvPicPr>
            <a:picLocks noChangeAspect="1"/>
          </p:cNvPicPr>
          <p:nvPr/>
        </p:nvPicPr>
        <p:blipFill>
          <a:blip r:embed="rId4" cstate="print"/>
          <a:stretch>
            <a:fillRect/>
          </a:stretch>
        </p:blipFill>
        <p:spPr bwMode="auto">
          <a:xfrm>
            <a:off x="228600" y="4013433"/>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9" name="Picture 9" descr="IMG_1494.jpg"/>
          <p:cNvPicPr>
            <a:picLocks noChangeAspect="1"/>
          </p:cNvPicPr>
          <p:nvPr/>
        </p:nvPicPr>
        <p:blipFill>
          <a:blip r:embed="rId5" cstate="print"/>
          <a:stretch>
            <a:fillRect/>
          </a:stretch>
        </p:blipFill>
        <p:spPr bwMode="auto">
          <a:xfrm>
            <a:off x="228600" y="1684789"/>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7" name="Picture 9" descr="IMG_1494.jpg"/>
          <p:cNvPicPr>
            <a:picLocks noChangeAspect="1"/>
          </p:cNvPicPr>
          <p:nvPr/>
        </p:nvPicPr>
        <p:blipFill>
          <a:blip r:embed="rId6" cstate="print"/>
          <a:stretch>
            <a:fillRect/>
          </a:stretch>
        </p:blipFill>
        <p:spPr bwMode="auto">
          <a:xfrm>
            <a:off x="6180589" y="4017278"/>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9" descr="IMG_1494.jpg"/>
          <p:cNvPicPr>
            <a:picLocks noChangeAspect="1"/>
          </p:cNvPicPr>
          <p:nvPr/>
        </p:nvPicPr>
        <p:blipFill>
          <a:blip r:embed="rId7" cstate="print"/>
          <a:stretch>
            <a:fillRect/>
          </a:stretch>
        </p:blipFill>
        <p:spPr bwMode="auto">
          <a:xfrm>
            <a:off x="6180589" y="1684789"/>
            <a:ext cx="2743200" cy="20574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Types of Travel Estimating Techniques</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111276" y="2133600"/>
            <a:ext cx="4896152" cy="3352800"/>
          </a:xfrm>
          <a:prstGeom prst="rect">
            <a:avLst/>
          </a:prstGeom>
          <a:noFill/>
          <a:ln w="9525">
            <a:noFill/>
            <a:miter lim="800000"/>
            <a:headEnd/>
            <a:tailEnd/>
          </a:ln>
        </p:spPr>
      </p:pic>
      <p:sp>
        <p:nvSpPr>
          <p:cNvPr id="11" name="Content Placeholder 4"/>
          <p:cNvSpPr txBox="1">
            <a:spLocks/>
          </p:cNvSpPr>
          <p:nvPr/>
        </p:nvSpPr>
        <p:spPr>
          <a:xfrm>
            <a:off x="5105400" y="2133600"/>
            <a:ext cx="4038600" cy="459929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Comparison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u="none" strike="noStrike" kern="1200" cap="none" spc="0" normalizeH="0" baseline="0" noProof="0" dirty="0" smtClean="0">
                <a:ln>
                  <a:noFill/>
                </a:ln>
                <a:effectLst/>
                <a:uLnTx/>
                <a:uFillTx/>
                <a:latin typeface="+mn-lt"/>
                <a:ea typeface="+mn-ea"/>
                <a:cs typeface="+mn-cs"/>
              </a:rPr>
              <a:t>Aggregate Behavior</a:t>
            </a:r>
            <a:r>
              <a:rPr kumimoji="0" lang="en-US" sz="2400" u="none" strike="noStrike" kern="1200" cap="none" spc="0" normalizeH="0" noProof="0" dirty="0" smtClean="0">
                <a:ln>
                  <a:noFill/>
                </a:ln>
                <a:effectLst/>
                <a:uLnTx/>
                <a:uFillTx/>
                <a:latin typeface="+mn-lt"/>
                <a:ea typeface="+mn-ea"/>
                <a:cs typeface="+mn-cs"/>
              </a:rPr>
              <a:t>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Sketch</a:t>
            </a:r>
            <a:r>
              <a:rPr lang="en-US" sz="2400" dirty="0" smtClean="0"/>
              <a:t> Plan Methods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u="none" strike="noStrike" kern="1200" cap="none" spc="0" normalizeH="0" baseline="0" noProof="0" dirty="0" smtClean="0">
                <a:ln>
                  <a:noFill/>
                </a:ln>
                <a:effectLst/>
                <a:uLnTx/>
                <a:uFillTx/>
                <a:latin typeface="+mn-lt"/>
                <a:ea typeface="+mn-ea"/>
                <a:cs typeface="+mn-cs"/>
              </a:rPr>
              <a:t>Discrete</a:t>
            </a:r>
            <a:r>
              <a:rPr kumimoji="0" lang="en-US" sz="2400" u="none" strike="noStrike" kern="1200" cap="none" spc="0" normalizeH="0" noProof="0" dirty="0" smtClean="0">
                <a:ln>
                  <a:noFill/>
                </a:ln>
                <a:effectLst/>
                <a:uLnTx/>
                <a:uFillTx/>
                <a:latin typeface="+mn-lt"/>
                <a:ea typeface="+mn-ea"/>
                <a:cs typeface="+mn-cs"/>
              </a:rPr>
              <a:t> Choice Model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t>Regional</a:t>
            </a:r>
            <a:r>
              <a:rPr lang="en-US" sz="2400" dirty="0" smtClean="0"/>
              <a:t> Travel Model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Parcel-Based Approach</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111276" y="2133600"/>
            <a:ext cx="4896152" cy="3352800"/>
          </a:xfrm>
          <a:prstGeom prst="rect">
            <a:avLst/>
          </a:prstGeom>
          <a:noFill/>
          <a:ln w="9525">
            <a:noFill/>
            <a:miter lim="800000"/>
            <a:headEnd/>
            <a:tailEnd/>
          </a:ln>
        </p:spPr>
      </p:pic>
      <p:sp>
        <p:nvSpPr>
          <p:cNvPr id="11" name="Content Placeholder 4"/>
          <p:cNvSpPr txBox="1">
            <a:spLocks/>
          </p:cNvSpPr>
          <p:nvPr/>
        </p:nvSpPr>
        <p:spPr>
          <a:xfrm>
            <a:off x="5105400" y="2133600"/>
            <a:ext cx="4038600" cy="459929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Comparison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u="none" strike="noStrike" kern="1200" cap="none" spc="0" normalizeH="0" baseline="0" noProof="0" dirty="0" smtClean="0">
                <a:ln>
                  <a:noFill/>
                </a:ln>
                <a:solidFill>
                  <a:srgbClr val="FFC000"/>
                </a:solidFill>
                <a:effectLst/>
                <a:uLnTx/>
                <a:uFillTx/>
                <a:latin typeface="+mn-lt"/>
                <a:ea typeface="+mn-ea"/>
                <a:cs typeface="+mn-cs"/>
              </a:rPr>
              <a:t>Aggregate Behavior</a:t>
            </a:r>
            <a:r>
              <a:rPr kumimoji="0" lang="en-US" sz="2400" u="none" strike="noStrike" kern="1200" cap="none" spc="0" normalizeH="0" noProof="0" dirty="0" smtClean="0">
                <a:ln>
                  <a:noFill/>
                </a:ln>
                <a:solidFill>
                  <a:srgbClr val="FFC000"/>
                </a:solidFill>
                <a:effectLst/>
                <a:uLnTx/>
                <a:uFillTx/>
                <a:latin typeface="+mn-lt"/>
                <a:ea typeface="+mn-ea"/>
                <a:cs typeface="+mn-cs"/>
              </a:rPr>
              <a:t>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solidFill>
                  <a:srgbClr val="FFC000"/>
                </a:solidFill>
              </a:rPr>
              <a:t>Sketch</a:t>
            </a:r>
            <a:r>
              <a:rPr lang="en-US" sz="2400" dirty="0" smtClean="0">
                <a:solidFill>
                  <a:srgbClr val="FFC000"/>
                </a:solidFill>
              </a:rPr>
              <a:t> Plan Methods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u="none" strike="noStrike" kern="1200" cap="none" spc="0" normalizeH="0" baseline="0" noProof="0" dirty="0" smtClean="0">
                <a:ln>
                  <a:noFill/>
                </a:ln>
                <a:effectLst/>
                <a:uLnTx/>
                <a:uFillTx/>
                <a:latin typeface="+mn-lt"/>
                <a:ea typeface="+mn-ea"/>
                <a:cs typeface="+mn-cs"/>
              </a:rPr>
              <a:t>Discrete</a:t>
            </a:r>
            <a:r>
              <a:rPr kumimoji="0" lang="en-US" sz="2400" u="none" strike="noStrike" kern="1200" cap="none" spc="0" normalizeH="0" noProof="0" dirty="0" smtClean="0">
                <a:ln>
                  <a:noFill/>
                </a:ln>
                <a:effectLst/>
                <a:uLnTx/>
                <a:uFillTx/>
                <a:latin typeface="+mn-lt"/>
                <a:ea typeface="+mn-ea"/>
                <a:cs typeface="+mn-cs"/>
              </a:rPr>
              <a:t> Choice Model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solidFill>
                  <a:srgbClr val="FFC000"/>
                </a:solidFill>
              </a:rPr>
              <a:t>Regional</a:t>
            </a:r>
            <a:r>
              <a:rPr lang="en-US" sz="2400" dirty="0" smtClean="0">
                <a:solidFill>
                  <a:srgbClr val="FFC000"/>
                </a:solidFill>
              </a:rPr>
              <a:t> Travel Model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Major Aspects of the Non-Motorized Demand Procedure</a:t>
            </a:r>
            <a:endParaRPr lang="en-US" sz="3600" dirty="0"/>
          </a:p>
        </p:txBody>
      </p:sp>
      <p:sp>
        <p:nvSpPr>
          <p:cNvPr id="7" name="TextBox 6"/>
          <p:cNvSpPr txBox="1"/>
          <p:nvPr/>
        </p:nvSpPr>
        <p:spPr>
          <a:xfrm>
            <a:off x="762000" y="1447800"/>
            <a:ext cx="5486400" cy="4847481"/>
          </a:xfrm>
          <a:prstGeom prst="rect">
            <a:avLst/>
          </a:prstGeom>
          <a:noFill/>
        </p:spPr>
        <p:txBody>
          <a:bodyPr wrap="square" rtlCol="0">
            <a:spAutoFit/>
          </a:bodyPr>
          <a:lstStyle/>
          <a:p>
            <a:pPr indent="285750">
              <a:spcAft>
                <a:spcPts val="600"/>
              </a:spcAft>
              <a:buFont typeface="Arial" pitchFamily="34" charset="0"/>
              <a:buChar char="•"/>
            </a:pPr>
            <a:r>
              <a:rPr lang="en-US" sz="2400" kern="1800" dirty="0" smtClean="0"/>
              <a:t>Parcel basis</a:t>
            </a:r>
          </a:p>
          <a:p>
            <a:pPr indent="285750">
              <a:spcAft>
                <a:spcPts val="600"/>
              </a:spcAft>
              <a:buFont typeface="Arial" pitchFamily="34" charset="0"/>
              <a:buChar char="•"/>
            </a:pPr>
            <a:r>
              <a:rPr lang="en-US" sz="2400" kern="1800" dirty="0" smtClean="0"/>
              <a:t>Determines daily, one-way trips</a:t>
            </a:r>
          </a:p>
          <a:p>
            <a:pPr indent="285750">
              <a:spcAft>
                <a:spcPts val="600"/>
              </a:spcAft>
              <a:buFont typeface="Arial" pitchFamily="34" charset="0"/>
              <a:buChar char="•"/>
            </a:pPr>
            <a:r>
              <a:rPr lang="en-US" sz="2400" kern="1800" dirty="0" smtClean="0"/>
              <a:t>Assumes ideal facilities and connectivity</a:t>
            </a:r>
          </a:p>
          <a:p>
            <a:pPr indent="285750">
              <a:spcAft>
                <a:spcPts val="600"/>
              </a:spcAft>
              <a:buFont typeface="Arial" pitchFamily="34" charset="0"/>
              <a:buChar char="•"/>
            </a:pPr>
            <a:r>
              <a:rPr lang="en-US" sz="2400" kern="1800" dirty="0" smtClean="0"/>
              <a:t>Specifies multiple trip types</a:t>
            </a:r>
          </a:p>
          <a:p>
            <a:pPr indent="285750">
              <a:spcAft>
                <a:spcPts val="600"/>
              </a:spcAft>
              <a:buFont typeface="Arial" pitchFamily="34" charset="0"/>
              <a:buChar char="•"/>
            </a:pPr>
            <a:r>
              <a:rPr lang="en-US" sz="2400" kern="1800" dirty="0" smtClean="0"/>
              <a:t>Origin (generator) driven</a:t>
            </a:r>
          </a:p>
          <a:p>
            <a:pPr indent="285750">
              <a:spcAft>
                <a:spcPts val="600"/>
              </a:spcAft>
              <a:buFont typeface="Arial" pitchFamily="34" charset="0"/>
              <a:buChar char="•"/>
            </a:pPr>
            <a:r>
              <a:rPr lang="en-US" sz="2400" kern="1800" dirty="0" smtClean="0"/>
              <a:t>No real assignment after generation</a:t>
            </a:r>
          </a:p>
          <a:p>
            <a:pPr indent="285750">
              <a:spcAft>
                <a:spcPts val="600"/>
              </a:spcAft>
              <a:buFont typeface="Arial" pitchFamily="34" charset="0"/>
              <a:buChar char="•"/>
              <a:tabLst>
                <a:tab pos="285750" algn="l"/>
              </a:tabLst>
            </a:pPr>
            <a:r>
              <a:rPr lang="en-US" sz="2400" kern="1800" dirty="0" smtClean="0"/>
              <a:t>Adaptable to changing land uses</a:t>
            </a:r>
          </a:p>
          <a:p>
            <a:pPr indent="285750">
              <a:spcAft>
                <a:spcPts val="600"/>
              </a:spcAft>
              <a:buFont typeface="Arial" pitchFamily="34" charset="0"/>
              <a:buChar char="•"/>
            </a:pPr>
            <a:r>
              <a:rPr lang="en-US" sz="2400" kern="1800" dirty="0" smtClean="0"/>
              <a:t>Adaptable to emerging and/or local data</a:t>
            </a:r>
          </a:p>
          <a:p>
            <a:pPr indent="285750">
              <a:spcAft>
                <a:spcPts val="600"/>
              </a:spcAft>
              <a:buFont typeface="Arial" pitchFamily="34" charset="0"/>
              <a:buChar char="•"/>
            </a:pPr>
            <a:r>
              <a:rPr lang="en-US" sz="2400" kern="1800" dirty="0" smtClean="0"/>
              <a:t>Can be run on existing data</a:t>
            </a:r>
          </a:p>
          <a:p>
            <a:pPr indent="285750">
              <a:spcAft>
                <a:spcPts val="600"/>
              </a:spcAft>
              <a:buFont typeface="Arial" pitchFamily="34" charset="0"/>
              <a:buChar char="•"/>
              <a:tabLst>
                <a:tab pos="285750" algn="l"/>
              </a:tabLst>
            </a:pPr>
            <a:r>
              <a:rPr lang="en-US" sz="2400" kern="1800" dirty="0" smtClean="0"/>
              <a:t>Walk/bike trip reporting is variable (by 	parcel, street, neighborhood, etc)</a:t>
            </a:r>
            <a:endParaRPr lang="en-US" sz="2400" kern="1800" dirty="0"/>
          </a:p>
        </p:txBody>
      </p:sp>
      <p:sp>
        <p:nvSpPr>
          <p:cNvPr id="9" name="Plus 8"/>
          <p:cNvSpPr/>
          <p:nvPr/>
        </p:nvSpPr>
        <p:spPr>
          <a:xfrm>
            <a:off x="533400" y="1531960"/>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Minus 15"/>
          <p:cNvSpPr/>
          <p:nvPr/>
        </p:nvSpPr>
        <p:spPr>
          <a:xfrm>
            <a:off x="555625" y="2489329"/>
            <a:ext cx="222250" cy="129153"/>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lus 16"/>
          <p:cNvSpPr/>
          <p:nvPr/>
        </p:nvSpPr>
        <p:spPr>
          <a:xfrm>
            <a:off x="533400" y="5091752"/>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lus 17"/>
          <p:cNvSpPr/>
          <p:nvPr/>
        </p:nvSpPr>
        <p:spPr>
          <a:xfrm>
            <a:off x="533400" y="4648200"/>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lus 18"/>
          <p:cNvSpPr/>
          <p:nvPr/>
        </p:nvSpPr>
        <p:spPr>
          <a:xfrm>
            <a:off x="533400" y="4188590"/>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lus 20"/>
          <p:cNvSpPr/>
          <p:nvPr/>
        </p:nvSpPr>
        <p:spPr>
          <a:xfrm>
            <a:off x="228600" y="2424752"/>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qual 21"/>
          <p:cNvSpPr/>
          <p:nvPr/>
        </p:nvSpPr>
        <p:spPr>
          <a:xfrm>
            <a:off x="555625" y="2002808"/>
            <a:ext cx="222250" cy="172204"/>
          </a:xfrm>
          <a:prstGeom prst="mathEqual">
            <a:avLst/>
          </a:prstGeom>
          <a:solidFill>
            <a:srgbClr val="FFFF00"/>
          </a:solidFill>
          <a:ln w="889">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Plus 23"/>
          <p:cNvSpPr/>
          <p:nvPr/>
        </p:nvSpPr>
        <p:spPr>
          <a:xfrm>
            <a:off x="533400" y="2846696"/>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lus 24"/>
          <p:cNvSpPr/>
          <p:nvPr/>
        </p:nvSpPr>
        <p:spPr>
          <a:xfrm>
            <a:off x="533400" y="5511286"/>
            <a:ext cx="266700" cy="258306"/>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Minus 14"/>
          <p:cNvSpPr/>
          <p:nvPr/>
        </p:nvSpPr>
        <p:spPr>
          <a:xfrm>
            <a:off x="555625" y="3811639"/>
            <a:ext cx="222250" cy="129153"/>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Documents and Settings\RPM\Desktop\Nash pictures\_MG_4306.jpg"/>
          <p:cNvPicPr>
            <a:picLocks noChangeArrowheads="1"/>
          </p:cNvPicPr>
          <p:nvPr/>
        </p:nvPicPr>
        <p:blipFill>
          <a:blip r:embed="rId3" cstate="print"/>
          <a:srcRect/>
          <a:stretch>
            <a:fillRect/>
          </a:stretch>
        </p:blipFill>
        <p:spPr bwMode="auto">
          <a:xfrm>
            <a:off x="6629400" y="1379560"/>
            <a:ext cx="2203704" cy="1655064"/>
          </a:xfrm>
          <a:prstGeom prst="rect">
            <a:avLst/>
          </a:prstGeom>
          <a:noFill/>
          <a:ln w="38100" cap="sq">
            <a:solidFill>
              <a:schemeClr val="tx1"/>
            </a:solidFill>
            <a:miter lim="800000"/>
          </a:ln>
        </p:spPr>
      </p:pic>
      <p:pic>
        <p:nvPicPr>
          <p:cNvPr id="2051" name="Picture 3" descr="C:\Documents and Settings\RPM\Desktop\Nash pictures\mcs-paul-nicholson-1.jpg"/>
          <p:cNvPicPr>
            <a:picLocks noChangeArrowheads="1"/>
          </p:cNvPicPr>
          <p:nvPr/>
        </p:nvPicPr>
        <p:blipFill>
          <a:blip r:embed="rId4" cstate="print"/>
          <a:srcRect/>
          <a:stretch>
            <a:fillRect/>
          </a:stretch>
        </p:blipFill>
        <p:spPr bwMode="auto">
          <a:xfrm>
            <a:off x="6629400" y="5037159"/>
            <a:ext cx="2203704" cy="1655064"/>
          </a:xfrm>
          <a:prstGeom prst="rect">
            <a:avLst/>
          </a:prstGeom>
          <a:noFill/>
          <a:ln w="38100" cap="sq">
            <a:solidFill>
              <a:schemeClr val="tx1"/>
            </a:solidFill>
            <a:miter lim="800000"/>
          </a:ln>
        </p:spPr>
      </p:pic>
      <p:pic>
        <p:nvPicPr>
          <p:cNvPr id="2052" name="Picture 4" descr="C:\Documents and Settings\RPM\Desktop\Chatt pictures\9 9 09\IMG_2241.jpg"/>
          <p:cNvPicPr>
            <a:picLocks noChangeAspect="1" noChangeArrowheads="1"/>
          </p:cNvPicPr>
          <p:nvPr/>
        </p:nvPicPr>
        <p:blipFill>
          <a:blip r:embed="rId5" cstate="print"/>
          <a:srcRect/>
          <a:stretch>
            <a:fillRect/>
          </a:stretch>
        </p:blipFill>
        <p:spPr bwMode="auto">
          <a:xfrm>
            <a:off x="6629400" y="3199002"/>
            <a:ext cx="2206625" cy="1654969"/>
          </a:xfrm>
          <a:prstGeom prst="rect">
            <a:avLst/>
          </a:prstGeom>
          <a:noFill/>
          <a:ln w="38100" cap="sq">
            <a:solidFill>
              <a:schemeClr val="tx1"/>
            </a:solidFill>
            <a:miter lim="800000"/>
          </a:ln>
        </p:spPr>
      </p:pic>
      <p:sp>
        <p:nvSpPr>
          <p:cNvPr id="23" name="Equal 22"/>
          <p:cNvSpPr/>
          <p:nvPr/>
        </p:nvSpPr>
        <p:spPr>
          <a:xfrm>
            <a:off x="561358" y="3332996"/>
            <a:ext cx="222250" cy="172204"/>
          </a:xfrm>
          <a:prstGeom prst="mathEqual">
            <a:avLst/>
          </a:prstGeom>
          <a:solidFill>
            <a:srgbClr val="FFFF00"/>
          </a:solidFill>
          <a:ln w="889">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General Non-Motorized Trip Generation Equation</a:t>
            </a:r>
            <a:endParaRPr lang="en-US" sz="3600" dirty="0"/>
          </a:p>
        </p:txBody>
      </p:sp>
      <p:sp>
        <p:nvSpPr>
          <p:cNvPr id="15" name="TextBox 14"/>
          <p:cNvSpPr txBox="1"/>
          <p:nvPr/>
        </p:nvSpPr>
        <p:spPr>
          <a:xfrm>
            <a:off x="228600" y="3588603"/>
            <a:ext cx="4419600" cy="830997"/>
          </a:xfrm>
          <a:prstGeom prst="rect">
            <a:avLst/>
          </a:prstGeom>
          <a:noFill/>
        </p:spPr>
        <p:txBody>
          <a:bodyPr wrap="square" rtlCol="0">
            <a:spAutoFit/>
          </a:bodyPr>
          <a:lstStyle/>
          <a:p>
            <a:r>
              <a:rPr lang="en-US" sz="2400" dirty="0" smtClean="0">
                <a:solidFill>
                  <a:srgbClr val="FFC000"/>
                </a:solidFill>
              </a:rPr>
              <a:t>(#HH in parcel) x (factor series)</a:t>
            </a:r>
            <a:r>
              <a:rPr lang="en-US" sz="2400" baseline="30000" dirty="0" smtClean="0"/>
              <a:t>1</a:t>
            </a:r>
            <a:r>
              <a:rPr lang="en-US" sz="2400" dirty="0" smtClean="0"/>
              <a:t> </a:t>
            </a:r>
            <a:r>
              <a:rPr lang="en-US" sz="2400" dirty="0" smtClean="0">
                <a:solidFill>
                  <a:srgbClr val="FFC000"/>
                </a:solidFill>
              </a:rPr>
              <a:t>x </a:t>
            </a:r>
          </a:p>
          <a:p>
            <a:r>
              <a:rPr lang="en-US" sz="2400" dirty="0" smtClean="0">
                <a:solidFill>
                  <a:srgbClr val="FFC000"/>
                </a:solidFill>
              </a:rPr>
              <a:t>(probability statement)</a:t>
            </a:r>
            <a:r>
              <a:rPr lang="en-US" sz="2400" baseline="30000" dirty="0" smtClean="0"/>
              <a:t>2</a:t>
            </a:r>
            <a:endParaRPr lang="en-US" sz="2400" baseline="30000" dirty="0"/>
          </a:p>
        </p:txBody>
      </p:sp>
      <p:sp>
        <p:nvSpPr>
          <p:cNvPr id="24" name="TextBox 23"/>
          <p:cNvSpPr txBox="1"/>
          <p:nvPr/>
        </p:nvSpPr>
        <p:spPr>
          <a:xfrm>
            <a:off x="152400" y="4648200"/>
            <a:ext cx="5867400" cy="1323439"/>
          </a:xfrm>
          <a:prstGeom prst="rect">
            <a:avLst/>
          </a:prstGeom>
          <a:noFill/>
        </p:spPr>
        <p:txBody>
          <a:bodyPr wrap="square" rtlCol="0">
            <a:spAutoFit/>
          </a:bodyPr>
          <a:lstStyle/>
          <a:p>
            <a:pPr marL="342900" indent="-342900">
              <a:buAutoNum type="arabicParenR"/>
            </a:pPr>
            <a:r>
              <a:rPr lang="en-US" sz="2000" dirty="0" smtClean="0"/>
              <a:t>Usually 3-5 factors adjusting per-parcel walking/biking trip generation.</a:t>
            </a:r>
          </a:p>
          <a:p>
            <a:pPr marL="342900" indent="-342900">
              <a:buAutoNum type="arabicParenR"/>
            </a:pPr>
            <a:r>
              <a:rPr lang="en-US" sz="2000" dirty="0" smtClean="0"/>
              <a:t>Resulting probability-from-proximity from impedance curves – based on 2001 NHTS data.</a:t>
            </a:r>
            <a:endParaRPr lang="en-US" sz="2000" dirty="0"/>
          </a:p>
        </p:txBody>
      </p:sp>
      <p:sp>
        <p:nvSpPr>
          <p:cNvPr id="25" name="Left Brace 24"/>
          <p:cNvSpPr/>
          <p:nvPr/>
        </p:nvSpPr>
        <p:spPr>
          <a:xfrm rot="5400000" flipV="1">
            <a:off x="1981200" y="1531203"/>
            <a:ext cx="457200" cy="3657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6" name="TextBox 25"/>
          <p:cNvSpPr txBox="1"/>
          <p:nvPr/>
        </p:nvSpPr>
        <p:spPr>
          <a:xfrm>
            <a:off x="318448" y="2082424"/>
            <a:ext cx="3810000" cy="1015663"/>
          </a:xfrm>
          <a:prstGeom prst="rect">
            <a:avLst/>
          </a:prstGeom>
          <a:noFill/>
        </p:spPr>
        <p:txBody>
          <a:bodyPr wrap="square" rtlCol="0" anchor="ctr" anchorCtr="0">
            <a:spAutoFit/>
          </a:bodyPr>
          <a:lstStyle/>
          <a:p>
            <a:pPr marL="342900" indent="-342900" algn="ctr"/>
            <a:r>
              <a:rPr lang="en-US" sz="2000" dirty="0" smtClean="0"/>
              <a:t>Typical residential trip producing characteristics by trip type (ITE, NHTS, place-specific data)</a:t>
            </a:r>
            <a:endParaRPr lang="en-US" sz="2000" dirty="0"/>
          </a:p>
        </p:txBody>
      </p:sp>
      <p:pic>
        <p:nvPicPr>
          <p:cNvPr id="3" name="Picture 2" descr="E:\Davis Ave. 005.jpg"/>
          <p:cNvPicPr>
            <a:picLocks noChangeAspect="1" noChangeArrowheads="1"/>
          </p:cNvPicPr>
          <p:nvPr/>
        </p:nvPicPr>
        <p:blipFill>
          <a:blip r:embed="rId3" cstate="print"/>
          <a:srcRect/>
          <a:stretch>
            <a:fillRect/>
          </a:stretch>
        </p:blipFill>
        <p:spPr bwMode="auto">
          <a:xfrm>
            <a:off x="5867400" y="1676400"/>
            <a:ext cx="2971800" cy="2228850"/>
          </a:xfrm>
          <a:prstGeom prst="rect">
            <a:avLst/>
          </a:prstGeom>
          <a:noFill/>
          <a:ln w="38100" cap="sq">
            <a:solidFill>
              <a:schemeClr val="tx1"/>
            </a:solidFill>
            <a:miter lim="800000"/>
          </a:ln>
        </p:spPr>
      </p:pic>
      <p:pic>
        <p:nvPicPr>
          <p:cNvPr id="1030" name="Picture 6" descr="E:\IMG_4446.JPG"/>
          <p:cNvPicPr>
            <a:picLocks noChangeArrowheads="1"/>
          </p:cNvPicPr>
          <p:nvPr/>
        </p:nvPicPr>
        <p:blipFill>
          <a:blip r:embed="rId4" cstate="print"/>
          <a:srcRect/>
          <a:stretch>
            <a:fillRect/>
          </a:stretch>
        </p:blipFill>
        <p:spPr bwMode="auto">
          <a:xfrm>
            <a:off x="5867400" y="4210050"/>
            <a:ext cx="2971800" cy="2231136"/>
          </a:xfrm>
          <a:prstGeom prst="rect">
            <a:avLst/>
          </a:prstGeom>
          <a:noFill/>
          <a:ln w="38100" cap="sq">
            <a:solidFill>
              <a:schemeClr val="tx1"/>
            </a:solidFill>
            <a:miter lim="800000"/>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4572000" y="4724400"/>
          <a:ext cx="441960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4572000" y="2772228"/>
          <a:ext cx="441960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7239000" y="4735283"/>
            <a:ext cx="1752600" cy="369332"/>
          </a:xfrm>
          <a:prstGeom prst="rect">
            <a:avLst/>
          </a:prstGeom>
          <a:noFill/>
        </p:spPr>
        <p:txBody>
          <a:bodyPr wrap="square" rtlCol="0">
            <a:spAutoFit/>
          </a:bodyPr>
          <a:lstStyle/>
          <a:p>
            <a:pPr algn="r"/>
            <a:r>
              <a:rPr lang="en-US" dirty="0" smtClean="0"/>
              <a:t>Travel to Errand</a:t>
            </a:r>
            <a:endParaRPr lang="en-US" dirty="0"/>
          </a:p>
        </p:txBody>
      </p:sp>
      <p:sp>
        <p:nvSpPr>
          <p:cNvPr id="11" name="TextBox 10"/>
          <p:cNvSpPr txBox="1"/>
          <p:nvPr/>
        </p:nvSpPr>
        <p:spPr>
          <a:xfrm>
            <a:off x="6847117" y="2782076"/>
            <a:ext cx="2133600" cy="369332"/>
          </a:xfrm>
          <a:prstGeom prst="rect">
            <a:avLst/>
          </a:prstGeom>
          <a:noFill/>
        </p:spPr>
        <p:txBody>
          <a:bodyPr wrap="square" rtlCol="0">
            <a:spAutoFit/>
          </a:bodyPr>
          <a:lstStyle/>
          <a:p>
            <a:pPr algn="r"/>
            <a:r>
              <a:rPr lang="en-US" dirty="0" smtClean="0"/>
              <a:t>Travel to Recreation</a:t>
            </a:r>
            <a:endParaRPr lang="en-US" dirty="0"/>
          </a:p>
        </p:txBody>
      </p:sp>
      <p:grpSp>
        <p:nvGrpSpPr>
          <p:cNvPr id="2" name="Group 11"/>
          <p:cNvGrpSpPr/>
          <p:nvPr/>
        </p:nvGrpSpPr>
        <p:grpSpPr>
          <a:xfrm>
            <a:off x="152401" y="762000"/>
            <a:ext cx="4190999" cy="1828800"/>
            <a:chOff x="473766" y="609600"/>
            <a:chExt cx="3581612" cy="1828800"/>
          </a:xfrm>
        </p:grpSpPr>
        <p:graphicFrame>
          <p:nvGraphicFramePr>
            <p:cNvPr id="13" name="Chart 12"/>
            <p:cNvGraphicFramePr/>
            <p:nvPr/>
          </p:nvGraphicFramePr>
          <p:xfrm>
            <a:off x="473766" y="609600"/>
            <a:ext cx="3581612"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2302778" y="632640"/>
              <a:ext cx="1752600" cy="369332"/>
            </a:xfrm>
            <a:prstGeom prst="rect">
              <a:avLst/>
            </a:prstGeom>
            <a:noFill/>
          </p:spPr>
          <p:txBody>
            <a:bodyPr wrap="square" rtlCol="0">
              <a:spAutoFit/>
            </a:bodyPr>
            <a:lstStyle/>
            <a:p>
              <a:pPr algn="r"/>
              <a:r>
                <a:rPr lang="en-US" dirty="0" smtClean="0"/>
                <a:t>Travel to School</a:t>
              </a:r>
              <a:endParaRPr lang="en-US" dirty="0"/>
            </a:p>
          </p:txBody>
        </p:sp>
      </p:grpSp>
      <p:graphicFrame>
        <p:nvGraphicFramePr>
          <p:cNvPr id="17" name="Chart 16"/>
          <p:cNvGraphicFramePr>
            <a:graphicFrameLocks/>
          </p:cNvGraphicFramePr>
          <p:nvPr/>
        </p:nvGraphicFramePr>
        <p:xfrm>
          <a:off x="152400" y="2772228"/>
          <a:ext cx="4191000" cy="1828800"/>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2590800" y="2782076"/>
            <a:ext cx="1752600" cy="369332"/>
          </a:xfrm>
          <a:prstGeom prst="rect">
            <a:avLst/>
          </a:prstGeom>
          <a:noFill/>
        </p:spPr>
        <p:txBody>
          <a:bodyPr wrap="square" rtlCol="0">
            <a:spAutoFit/>
          </a:bodyPr>
          <a:lstStyle/>
          <a:p>
            <a:pPr algn="r"/>
            <a:r>
              <a:rPr lang="en-US" dirty="0" smtClean="0"/>
              <a:t>Travel to Shop</a:t>
            </a:r>
            <a:endParaRPr lang="en-US" dirty="0"/>
          </a:p>
        </p:txBody>
      </p:sp>
      <p:graphicFrame>
        <p:nvGraphicFramePr>
          <p:cNvPr id="19" name="Chart 18"/>
          <p:cNvGraphicFramePr>
            <a:graphicFrameLocks/>
          </p:cNvGraphicFramePr>
          <p:nvPr/>
        </p:nvGraphicFramePr>
        <p:xfrm>
          <a:off x="152400" y="4724400"/>
          <a:ext cx="4191000" cy="1828800"/>
        </p:xfrm>
        <a:graphic>
          <a:graphicData uri="http://schemas.openxmlformats.org/drawingml/2006/chart">
            <c:chart xmlns:c="http://schemas.openxmlformats.org/drawingml/2006/chart" xmlns:r="http://schemas.openxmlformats.org/officeDocument/2006/relationships" r:id="rId7"/>
          </a:graphicData>
        </a:graphic>
      </p:graphicFrame>
      <p:sp>
        <p:nvSpPr>
          <p:cNvPr id="20" name="TextBox 19"/>
          <p:cNvSpPr txBox="1"/>
          <p:nvPr/>
        </p:nvSpPr>
        <p:spPr>
          <a:xfrm>
            <a:off x="2562807" y="4733731"/>
            <a:ext cx="1752600" cy="369332"/>
          </a:xfrm>
          <a:prstGeom prst="rect">
            <a:avLst/>
          </a:prstGeom>
          <a:noFill/>
        </p:spPr>
        <p:txBody>
          <a:bodyPr wrap="square" rtlCol="0">
            <a:spAutoFit/>
          </a:bodyPr>
          <a:lstStyle/>
          <a:p>
            <a:pPr algn="r"/>
            <a:r>
              <a:rPr lang="en-US" dirty="0" smtClean="0"/>
              <a:t>Travel to Work</a:t>
            </a:r>
            <a:endParaRPr lang="en-US" dirty="0"/>
          </a:p>
        </p:txBody>
      </p:sp>
      <p:sp>
        <p:nvSpPr>
          <p:cNvPr id="22" name="TextBox 21"/>
          <p:cNvSpPr txBox="1"/>
          <p:nvPr/>
        </p:nvSpPr>
        <p:spPr>
          <a:xfrm>
            <a:off x="4724400" y="1143000"/>
            <a:ext cx="4114800" cy="1323439"/>
          </a:xfrm>
          <a:prstGeom prst="rect">
            <a:avLst/>
          </a:prstGeom>
          <a:noFill/>
        </p:spPr>
        <p:txBody>
          <a:bodyPr wrap="square" rtlCol="0">
            <a:spAutoFit/>
          </a:bodyPr>
          <a:lstStyle/>
          <a:p>
            <a:r>
              <a:rPr lang="en-US" sz="2000" dirty="0" smtClean="0"/>
              <a:t>Relationships predicting probability of trip-by-mode given proximity between land uses (based on 2001 NHTS data)</a:t>
            </a:r>
          </a:p>
        </p:txBody>
      </p:sp>
      <p:sp>
        <p:nvSpPr>
          <p:cNvPr id="15" name="Title 1"/>
          <p:cNvSpPr>
            <a:spLocks noGrp="1"/>
          </p:cNvSpPr>
          <p:nvPr>
            <p:ph type="title"/>
          </p:nvPr>
        </p:nvSpPr>
        <p:spPr>
          <a:xfrm>
            <a:off x="4800600" y="228600"/>
            <a:ext cx="3962400" cy="762000"/>
          </a:xfrm>
        </p:spPr>
        <p:txBody>
          <a:bodyPr>
            <a:noAutofit/>
          </a:bodyPr>
          <a:lstStyle/>
          <a:p>
            <a:r>
              <a:rPr lang="en-US" sz="3600" dirty="0" smtClean="0"/>
              <a:t>Travel Impedance</a:t>
            </a:r>
            <a:br>
              <a:rPr lang="en-US" sz="3600" dirty="0" smtClean="0"/>
            </a:br>
            <a:r>
              <a:rPr lang="en-US" sz="3600" dirty="0" smtClean="0"/>
              <a:t>Curves</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56"/>
            <a:ext cx="8229600" cy="990600"/>
          </a:xfrm>
        </p:spPr>
        <p:txBody>
          <a:bodyPr>
            <a:noAutofit/>
          </a:bodyPr>
          <a:lstStyle/>
          <a:p>
            <a:r>
              <a:rPr lang="en-US" sz="3600" dirty="0" smtClean="0"/>
              <a:t>Presentation Outline</a:t>
            </a:r>
            <a:endParaRPr lang="en-US" sz="3600" dirty="0"/>
          </a:p>
        </p:txBody>
      </p:sp>
      <p:sp>
        <p:nvSpPr>
          <p:cNvPr id="7" name="Content Placeholder 4"/>
          <p:cNvSpPr txBox="1">
            <a:spLocks/>
          </p:cNvSpPr>
          <p:nvPr/>
        </p:nvSpPr>
        <p:spPr>
          <a:xfrm>
            <a:off x="685800" y="1600200"/>
            <a:ext cx="7315200" cy="5029200"/>
          </a:xfrm>
          <a:prstGeom prst="rect">
            <a:avLst/>
          </a:prstGeom>
        </p:spPr>
        <p:txBody>
          <a:bodyPr vert="horz" lIns="91440" tIns="45720" rIns="91440" bIns="45720" rtlCol="0">
            <a:noAutofit/>
          </a:bodyPr>
          <a:lstStyle/>
          <a:p>
            <a:r>
              <a:rPr lang="en-US" sz="2800" dirty="0" smtClean="0">
                <a:solidFill>
                  <a:srgbClr val="FFC000"/>
                </a:solidFill>
              </a:rPr>
              <a:t>Travel Demand Modeling</a:t>
            </a:r>
          </a:p>
          <a:p>
            <a:pPr indent="288925">
              <a:buFont typeface="Arial" pitchFamily="34" charset="0"/>
              <a:buChar char="•"/>
            </a:pPr>
            <a:r>
              <a:rPr lang="en-US" sz="2400" dirty="0" smtClean="0"/>
              <a:t>The Beginning, Forecasting Methods, Today’s Process</a:t>
            </a:r>
          </a:p>
          <a:p>
            <a:endParaRPr lang="en-US" sz="2800" dirty="0" smtClean="0"/>
          </a:p>
          <a:p>
            <a:r>
              <a:rPr lang="en-US" sz="2800" dirty="0" smtClean="0">
                <a:solidFill>
                  <a:srgbClr val="FFC000"/>
                </a:solidFill>
              </a:rPr>
              <a:t>Forecasting Non-Motorized Demand</a:t>
            </a:r>
          </a:p>
          <a:p>
            <a:pPr marL="231775" lvl="0" indent="-231775">
              <a:buFont typeface="Arial" pitchFamily="34" charset="0"/>
              <a:buChar char="•"/>
            </a:pPr>
            <a:r>
              <a:rPr lang="en-US" sz="2400" dirty="0" smtClean="0">
                <a:solidFill>
                  <a:prstClr val="white"/>
                </a:solidFill>
              </a:rPr>
              <a:t>Factors Influencing Non-Motorized Travel &amp; Methods for Modeling Non-Motorized Demand</a:t>
            </a:r>
          </a:p>
          <a:p>
            <a:r>
              <a:rPr lang="en-US" sz="2800" dirty="0" smtClean="0"/>
              <a:t> </a:t>
            </a:r>
          </a:p>
          <a:p>
            <a:r>
              <a:rPr lang="en-US" sz="2800" dirty="0" smtClean="0">
                <a:solidFill>
                  <a:srgbClr val="FFC000"/>
                </a:solidFill>
              </a:rPr>
              <a:t>The Parcel-Based Approach – A New Approach </a:t>
            </a:r>
          </a:p>
          <a:p>
            <a:pPr marL="231775" lvl="0" indent="-231775">
              <a:buFont typeface="Arial" pitchFamily="34" charset="0"/>
              <a:buChar char="•"/>
            </a:pPr>
            <a:r>
              <a:rPr lang="en-US" sz="2400" dirty="0" smtClean="0"/>
              <a:t>Overcoming Impacts of Distance, Forecasting for Various Trip Types, Data Requirements, Assumptions, &amp; Applications</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76200"/>
            <a:ext cx="8229600" cy="838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C000"/>
                </a:solidFill>
                <a:effectLst/>
                <a:uLnTx/>
                <a:uFillTx/>
                <a:latin typeface="+mj-lt"/>
                <a:ea typeface="+mj-ea"/>
                <a:cs typeface="+mj-cs"/>
              </a:rPr>
              <a:t>Probability – Walk to</a:t>
            </a:r>
            <a:r>
              <a:rPr kumimoji="0" lang="en-US" sz="3600" b="0" i="0" u="none" strike="noStrike" kern="1200" cap="none" spc="0" normalizeH="0" noProof="0" dirty="0" smtClean="0">
                <a:ln>
                  <a:noFill/>
                </a:ln>
                <a:solidFill>
                  <a:srgbClr val="FFC000"/>
                </a:solidFill>
                <a:effectLst/>
                <a:uLnTx/>
                <a:uFillTx/>
                <a:latin typeface="+mj-lt"/>
                <a:ea typeface="+mj-ea"/>
                <a:cs typeface="+mj-cs"/>
              </a:rPr>
              <a:t> School</a:t>
            </a:r>
            <a:endParaRPr kumimoji="0" lang="en-US" sz="3600" b="0" i="0" u="none" strike="noStrike" kern="1200" cap="none" spc="0" normalizeH="0" baseline="0" noProof="0" dirty="0">
              <a:ln>
                <a:noFill/>
              </a:ln>
              <a:solidFill>
                <a:srgbClr val="FFC000"/>
              </a:solidFill>
              <a:effectLst/>
              <a:uLnTx/>
              <a:uFillTx/>
              <a:latin typeface="+mj-lt"/>
              <a:ea typeface="+mj-ea"/>
              <a:cs typeface="+mj-cs"/>
            </a:endParaRPr>
          </a:p>
        </p:txBody>
      </p:sp>
      <p:pic>
        <p:nvPicPr>
          <p:cNvPr id="10" name="Picture 9" descr="measure wheel"/>
          <p:cNvPicPr>
            <a:picLocks noChangeAspect="1" noChangeArrowheads="1"/>
          </p:cNvPicPr>
          <p:nvPr/>
        </p:nvPicPr>
        <p:blipFill>
          <a:blip r:embed="rId3" cstate="print"/>
          <a:srcRect/>
          <a:stretch>
            <a:fillRect/>
          </a:stretch>
        </p:blipFill>
        <p:spPr bwMode="auto">
          <a:xfrm>
            <a:off x="777240" y="816151"/>
            <a:ext cx="7589520" cy="581324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Mt Juliet Providence.jpg"/>
          <p:cNvPicPr>
            <a:picLocks noChangeAspect="1"/>
          </p:cNvPicPr>
          <p:nvPr/>
        </p:nvPicPr>
        <p:blipFill>
          <a:blip r:embed="rId3" cstate="print"/>
          <a:srcRect/>
          <a:stretch>
            <a:fillRect/>
          </a:stretch>
        </p:blipFill>
        <p:spPr bwMode="auto">
          <a:xfrm>
            <a:off x="5257800" y="3962400"/>
            <a:ext cx="3657600" cy="2438400"/>
          </a:xfrm>
          <a:prstGeom prst="rect">
            <a:avLst/>
          </a:prstGeom>
          <a:noFill/>
          <a:ln w="38100" cap="rnd">
            <a:solidFill>
              <a:schemeClr val="tx1"/>
            </a:solidFill>
            <a:miter lim="800000"/>
            <a:headEnd/>
            <a:tailEnd/>
          </a:ln>
        </p:spPr>
      </p:pic>
      <p:sp>
        <p:nvSpPr>
          <p:cNvPr id="8" name="Rectangle 2"/>
          <p:cNvSpPr txBox="1">
            <a:spLocks noChangeArrowheads="1"/>
          </p:cNvSpPr>
          <p:nvPr/>
        </p:nvSpPr>
        <p:spPr bwMode="auto">
          <a:xfrm>
            <a:off x="457200" y="2362200"/>
            <a:ext cx="4876800" cy="2667000"/>
          </a:xfrm>
          <a:prstGeom prst="rect">
            <a:avLst/>
          </a:prstGeom>
          <a:noFill/>
          <a:ln w="9525">
            <a:noFill/>
            <a:miter lim="800000"/>
            <a:headEnd/>
            <a:tailEnd/>
          </a:ln>
        </p:spPr>
        <p:txBody>
          <a:bodyPr/>
          <a:lstStyle/>
          <a:p>
            <a:pPr marL="461963" lvl="1" indent="-461963">
              <a:buFont typeface="Arial" pitchFamily="34" charset="0"/>
              <a:buChar char="•"/>
              <a:defRPr/>
            </a:pPr>
            <a:endParaRPr lang="en-US" sz="2400" kern="0" dirty="0">
              <a:solidFill>
                <a:schemeClr val="bg1"/>
              </a:solidFill>
              <a:latin typeface="+mn-lt"/>
            </a:endParaRPr>
          </a:p>
        </p:txBody>
      </p:sp>
      <p:sp>
        <p:nvSpPr>
          <p:cNvPr id="10" name="Title 1"/>
          <p:cNvSpPr txBox="1">
            <a:spLocks/>
          </p:cNvSpPr>
          <p:nvPr/>
        </p:nvSpPr>
        <p:spPr bwMode="auto">
          <a:xfrm>
            <a:off x="304800" y="1371600"/>
            <a:ext cx="8534400" cy="715963"/>
          </a:xfrm>
          <a:prstGeom prst="rect">
            <a:avLst/>
          </a:prstGeom>
          <a:noFill/>
          <a:ln>
            <a:miter lim="800000"/>
            <a:headEnd/>
            <a:tailEnd/>
          </a:ln>
        </p:spPr>
        <p:txBody>
          <a:bodyPr/>
          <a:lstStyle/>
          <a:p>
            <a:pPr>
              <a:defRPr/>
            </a:pPr>
            <a:r>
              <a:rPr lang="en-US" sz="2800" kern="0" dirty="0" smtClean="0">
                <a:latin typeface="+mj-lt"/>
                <a:ea typeface="+mj-ea"/>
                <a:cs typeface="+mj-cs"/>
              </a:rPr>
              <a:t>Linked to Parcel Land Use Data</a:t>
            </a:r>
            <a:endParaRPr lang="en-US" sz="2800" kern="0" dirty="0">
              <a:latin typeface="+mj-lt"/>
              <a:ea typeface="+mj-ea"/>
              <a:cs typeface="+mj-cs"/>
            </a:endParaRPr>
          </a:p>
        </p:txBody>
      </p:sp>
      <p:pic>
        <p:nvPicPr>
          <p:cNvPr id="61446" name="Picture 5" descr="DCP_0035.JPG"/>
          <p:cNvPicPr>
            <a:picLocks noChangeAspect="1"/>
          </p:cNvPicPr>
          <p:nvPr/>
        </p:nvPicPr>
        <p:blipFill>
          <a:blip r:embed="rId4" cstate="print"/>
          <a:srcRect/>
          <a:stretch>
            <a:fillRect/>
          </a:stretch>
        </p:blipFill>
        <p:spPr bwMode="auto">
          <a:xfrm>
            <a:off x="5257800" y="1374775"/>
            <a:ext cx="3657600" cy="2416175"/>
          </a:xfrm>
          <a:prstGeom prst="rect">
            <a:avLst/>
          </a:prstGeom>
          <a:noFill/>
          <a:ln w="38100" cap="rnd">
            <a:solidFill>
              <a:schemeClr val="tx1"/>
            </a:solidFill>
            <a:miter lim="800000"/>
            <a:headEnd/>
            <a:tailEnd/>
          </a:ln>
        </p:spPr>
      </p:pic>
      <p:sp>
        <p:nvSpPr>
          <p:cNvPr id="9" name="Rectangle 2"/>
          <p:cNvSpPr txBox="1">
            <a:spLocks noChangeArrowheads="1"/>
          </p:cNvSpPr>
          <p:nvPr/>
        </p:nvSpPr>
        <p:spPr bwMode="auto">
          <a:xfrm>
            <a:off x="3581400" y="4383086"/>
            <a:ext cx="1676400" cy="950913"/>
          </a:xfrm>
          <a:prstGeom prst="rect">
            <a:avLst/>
          </a:prstGeom>
          <a:noFill/>
          <a:ln w="9525">
            <a:noFill/>
            <a:miter lim="800000"/>
            <a:headEnd/>
            <a:tailEnd/>
          </a:ln>
        </p:spPr>
        <p:txBody>
          <a:bodyPr/>
          <a:lstStyle/>
          <a:p>
            <a:pPr marL="114300" lvl="1" indent="1588" algn="ctr">
              <a:defRPr/>
            </a:pPr>
            <a:r>
              <a:rPr lang="en-US" sz="2400" kern="0" dirty="0" smtClean="0">
                <a:solidFill>
                  <a:srgbClr val="FFC000"/>
                </a:solidFill>
                <a:latin typeface="+mn-lt"/>
              </a:rPr>
              <a:t>Future </a:t>
            </a:r>
          </a:p>
          <a:p>
            <a:pPr marL="114300" lvl="1" indent="1588" algn="ctr">
              <a:defRPr/>
            </a:pPr>
            <a:r>
              <a:rPr lang="en-US" sz="2400" kern="0" dirty="0" smtClean="0">
                <a:solidFill>
                  <a:srgbClr val="FFC000"/>
                </a:solidFill>
                <a:latin typeface="+mn-lt"/>
              </a:rPr>
              <a:t>Land Use</a:t>
            </a:r>
            <a:endParaRPr lang="en-US" sz="2400" kern="0" dirty="0">
              <a:solidFill>
                <a:srgbClr val="FFC000"/>
              </a:solidFill>
              <a:latin typeface="+mn-lt"/>
            </a:endParaRPr>
          </a:p>
        </p:txBody>
      </p:sp>
      <p:pic>
        <p:nvPicPr>
          <p:cNvPr id="61448" name="Picture 2"/>
          <p:cNvPicPr>
            <a:picLocks noChangeAspect="1" noChangeArrowheads="1"/>
          </p:cNvPicPr>
          <p:nvPr/>
        </p:nvPicPr>
        <p:blipFill>
          <a:blip r:embed="rId5" cstate="print"/>
          <a:srcRect/>
          <a:stretch>
            <a:fillRect/>
          </a:stretch>
        </p:blipFill>
        <p:spPr bwMode="auto">
          <a:xfrm>
            <a:off x="381000" y="1960847"/>
            <a:ext cx="3352800" cy="3906553"/>
          </a:xfrm>
          <a:prstGeom prst="rect">
            <a:avLst/>
          </a:prstGeom>
          <a:noFill/>
          <a:ln w="9525">
            <a:noFill/>
            <a:miter lim="800000"/>
            <a:headEnd/>
            <a:tailEnd/>
          </a:ln>
        </p:spPr>
      </p:pic>
      <p:sp>
        <p:nvSpPr>
          <p:cNvPr id="11" name="Rectangle 2"/>
          <p:cNvSpPr txBox="1">
            <a:spLocks noChangeArrowheads="1"/>
          </p:cNvSpPr>
          <p:nvPr/>
        </p:nvSpPr>
        <p:spPr bwMode="auto">
          <a:xfrm>
            <a:off x="3581400" y="2362200"/>
            <a:ext cx="1676400" cy="685800"/>
          </a:xfrm>
          <a:prstGeom prst="rect">
            <a:avLst/>
          </a:prstGeom>
          <a:noFill/>
          <a:ln w="9525">
            <a:noFill/>
            <a:miter lim="800000"/>
            <a:headEnd/>
            <a:tailEnd/>
          </a:ln>
        </p:spPr>
        <p:txBody>
          <a:bodyPr/>
          <a:lstStyle/>
          <a:p>
            <a:pPr marL="114300" lvl="1" indent="1588" algn="ctr">
              <a:defRPr/>
            </a:pPr>
            <a:r>
              <a:rPr lang="en-US" sz="2400" kern="0" dirty="0" smtClean="0">
                <a:solidFill>
                  <a:srgbClr val="FFC000"/>
                </a:solidFill>
                <a:latin typeface="+mn-lt"/>
              </a:rPr>
              <a:t>Existing </a:t>
            </a:r>
          </a:p>
          <a:p>
            <a:pPr marL="114300" lvl="1" indent="1588" algn="ctr">
              <a:defRPr/>
            </a:pPr>
            <a:r>
              <a:rPr lang="en-US" sz="2400" kern="0" dirty="0" smtClean="0">
                <a:solidFill>
                  <a:srgbClr val="FFC000"/>
                </a:solidFill>
                <a:latin typeface="+mn-lt"/>
              </a:rPr>
              <a:t>Land Use</a:t>
            </a:r>
            <a:endParaRPr lang="en-US" sz="2400" kern="0" dirty="0">
              <a:solidFill>
                <a:srgbClr val="FFC000"/>
              </a:solidFill>
              <a:latin typeface="+mn-lt"/>
            </a:endParaRPr>
          </a:p>
        </p:txBody>
      </p:sp>
      <p:sp>
        <p:nvSpPr>
          <p:cNvPr id="12" name="Title 1"/>
          <p:cNvSpPr txBox="1">
            <a:spLocks/>
          </p:cNvSpPr>
          <p:nvPr/>
        </p:nvSpPr>
        <p:spPr>
          <a:xfrm>
            <a:off x="457200" y="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C000"/>
                </a:solidFill>
                <a:effectLst/>
                <a:uLnTx/>
                <a:uFillTx/>
                <a:latin typeface="+mj-lt"/>
                <a:ea typeface="+mj-ea"/>
                <a:cs typeface="+mj-cs"/>
              </a:rPr>
              <a:t>Parcel</a:t>
            </a:r>
            <a:r>
              <a:rPr kumimoji="0" lang="en-US" sz="3600" b="0" i="0" u="none" strike="noStrike" kern="1200" cap="none" spc="0" normalizeH="0" noProof="0" dirty="0" smtClean="0">
                <a:ln>
                  <a:noFill/>
                </a:ln>
                <a:solidFill>
                  <a:srgbClr val="FFC000"/>
                </a:solidFill>
                <a:effectLst/>
                <a:uLnTx/>
                <a:uFillTx/>
                <a:latin typeface="+mj-lt"/>
                <a:ea typeface="+mj-ea"/>
                <a:cs typeface="+mj-cs"/>
              </a:rPr>
              <a:t> Driven</a:t>
            </a:r>
            <a:endParaRPr kumimoji="0" lang="en-US" sz="3600" b="0" i="0" u="none" strike="noStrike" kern="1200" cap="none" spc="0" normalizeH="0" baseline="0" noProof="0" dirty="0">
              <a:ln>
                <a:noFill/>
              </a:ln>
              <a:solidFill>
                <a:srgbClr val="FFC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Trip Types Analyzed in Non-Motorized Demand Procedure </a:t>
            </a:r>
            <a:endParaRPr lang="en-US" sz="3600" dirty="0"/>
          </a:p>
        </p:txBody>
      </p:sp>
      <p:sp>
        <p:nvSpPr>
          <p:cNvPr id="8" name="Content Placeholder 4"/>
          <p:cNvSpPr txBox="1">
            <a:spLocks/>
          </p:cNvSpPr>
          <p:nvPr/>
        </p:nvSpPr>
        <p:spPr>
          <a:xfrm>
            <a:off x="228600" y="2438400"/>
            <a:ext cx="2286000" cy="3048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t>To School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To Work</a:t>
            </a:r>
            <a:endParaRPr kumimoji="0" lang="en-US" sz="24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aseline="0" dirty="0" smtClean="0"/>
              <a:t>To Recreation</a:t>
            </a:r>
            <a:endParaRPr lang="en-U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To Shop</a:t>
            </a:r>
            <a:endParaRPr kumimoji="0" lang="en-US" sz="24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aseline="0" dirty="0" smtClean="0"/>
              <a:t>To Errand</a:t>
            </a:r>
            <a:endParaRPr lang="en-U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To Transit</a:t>
            </a:r>
            <a:endParaRPr kumimoji="0" lang="en-US" sz="24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aseline="0" dirty="0" smtClean="0"/>
              <a:t>From Transit</a:t>
            </a:r>
            <a:endParaRPr lang="en-U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From Parking</a:t>
            </a:r>
            <a:endParaRPr lang="en-US" sz="2400" dirty="0"/>
          </a:p>
        </p:txBody>
      </p:sp>
      <p:sp>
        <p:nvSpPr>
          <p:cNvPr id="9" name="Content Placeholder 4"/>
          <p:cNvSpPr txBox="1">
            <a:spLocks/>
          </p:cNvSpPr>
          <p:nvPr/>
        </p:nvSpPr>
        <p:spPr>
          <a:xfrm>
            <a:off x="2133600" y="2438400"/>
            <a:ext cx="2057400" cy="2438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t>To School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To Work</a:t>
            </a:r>
            <a:endParaRPr kumimoji="0" lang="en-US" sz="24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aseline="0" dirty="0" smtClean="0"/>
              <a:t>To Recreation</a:t>
            </a:r>
            <a:endParaRPr lang="en-U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To Shop</a:t>
            </a:r>
            <a:endParaRPr kumimoji="0" lang="en-US" sz="24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baseline="0" dirty="0" smtClean="0"/>
              <a:t>To Errand</a:t>
            </a:r>
            <a:endParaRPr lang="en-US" sz="2400" dirty="0" smtClean="0"/>
          </a:p>
        </p:txBody>
      </p:sp>
      <p:sp>
        <p:nvSpPr>
          <p:cNvPr id="11" name="Content Placeholder 4"/>
          <p:cNvSpPr txBox="1">
            <a:spLocks/>
          </p:cNvSpPr>
          <p:nvPr/>
        </p:nvSpPr>
        <p:spPr>
          <a:xfrm>
            <a:off x="228600" y="2057400"/>
            <a:ext cx="15240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rgbClr val="FFC000"/>
                </a:solidFill>
                <a:effectLst/>
                <a:uLnTx/>
                <a:uFillTx/>
                <a:latin typeface="+mn-lt"/>
                <a:ea typeface="+mn-ea"/>
                <a:cs typeface="+mn-cs"/>
              </a:rPr>
              <a:t>Walk Trips</a:t>
            </a:r>
            <a:endParaRPr kumimoji="0" lang="en-US" sz="2400" i="0" u="none" strike="noStrike" kern="1200" cap="none" spc="0" normalizeH="0" baseline="0" noProof="0" dirty="0">
              <a:ln>
                <a:noFill/>
              </a:ln>
              <a:solidFill>
                <a:srgbClr val="FFC000"/>
              </a:solidFill>
              <a:effectLst/>
              <a:uLnTx/>
              <a:uFillTx/>
              <a:latin typeface="+mn-lt"/>
              <a:ea typeface="+mn-ea"/>
              <a:cs typeface="+mn-cs"/>
            </a:endParaRPr>
          </a:p>
        </p:txBody>
      </p:sp>
      <p:sp>
        <p:nvSpPr>
          <p:cNvPr id="12" name="Content Placeholder 4"/>
          <p:cNvSpPr txBox="1">
            <a:spLocks/>
          </p:cNvSpPr>
          <p:nvPr/>
        </p:nvSpPr>
        <p:spPr>
          <a:xfrm>
            <a:off x="2133600" y="2057400"/>
            <a:ext cx="1524000" cy="381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rgbClr val="FFC000"/>
                </a:solidFill>
                <a:effectLst/>
                <a:uLnTx/>
                <a:uFillTx/>
                <a:latin typeface="+mn-lt"/>
                <a:ea typeface="+mn-ea"/>
                <a:cs typeface="+mn-cs"/>
              </a:rPr>
              <a:t>Bike</a:t>
            </a:r>
            <a:r>
              <a:rPr kumimoji="0" lang="en-US" sz="2400" i="0" u="none" strike="noStrike" kern="1200" cap="none" spc="0" normalizeH="0" noProof="0" dirty="0" smtClean="0">
                <a:ln>
                  <a:noFill/>
                </a:ln>
                <a:solidFill>
                  <a:srgbClr val="FFC000"/>
                </a:solidFill>
                <a:effectLst/>
                <a:uLnTx/>
                <a:uFillTx/>
                <a:latin typeface="+mn-lt"/>
                <a:ea typeface="+mn-ea"/>
                <a:cs typeface="+mn-cs"/>
              </a:rPr>
              <a:t> Trips</a:t>
            </a:r>
            <a:endParaRPr kumimoji="0" lang="en-US" sz="2400" i="0" u="none" strike="noStrike" kern="1200" cap="none" spc="0" normalizeH="0" baseline="0" noProof="0" dirty="0">
              <a:ln>
                <a:noFill/>
              </a:ln>
              <a:solidFill>
                <a:srgbClr val="FFC000"/>
              </a:solidFill>
              <a:effectLst/>
              <a:uLnTx/>
              <a:uFillTx/>
              <a:latin typeface="+mn-lt"/>
              <a:ea typeface="+mn-ea"/>
              <a:cs typeface="+mn-cs"/>
            </a:endParaRPr>
          </a:p>
        </p:txBody>
      </p:sp>
      <p:pic>
        <p:nvPicPr>
          <p:cNvPr id="16" name="Picture 2"/>
          <p:cNvPicPr>
            <a:picLocks noChangeAspect="1" noChangeArrowheads="1"/>
          </p:cNvPicPr>
          <p:nvPr/>
        </p:nvPicPr>
        <p:blipFill>
          <a:blip r:embed="rId3" cstate="print"/>
          <a:srcRect/>
          <a:stretch>
            <a:fillRect/>
          </a:stretch>
        </p:blipFill>
        <p:spPr bwMode="auto">
          <a:xfrm>
            <a:off x="4419600" y="1600200"/>
            <a:ext cx="2210782" cy="2438400"/>
          </a:xfrm>
          <a:prstGeom prst="rect">
            <a:avLst/>
          </a:prstGeom>
          <a:noFill/>
          <a:ln w="9525">
            <a:noFill/>
            <a:miter lim="800000"/>
            <a:headEnd/>
            <a:tailEnd/>
          </a:ln>
        </p:spPr>
      </p:pic>
      <p:pic>
        <p:nvPicPr>
          <p:cNvPr id="17" name="Picture 3"/>
          <p:cNvPicPr>
            <a:picLocks noChangeArrowheads="1"/>
          </p:cNvPicPr>
          <p:nvPr/>
        </p:nvPicPr>
        <p:blipFill>
          <a:blip r:embed="rId4" cstate="print"/>
          <a:srcRect/>
          <a:stretch>
            <a:fillRect/>
          </a:stretch>
        </p:blipFill>
        <p:spPr bwMode="auto">
          <a:xfrm>
            <a:off x="4419600" y="4114800"/>
            <a:ext cx="2212848" cy="2441448"/>
          </a:xfrm>
          <a:prstGeom prst="rect">
            <a:avLst/>
          </a:prstGeom>
          <a:noFill/>
          <a:ln w="9525">
            <a:noFill/>
            <a:miter lim="800000"/>
            <a:headEnd/>
            <a:tailEnd/>
          </a:ln>
        </p:spPr>
      </p:pic>
      <p:pic>
        <p:nvPicPr>
          <p:cNvPr id="18" name="Picture 4"/>
          <p:cNvPicPr>
            <a:picLocks noChangeArrowheads="1"/>
          </p:cNvPicPr>
          <p:nvPr/>
        </p:nvPicPr>
        <p:blipFill>
          <a:blip r:embed="rId5" cstate="print"/>
          <a:srcRect/>
          <a:stretch>
            <a:fillRect/>
          </a:stretch>
        </p:blipFill>
        <p:spPr bwMode="auto">
          <a:xfrm>
            <a:off x="6705600" y="1600200"/>
            <a:ext cx="2212848" cy="2441448"/>
          </a:xfrm>
          <a:prstGeom prst="rect">
            <a:avLst/>
          </a:prstGeom>
          <a:noFill/>
          <a:ln w="9525">
            <a:noFill/>
            <a:miter lim="800000"/>
            <a:headEnd/>
            <a:tailEnd/>
          </a:ln>
        </p:spPr>
      </p:pic>
      <p:sp>
        <p:nvSpPr>
          <p:cNvPr id="21" name="TextBox 8"/>
          <p:cNvSpPr txBox="1">
            <a:spLocks noChangeArrowheads="1"/>
          </p:cNvSpPr>
          <p:nvPr/>
        </p:nvSpPr>
        <p:spPr bwMode="auto">
          <a:xfrm>
            <a:off x="4419600" y="1600200"/>
            <a:ext cx="1516059" cy="646331"/>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Walk/Bike to</a:t>
            </a:r>
          </a:p>
          <a:p>
            <a:r>
              <a:rPr lang="en-US" b="1" dirty="0">
                <a:solidFill>
                  <a:schemeClr val="bg1"/>
                </a:solidFill>
                <a:latin typeface="Calibri" pitchFamily="34" charset="0"/>
              </a:rPr>
              <a:t>School</a:t>
            </a:r>
          </a:p>
        </p:txBody>
      </p:sp>
      <p:sp>
        <p:nvSpPr>
          <p:cNvPr id="23" name="TextBox 13"/>
          <p:cNvSpPr txBox="1">
            <a:spLocks noChangeArrowheads="1"/>
          </p:cNvSpPr>
          <p:nvPr/>
        </p:nvSpPr>
        <p:spPr bwMode="auto">
          <a:xfrm>
            <a:off x="6703893" y="1600200"/>
            <a:ext cx="1220907" cy="646331"/>
          </a:xfrm>
          <a:prstGeom prst="rect">
            <a:avLst/>
          </a:prstGeom>
          <a:noFill/>
          <a:ln w="9525">
            <a:noFill/>
            <a:miter lim="800000"/>
            <a:headEnd/>
            <a:tailEnd/>
          </a:ln>
        </p:spPr>
        <p:txBody>
          <a:bodyPr wrap="square">
            <a:spAutoFit/>
          </a:bodyPr>
          <a:lstStyle/>
          <a:p>
            <a:r>
              <a:rPr lang="en-US" b="1" dirty="0">
                <a:solidFill>
                  <a:schemeClr val="bg1"/>
                </a:solidFill>
                <a:latin typeface="Calibri" pitchFamily="34" charset="0"/>
              </a:rPr>
              <a:t>Walk/Bike to Shop</a:t>
            </a:r>
          </a:p>
        </p:txBody>
      </p:sp>
      <p:sp>
        <p:nvSpPr>
          <p:cNvPr id="28" name="TextBox 15"/>
          <p:cNvSpPr txBox="1">
            <a:spLocks noChangeArrowheads="1"/>
          </p:cNvSpPr>
          <p:nvPr/>
        </p:nvSpPr>
        <p:spPr bwMode="auto">
          <a:xfrm>
            <a:off x="4418003" y="4086797"/>
            <a:ext cx="1415925" cy="646331"/>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Walk/Bike to Recreation</a:t>
            </a:r>
          </a:p>
        </p:txBody>
      </p:sp>
      <p:pic>
        <p:nvPicPr>
          <p:cNvPr id="29" name="Picture 7"/>
          <p:cNvPicPr>
            <a:picLocks noChangeArrowheads="1"/>
          </p:cNvPicPr>
          <p:nvPr/>
        </p:nvPicPr>
        <p:blipFill>
          <a:blip r:embed="rId6" cstate="print"/>
          <a:srcRect/>
          <a:stretch>
            <a:fillRect/>
          </a:stretch>
        </p:blipFill>
        <p:spPr bwMode="auto">
          <a:xfrm>
            <a:off x="6705600" y="4114800"/>
            <a:ext cx="2212848" cy="2441448"/>
          </a:xfrm>
          <a:prstGeom prst="rect">
            <a:avLst/>
          </a:prstGeom>
          <a:noFill/>
          <a:ln w="9525">
            <a:noFill/>
            <a:miter lim="800000"/>
            <a:headEnd/>
            <a:tailEnd/>
          </a:ln>
        </p:spPr>
      </p:pic>
      <p:sp>
        <p:nvSpPr>
          <p:cNvPr id="32" name="TextBox 19"/>
          <p:cNvSpPr txBox="1">
            <a:spLocks noChangeArrowheads="1"/>
          </p:cNvSpPr>
          <p:nvPr/>
        </p:nvSpPr>
        <p:spPr bwMode="auto">
          <a:xfrm>
            <a:off x="6699177" y="4132148"/>
            <a:ext cx="1301823" cy="923330"/>
          </a:xfrm>
          <a:prstGeom prst="rect">
            <a:avLst/>
          </a:prstGeom>
          <a:noFill/>
          <a:ln w="9525">
            <a:noFill/>
            <a:miter lim="800000"/>
            <a:headEnd/>
            <a:tailEnd/>
          </a:ln>
        </p:spPr>
        <p:txBody>
          <a:bodyPr wrap="square">
            <a:spAutoFit/>
          </a:bodyPr>
          <a:lstStyle/>
          <a:p>
            <a:r>
              <a:rPr lang="en-US" b="1" dirty="0">
                <a:solidFill>
                  <a:schemeClr val="bg1"/>
                </a:solidFill>
                <a:latin typeface="Calibri" pitchFamily="34" charset="0"/>
              </a:rPr>
              <a:t>All Walk/Bike Trips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asure wheel"/>
          <p:cNvPicPr>
            <a:picLocks noChangeAspect="1" noChangeArrowheads="1"/>
          </p:cNvPicPr>
          <p:nvPr/>
        </p:nvPicPr>
        <p:blipFill>
          <a:blip r:embed="rId3" cstate="print"/>
          <a:srcRect/>
          <a:stretch>
            <a:fillRect/>
          </a:stretch>
        </p:blipFill>
        <p:spPr bwMode="auto">
          <a:xfrm>
            <a:off x="844826" y="990600"/>
            <a:ext cx="7454348" cy="57150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0"/>
            <a:ext cx="8229600" cy="1143000"/>
          </a:xfrm>
        </p:spPr>
        <p:txBody>
          <a:bodyPr>
            <a:noAutofit/>
          </a:bodyPr>
          <a:lstStyle/>
          <a:p>
            <a:r>
              <a:rPr lang="en-US" sz="3600" dirty="0" smtClean="0"/>
              <a:t>Parcel-Based Versus TAZ</a:t>
            </a:r>
            <a:endParaRPr lang="en-US" sz="3600" dirty="0"/>
          </a:p>
        </p:txBody>
      </p:sp>
      <p:sp>
        <p:nvSpPr>
          <p:cNvPr id="11" name="Content Placeholder 4"/>
          <p:cNvSpPr>
            <a:spLocks noGrp="1"/>
          </p:cNvSpPr>
          <p:nvPr>
            <p:ph idx="1"/>
          </p:nvPr>
        </p:nvSpPr>
        <p:spPr>
          <a:xfrm>
            <a:off x="2286000" y="3733800"/>
            <a:ext cx="2767225" cy="579783"/>
          </a:xfrm>
        </p:spPr>
        <p:txBody>
          <a:bodyPr>
            <a:noAutofit/>
          </a:bodyPr>
          <a:lstStyle/>
          <a:p>
            <a:pPr marL="0" indent="0" algn="ctr">
              <a:buNone/>
            </a:pPr>
            <a:r>
              <a:rPr lang="en-US" sz="2000" b="1" dirty="0" smtClean="0"/>
              <a:t>TAZ 9.6 Square Miles</a:t>
            </a:r>
          </a:p>
        </p:txBody>
      </p:sp>
      <p:sp>
        <p:nvSpPr>
          <p:cNvPr id="13" name="Down Arrow 12"/>
          <p:cNvSpPr/>
          <p:nvPr/>
        </p:nvSpPr>
        <p:spPr>
          <a:xfrm rot="8685681">
            <a:off x="2417857" y="2353957"/>
            <a:ext cx="316254" cy="108575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8390444">
            <a:off x="5215266" y="4078922"/>
            <a:ext cx="331305" cy="114518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3124200" y="4419600"/>
            <a:ext cx="316254" cy="1092278"/>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rot="3603751">
            <a:off x="1825532" y="4232520"/>
            <a:ext cx="331305" cy="711572"/>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rot="12483987">
            <a:off x="3814367" y="2621367"/>
            <a:ext cx="316254" cy="745435"/>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egend.jpg"/>
          <p:cNvPicPr>
            <a:picLocks noChangeAspect="1"/>
          </p:cNvPicPr>
          <p:nvPr/>
        </p:nvPicPr>
        <p:blipFill>
          <a:blip r:embed="rId4" cstate="print"/>
          <a:srcRect/>
          <a:stretch>
            <a:fillRect/>
          </a:stretch>
        </p:blipFill>
        <p:spPr>
          <a:xfrm>
            <a:off x="6114718" y="5062330"/>
            <a:ext cx="1962482" cy="149087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asure wheel"/>
          <p:cNvPicPr>
            <a:picLocks noChangeAspect="1" noChangeArrowheads="1"/>
          </p:cNvPicPr>
          <p:nvPr/>
        </p:nvPicPr>
        <p:blipFill>
          <a:blip r:embed="rId2" cstate="print"/>
          <a:srcRect/>
          <a:stretch>
            <a:fillRect/>
          </a:stretch>
        </p:blipFill>
        <p:spPr bwMode="auto">
          <a:xfrm>
            <a:off x="844826" y="990600"/>
            <a:ext cx="7454348" cy="57150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0"/>
            <a:ext cx="8229600" cy="1143000"/>
          </a:xfrm>
        </p:spPr>
        <p:txBody>
          <a:bodyPr>
            <a:noAutofit/>
          </a:bodyPr>
          <a:lstStyle/>
          <a:p>
            <a:r>
              <a:rPr lang="en-US" sz="3600" dirty="0" smtClean="0"/>
              <a:t>Parcel-Based Versus TAZ</a:t>
            </a:r>
            <a:endParaRPr lang="en-US" sz="3600" dirty="0"/>
          </a:p>
        </p:txBody>
      </p:sp>
      <p:sp>
        <p:nvSpPr>
          <p:cNvPr id="13" name="Down Arrow 12"/>
          <p:cNvSpPr/>
          <p:nvPr/>
        </p:nvSpPr>
        <p:spPr>
          <a:xfrm rot="16929664">
            <a:off x="2668574" y="2011209"/>
            <a:ext cx="316254" cy="50870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8257648">
            <a:off x="5304125" y="3053440"/>
            <a:ext cx="331305" cy="139653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10800000">
            <a:off x="3285242" y="4114800"/>
            <a:ext cx="316254" cy="4572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rot="3643003">
            <a:off x="5089444" y="2323776"/>
            <a:ext cx="316254" cy="970483"/>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3" descr="C:\Documents and Settings\RPM\Desktop\Nash pictures\IMG_0161.jpg"/>
          <p:cNvPicPr>
            <a:picLocks noChangeAspect="1" noChangeArrowheads="1"/>
          </p:cNvPicPr>
          <p:nvPr/>
        </p:nvPicPr>
        <p:blipFill>
          <a:blip r:embed="rId3" cstate="print"/>
          <a:stretch>
            <a:fillRect/>
          </a:stretch>
        </p:blipFill>
        <p:spPr bwMode="auto">
          <a:xfrm>
            <a:off x="5791200" y="1181100"/>
            <a:ext cx="3200400" cy="2400299"/>
          </a:xfrm>
          <a:prstGeom prst="flowChartConnector">
            <a:avLst/>
          </a:prstGeom>
          <a:noFill/>
          <a:ln>
            <a:solidFill>
              <a:schemeClr val="bg1"/>
            </a:solidFill>
          </a:ln>
          <a:effectLst/>
        </p:spPr>
      </p:pic>
      <p:pic>
        <p:nvPicPr>
          <p:cNvPr id="20" name="Picture 3" descr="C:\Documents and Settings\RPM\Desktop\Nash pictures\IMG_0161.jpg"/>
          <p:cNvPicPr>
            <a:picLocks noChangeAspect="1" noChangeArrowheads="1"/>
          </p:cNvPicPr>
          <p:nvPr/>
        </p:nvPicPr>
        <p:blipFill>
          <a:blip r:embed="rId4" cstate="print"/>
          <a:stretch>
            <a:fillRect/>
          </a:stretch>
        </p:blipFill>
        <p:spPr bwMode="auto">
          <a:xfrm>
            <a:off x="76200" y="3124200"/>
            <a:ext cx="2438400" cy="1828800"/>
          </a:xfrm>
          <a:prstGeom prst="flowChartConnector">
            <a:avLst/>
          </a:prstGeom>
          <a:noFill/>
          <a:ln>
            <a:solidFill>
              <a:schemeClr val="bg1"/>
            </a:solidFill>
          </a:ln>
        </p:spPr>
      </p:pic>
      <p:pic>
        <p:nvPicPr>
          <p:cNvPr id="21" name="Picture 3" descr="C:\Documents and Settings\RPM\Desktop\Nash pictures\IMG_0161.jpg"/>
          <p:cNvPicPr>
            <a:picLocks noChangeAspect="1" noChangeArrowheads="1"/>
          </p:cNvPicPr>
          <p:nvPr/>
        </p:nvPicPr>
        <p:blipFill>
          <a:blip r:embed="rId5" cstate="print"/>
          <a:stretch>
            <a:fillRect/>
          </a:stretch>
        </p:blipFill>
        <p:spPr bwMode="auto">
          <a:xfrm>
            <a:off x="76200" y="1143000"/>
            <a:ext cx="2438400" cy="1828800"/>
          </a:xfrm>
          <a:prstGeom prst="flowChartConnector">
            <a:avLst/>
          </a:prstGeom>
          <a:noFill/>
          <a:ln>
            <a:solidFill>
              <a:schemeClr val="bg1"/>
            </a:solidFill>
          </a:ln>
          <a:effectLst/>
        </p:spPr>
      </p:pic>
      <p:pic>
        <p:nvPicPr>
          <p:cNvPr id="22" name="Picture 3" descr="C:\Documents and Settings\RPM\Desktop\Nash pictures\IMG_0161.jpg"/>
          <p:cNvPicPr>
            <a:picLocks noChangeAspect="1" noChangeArrowheads="1"/>
          </p:cNvPicPr>
          <p:nvPr/>
        </p:nvPicPr>
        <p:blipFill>
          <a:blip r:embed="rId6" cstate="print"/>
          <a:stretch>
            <a:fillRect/>
          </a:stretch>
        </p:blipFill>
        <p:spPr bwMode="auto">
          <a:xfrm>
            <a:off x="2133600" y="4648200"/>
            <a:ext cx="2438400" cy="1828800"/>
          </a:xfrm>
          <a:prstGeom prst="flowChartConnector">
            <a:avLst/>
          </a:prstGeom>
          <a:noFill/>
          <a:ln>
            <a:solidFill>
              <a:schemeClr val="bg1"/>
            </a:solidFill>
          </a:ln>
        </p:spPr>
      </p:pic>
      <p:pic>
        <p:nvPicPr>
          <p:cNvPr id="23" name="Picture 3" descr="C:\Documents and Settings\RPM\Desktop\Nash pictures\IMG_0161.jpg"/>
          <p:cNvPicPr>
            <a:picLocks noChangeAspect="1" noChangeArrowheads="1"/>
          </p:cNvPicPr>
          <p:nvPr/>
        </p:nvPicPr>
        <p:blipFill>
          <a:blip r:embed="rId7" cstate="print"/>
          <a:stretch>
            <a:fillRect/>
          </a:stretch>
        </p:blipFill>
        <p:spPr bwMode="auto">
          <a:xfrm>
            <a:off x="5791200" y="3924300"/>
            <a:ext cx="3200400" cy="2400300"/>
          </a:xfrm>
          <a:prstGeom prst="flowChartConnector">
            <a:avLst/>
          </a:prstGeom>
          <a:noFill/>
          <a:ln>
            <a:solidFill>
              <a:schemeClr val="bg1"/>
            </a:solidFill>
          </a:ln>
        </p:spPr>
      </p:pic>
      <p:sp>
        <p:nvSpPr>
          <p:cNvPr id="25" name="Down Arrow 24"/>
          <p:cNvSpPr/>
          <p:nvPr/>
        </p:nvSpPr>
        <p:spPr>
          <a:xfrm rot="16200000">
            <a:off x="2678686" y="3650372"/>
            <a:ext cx="316254" cy="46020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asure wheel"/>
          <p:cNvPicPr>
            <a:picLocks noChangeAspect="1" noChangeArrowheads="1"/>
          </p:cNvPicPr>
          <p:nvPr/>
        </p:nvPicPr>
        <p:blipFill>
          <a:blip r:embed="rId2" cstate="print"/>
          <a:srcRect/>
          <a:stretch>
            <a:fillRect/>
          </a:stretch>
        </p:blipFill>
        <p:spPr bwMode="auto">
          <a:xfrm>
            <a:off x="844826" y="990600"/>
            <a:ext cx="7454348" cy="57150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0"/>
            <a:ext cx="8229600" cy="1143000"/>
          </a:xfrm>
        </p:spPr>
        <p:txBody>
          <a:bodyPr>
            <a:noAutofit/>
          </a:bodyPr>
          <a:lstStyle/>
          <a:p>
            <a:r>
              <a:rPr lang="en-US" sz="3600" dirty="0" smtClean="0"/>
              <a:t>Parcel-Based Versus TAZ</a:t>
            </a:r>
            <a:endParaRPr lang="en-US" sz="3600" dirty="0"/>
          </a:p>
        </p:txBody>
      </p:sp>
      <p:sp>
        <p:nvSpPr>
          <p:cNvPr id="11" name="Content Placeholder 4"/>
          <p:cNvSpPr>
            <a:spLocks noGrp="1"/>
          </p:cNvSpPr>
          <p:nvPr>
            <p:ph idx="1"/>
          </p:nvPr>
        </p:nvSpPr>
        <p:spPr>
          <a:xfrm>
            <a:off x="4648201" y="2438400"/>
            <a:ext cx="1600200" cy="381000"/>
          </a:xfrm>
        </p:spPr>
        <p:txBody>
          <a:bodyPr>
            <a:noAutofit/>
          </a:bodyPr>
          <a:lstStyle/>
          <a:p>
            <a:pPr marL="0" indent="0" algn="ctr">
              <a:buNone/>
            </a:pPr>
            <a:r>
              <a:rPr lang="en-US" sz="2000" b="1" dirty="0" smtClean="0"/>
              <a:t>1 Mile</a:t>
            </a:r>
          </a:p>
        </p:txBody>
      </p:sp>
      <p:pic>
        <p:nvPicPr>
          <p:cNvPr id="18" name="Picture 17" descr="Legend.jpg"/>
          <p:cNvPicPr>
            <a:picLocks noChangeAspect="1"/>
          </p:cNvPicPr>
          <p:nvPr/>
        </p:nvPicPr>
        <p:blipFill>
          <a:blip r:embed="rId3" cstate="print"/>
          <a:srcRect/>
          <a:stretch>
            <a:fillRect/>
          </a:stretch>
        </p:blipFill>
        <p:spPr>
          <a:xfrm>
            <a:off x="6114718" y="5062330"/>
            <a:ext cx="1962482" cy="1490870"/>
          </a:xfrm>
          <a:prstGeom prst="rect">
            <a:avLst/>
          </a:prstGeom>
          <a:ln>
            <a:noFill/>
          </a:ln>
          <a:effectLst>
            <a:outerShdw blurRad="190500" algn="tl" rotWithShape="0">
              <a:srgbClr val="000000">
                <a:alpha val="70000"/>
              </a:srgbClr>
            </a:outerShdw>
          </a:effectLst>
        </p:spPr>
      </p:pic>
      <p:sp>
        <p:nvSpPr>
          <p:cNvPr id="20" name="Left-Right Arrow 19"/>
          <p:cNvSpPr/>
          <p:nvPr/>
        </p:nvSpPr>
        <p:spPr>
          <a:xfrm>
            <a:off x="4876800" y="2829448"/>
            <a:ext cx="1066800" cy="381000"/>
          </a:xfrm>
          <a:prstGeom prst="lef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asure wheel"/>
          <p:cNvPicPr>
            <a:picLocks noChangeAspect="1" noChangeArrowheads="1"/>
          </p:cNvPicPr>
          <p:nvPr/>
        </p:nvPicPr>
        <p:blipFill>
          <a:blip r:embed="rId2" cstate="print"/>
          <a:srcRect/>
          <a:stretch>
            <a:fillRect/>
          </a:stretch>
        </p:blipFill>
        <p:spPr bwMode="auto">
          <a:xfrm>
            <a:off x="844826" y="990600"/>
            <a:ext cx="7454348" cy="57150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0"/>
            <a:ext cx="8229600" cy="1143000"/>
          </a:xfrm>
        </p:spPr>
        <p:txBody>
          <a:bodyPr>
            <a:noAutofit/>
          </a:bodyPr>
          <a:lstStyle/>
          <a:p>
            <a:r>
              <a:rPr lang="en-US" sz="3600" dirty="0" smtClean="0"/>
              <a:t>Parcel-Based Versus TAZ</a:t>
            </a:r>
            <a:endParaRPr lang="en-US" sz="3600" dirty="0"/>
          </a:p>
        </p:txBody>
      </p:sp>
      <p:sp>
        <p:nvSpPr>
          <p:cNvPr id="11" name="Content Placeholder 4"/>
          <p:cNvSpPr>
            <a:spLocks noGrp="1"/>
          </p:cNvSpPr>
          <p:nvPr>
            <p:ph idx="1"/>
          </p:nvPr>
        </p:nvSpPr>
        <p:spPr>
          <a:xfrm>
            <a:off x="4648201" y="2438400"/>
            <a:ext cx="1600200" cy="381000"/>
          </a:xfrm>
        </p:spPr>
        <p:txBody>
          <a:bodyPr>
            <a:noAutofit/>
          </a:bodyPr>
          <a:lstStyle/>
          <a:p>
            <a:pPr marL="0" indent="0" algn="ctr">
              <a:buNone/>
            </a:pPr>
            <a:r>
              <a:rPr lang="en-US" sz="2000" b="1" dirty="0" smtClean="0"/>
              <a:t>1 Mile</a:t>
            </a:r>
          </a:p>
        </p:txBody>
      </p:sp>
      <p:pic>
        <p:nvPicPr>
          <p:cNvPr id="18" name="Picture 17" descr="Legend.jpg"/>
          <p:cNvPicPr>
            <a:picLocks noChangeAspect="1"/>
          </p:cNvPicPr>
          <p:nvPr/>
        </p:nvPicPr>
        <p:blipFill>
          <a:blip r:embed="rId3" cstate="print"/>
          <a:srcRect/>
          <a:stretch>
            <a:fillRect/>
          </a:stretch>
        </p:blipFill>
        <p:spPr>
          <a:xfrm>
            <a:off x="6114718" y="5062330"/>
            <a:ext cx="1962482" cy="1490870"/>
          </a:xfrm>
          <a:prstGeom prst="rect">
            <a:avLst/>
          </a:prstGeom>
          <a:ln>
            <a:noFill/>
          </a:ln>
          <a:effectLst>
            <a:outerShdw blurRad="190500" algn="tl" rotWithShape="0">
              <a:srgbClr val="000000">
                <a:alpha val="70000"/>
              </a:srgbClr>
            </a:outerShdw>
          </a:effectLst>
        </p:spPr>
      </p:pic>
      <p:sp>
        <p:nvSpPr>
          <p:cNvPr id="20" name="Left-Right Arrow 19"/>
          <p:cNvSpPr/>
          <p:nvPr/>
        </p:nvSpPr>
        <p:spPr>
          <a:xfrm>
            <a:off x="4876800" y="2829448"/>
            <a:ext cx="1066800" cy="381000"/>
          </a:xfrm>
          <a:prstGeom prst="lef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p:cNvSpPr/>
          <p:nvPr/>
        </p:nvSpPr>
        <p:spPr>
          <a:xfrm>
            <a:off x="5029200" y="3352800"/>
            <a:ext cx="152400" cy="152400"/>
          </a:xfrm>
          <a:prstGeom prst="flowChartConnec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4"/>
          <p:cNvSpPr txBox="1">
            <a:spLocks/>
          </p:cNvSpPr>
          <p:nvPr/>
        </p:nvSpPr>
        <p:spPr>
          <a:xfrm>
            <a:off x="4419600" y="3886200"/>
            <a:ext cx="1371600" cy="762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New</a:t>
            </a:r>
            <a:r>
              <a:rPr kumimoji="0" lang="en-US" sz="2000" b="1" i="0" u="none" strike="noStrike" kern="1200" cap="none" spc="0" normalizeH="0" noProof="0" dirty="0" smtClean="0">
                <a:ln>
                  <a:noFill/>
                </a:ln>
                <a:solidFill>
                  <a:schemeClr val="tx1"/>
                </a:solidFill>
                <a:effectLst/>
                <a:uLnTx/>
                <a:uFillTx/>
                <a:latin typeface="+mn-lt"/>
                <a:ea typeface="+mn-ea"/>
                <a:cs typeface="+mn-cs"/>
              </a:rPr>
              <a:t> School Site</a:t>
            </a: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ripsbyparcel.jpg"/>
          <p:cNvPicPr>
            <a:picLocks noChangeAspect="1"/>
          </p:cNvPicPr>
          <p:nvPr/>
        </p:nvPicPr>
        <p:blipFill>
          <a:blip r:embed="rId3" cstate="print"/>
          <a:srcRect/>
          <a:stretch>
            <a:fillRect/>
          </a:stretch>
        </p:blipFill>
        <p:spPr>
          <a:xfrm>
            <a:off x="3276599" y="0"/>
            <a:ext cx="5967351" cy="6858000"/>
          </a:xfrm>
          <a:prstGeom prst="rect">
            <a:avLst/>
          </a:prstGeom>
        </p:spPr>
      </p:pic>
      <p:pic>
        <p:nvPicPr>
          <p:cNvPr id="24" name="Picture 23" descr="tripsbyparcel.jpg"/>
          <p:cNvPicPr>
            <a:picLocks noChangeAspect="1"/>
          </p:cNvPicPr>
          <p:nvPr/>
        </p:nvPicPr>
        <p:blipFill>
          <a:blip r:embed="rId4" cstate="print"/>
          <a:srcRect/>
          <a:stretch>
            <a:fillRect/>
          </a:stretch>
        </p:blipFill>
        <p:spPr>
          <a:xfrm>
            <a:off x="1905000" y="5943600"/>
            <a:ext cx="2743200" cy="810610"/>
          </a:xfrm>
          <a:prstGeom prst="rect">
            <a:avLst/>
          </a:prstGeom>
          <a:ln w="25400">
            <a:solidFill>
              <a:schemeClr val="bg1"/>
            </a:solidFill>
          </a:ln>
        </p:spPr>
      </p:pic>
      <p:sp>
        <p:nvSpPr>
          <p:cNvPr id="4" name="Title 1"/>
          <p:cNvSpPr>
            <a:spLocks noGrp="1"/>
          </p:cNvSpPr>
          <p:nvPr>
            <p:ph type="title"/>
          </p:nvPr>
        </p:nvSpPr>
        <p:spPr>
          <a:xfrm>
            <a:off x="228600" y="228600"/>
            <a:ext cx="2819400" cy="2286000"/>
          </a:xfrm>
        </p:spPr>
        <p:txBody>
          <a:bodyPr>
            <a:noAutofit/>
          </a:bodyPr>
          <a:lstStyle/>
          <a:p>
            <a:r>
              <a:rPr lang="en-US" sz="3600" dirty="0" smtClean="0"/>
              <a:t>Non-Motorized Trips by Parcel</a:t>
            </a:r>
            <a:endParaRPr lang="en-US" sz="3600" dirty="0"/>
          </a:p>
        </p:txBody>
      </p:sp>
      <p:sp>
        <p:nvSpPr>
          <p:cNvPr id="5" name="Content Placeholder 4"/>
          <p:cNvSpPr txBox="1">
            <a:spLocks/>
          </p:cNvSpPr>
          <p:nvPr/>
        </p:nvSpPr>
        <p:spPr>
          <a:xfrm>
            <a:off x="152400" y="2590800"/>
            <a:ext cx="2971800" cy="1981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t>Useful for: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Large generators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Grouping into areas (neighborhoods)</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psbygrid.jpg"/>
          <p:cNvPicPr>
            <a:picLocks noChangeAspect="1"/>
          </p:cNvPicPr>
          <p:nvPr/>
        </p:nvPicPr>
        <p:blipFill>
          <a:blip r:embed="rId3" cstate="print"/>
          <a:srcRect/>
          <a:stretch>
            <a:fillRect/>
          </a:stretch>
        </p:blipFill>
        <p:spPr>
          <a:xfrm>
            <a:off x="3117273" y="0"/>
            <a:ext cx="6026727" cy="6858000"/>
          </a:xfrm>
          <a:prstGeom prst="rect">
            <a:avLst/>
          </a:prstGeom>
        </p:spPr>
      </p:pic>
      <p:pic>
        <p:nvPicPr>
          <p:cNvPr id="5" name="Picture 4" descr="tripsbygrid.jpg"/>
          <p:cNvPicPr>
            <a:picLocks noChangeAspect="1"/>
          </p:cNvPicPr>
          <p:nvPr/>
        </p:nvPicPr>
        <p:blipFill>
          <a:blip r:embed="rId4" cstate="print"/>
          <a:srcRect/>
          <a:stretch>
            <a:fillRect/>
          </a:stretch>
        </p:blipFill>
        <p:spPr>
          <a:xfrm>
            <a:off x="1104328" y="5908344"/>
            <a:ext cx="2937933" cy="826294"/>
          </a:xfrm>
          <a:prstGeom prst="rect">
            <a:avLst/>
          </a:prstGeom>
          <a:ln w="25400">
            <a:solidFill>
              <a:schemeClr val="bg1"/>
            </a:solidFill>
          </a:ln>
        </p:spPr>
      </p:pic>
      <p:sp>
        <p:nvSpPr>
          <p:cNvPr id="6" name="Title 1"/>
          <p:cNvSpPr>
            <a:spLocks noGrp="1"/>
          </p:cNvSpPr>
          <p:nvPr>
            <p:ph type="title"/>
          </p:nvPr>
        </p:nvSpPr>
        <p:spPr>
          <a:xfrm>
            <a:off x="228600" y="228600"/>
            <a:ext cx="2819400" cy="2286000"/>
          </a:xfrm>
        </p:spPr>
        <p:txBody>
          <a:bodyPr>
            <a:noAutofit/>
          </a:bodyPr>
          <a:lstStyle/>
          <a:p>
            <a:r>
              <a:rPr lang="en-US" sz="3600" dirty="0" smtClean="0"/>
              <a:t>Non-Motorized Trips by Grid</a:t>
            </a:r>
            <a:endParaRPr lang="en-US" sz="3600" dirty="0"/>
          </a:p>
        </p:txBody>
      </p:sp>
      <p:sp>
        <p:nvSpPr>
          <p:cNvPr id="7" name="Content Placeholder 4"/>
          <p:cNvSpPr txBox="1">
            <a:spLocks/>
          </p:cNvSpPr>
          <p:nvPr/>
        </p:nvSpPr>
        <p:spPr>
          <a:xfrm>
            <a:off x="152400" y="2514600"/>
            <a:ext cx="2971800" cy="2971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t>Useful for: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Analyzing large areas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Walk/bike “hotspots”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Identifying priority corridors</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ipsbylink.jpg"/>
          <p:cNvPicPr>
            <a:picLocks noChangeAspect="1"/>
          </p:cNvPicPr>
          <p:nvPr/>
        </p:nvPicPr>
        <p:blipFill>
          <a:blip r:embed="rId3" cstate="print"/>
          <a:srcRect/>
          <a:stretch>
            <a:fillRect/>
          </a:stretch>
        </p:blipFill>
        <p:spPr>
          <a:xfrm>
            <a:off x="3137586" y="0"/>
            <a:ext cx="5930214" cy="6866564"/>
          </a:xfrm>
          <a:prstGeom prst="rect">
            <a:avLst/>
          </a:prstGeom>
        </p:spPr>
      </p:pic>
      <p:pic>
        <p:nvPicPr>
          <p:cNvPr id="7" name="Picture 6" descr="tripsbylink.jpg"/>
          <p:cNvPicPr>
            <a:picLocks noChangeAspect="1"/>
          </p:cNvPicPr>
          <p:nvPr/>
        </p:nvPicPr>
        <p:blipFill>
          <a:blip r:embed="rId4" cstate="print"/>
          <a:srcRect/>
          <a:stretch>
            <a:fillRect/>
          </a:stretch>
        </p:blipFill>
        <p:spPr>
          <a:xfrm>
            <a:off x="778933" y="5867400"/>
            <a:ext cx="3259667" cy="838200"/>
          </a:xfrm>
          <a:prstGeom prst="rect">
            <a:avLst/>
          </a:prstGeom>
          <a:ln w="25400">
            <a:solidFill>
              <a:schemeClr val="bg1"/>
            </a:solidFill>
          </a:ln>
        </p:spPr>
      </p:pic>
      <p:sp>
        <p:nvSpPr>
          <p:cNvPr id="4" name="Title 1"/>
          <p:cNvSpPr>
            <a:spLocks noGrp="1"/>
          </p:cNvSpPr>
          <p:nvPr>
            <p:ph type="title"/>
          </p:nvPr>
        </p:nvSpPr>
        <p:spPr>
          <a:xfrm>
            <a:off x="228600" y="228600"/>
            <a:ext cx="2819400" cy="2286000"/>
          </a:xfrm>
        </p:spPr>
        <p:txBody>
          <a:bodyPr>
            <a:noAutofit/>
          </a:bodyPr>
          <a:lstStyle/>
          <a:p>
            <a:r>
              <a:rPr lang="en-US" sz="3600" dirty="0" smtClean="0"/>
              <a:t>Non-Motorized Trips by Link</a:t>
            </a:r>
            <a:endParaRPr lang="en-US" sz="3600" dirty="0"/>
          </a:p>
        </p:txBody>
      </p:sp>
      <p:sp>
        <p:nvSpPr>
          <p:cNvPr id="5" name="Content Placeholder 4"/>
          <p:cNvSpPr txBox="1">
            <a:spLocks/>
          </p:cNvSpPr>
          <p:nvPr/>
        </p:nvSpPr>
        <p:spPr>
          <a:xfrm>
            <a:off x="152400" y="2362200"/>
            <a:ext cx="2971800" cy="2971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400" dirty="0" smtClean="0"/>
              <a:t>Useful for: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Indentifying key segments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“What could be” scenarios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Estimate future usage of bike/ped facilities</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Travel Demand Modeling</a:t>
            </a:r>
            <a:endParaRPr lang="en-US" sz="3600" dirty="0"/>
          </a:p>
        </p:txBody>
      </p:sp>
      <p:sp>
        <p:nvSpPr>
          <p:cNvPr id="7" name="Content Placeholder 4"/>
          <p:cNvSpPr txBox="1">
            <a:spLocks/>
          </p:cNvSpPr>
          <p:nvPr/>
        </p:nvSpPr>
        <p:spPr>
          <a:xfrm>
            <a:off x="5638800" y="3382944"/>
            <a:ext cx="3505200" cy="1524000"/>
          </a:xfrm>
          <a:prstGeom prst="rect">
            <a:avLst/>
          </a:prstGeom>
        </p:spPr>
        <p:txBody>
          <a:bodyPr vert="horz" lIns="91440" tIns="45720" rIns="91440" bIns="45720" rtlCol="0">
            <a:noAutofit/>
          </a:bodyPr>
          <a:lstStyle/>
          <a:p>
            <a:r>
              <a:rPr lang="en-US" sz="2400" dirty="0" smtClean="0"/>
              <a:t>Automobile Production Jumped from 70,000 in 1945 to 2.1 Million in 1946 &amp; 3.5 Million in 1947</a:t>
            </a:r>
          </a:p>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smtClean="0"/>
          </a:p>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IBM.jpg"/>
          <p:cNvPicPr>
            <a:picLocks noChangeAspect="1"/>
          </p:cNvPicPr>
          <p:nvPr/>
        </p:nvPicPr>
        <p:blipFill>
          <a:blip r:embed="rId3" cstate="print"/>
          <a:srcRect l="46363" t="55004"/>
          <a:stretch>
            <a:fillRect/>
          </a:stretch>
        </p:blipFill>
        <p:spPr>
          <a:xfrm>
            <a:off x="3124200" y="3355386"/>
            <a:ext cx="2377440" cy="1582270"/>
          </a:xfrm>
          <a:prstGeom prst="rect">
            <a:avLst/>
          </a:prstGeom>
          <a:ln w="38100" cap="sq">
            <a:solidFill>
              <a:schemeClr val="tx1"/>
            </a:solidFill>
            <a:miter lim="800000"/>
          </a:ln>
        </p:spPr>
      </p:pic>
      <p:pic>
        <p:nvPicPr>
          <p:cNvPr id="13" name="Picture 12" descr="2006interstates.bmp"/>
          <p:cNvPicPr>
            <a:picLocks noChangeAspect="1"/>
          </p:cNvPicPr>
          <p:nvPr/>
        </p:nvPicPr>
        <p:blipFill>
          <a:blip r:embed="rId4" cstate="print"/>
          <a:stretch>
            <a:fillRect/>
          </a:stretch>
        </p:blipFill>
        <p:spPr>
          <a:xfrm>
            <a:off x="533400" y="4975061"/>
            <a:ext cx="2194560" cy="1588165"/>
          </a:xfrm>
          <a:prstGeom prst="rect">
            <a:avLst/>
          </a:prstGeom>
          <a:ln w="38100" cap="sq">
            <a:solidFill>
              <a:schemeClr val="tx1"/>
            </a:solidFill>
            <a:miter lim="800000"/>
          </a:ln>
        </p:spPr>
      </p:pic>
      <p:sp>
        <p:nvSpPr>
          <p:cNvPr id="14" name="Content Placeholder 4"/>
          <p:cNvSpPr txBox="1">
            <a:spLocks/>
          </p:cNvSpPr>
          <p:nvPr/>
        </p:nvSpPr>
        <p:spPr>
          <a:xfrm>
            <a:off x="3124200" y="5410200"/>
            <a:ext cx="6009752" cy="914400"/>
          </a:xfrm>
          <a:prstGeom prst="rect">
            <a:avLst/>
          </a:prstGeom>
        </p:spPr>
        <p:txBody>
          <a:bodyPr vert="horz" lIns="91440" tIns="45720" rIns="91440" bIns="45720" rtlCol="0">
            <a:noAutofit/>
          </a:bodyPr>
          <a:lstStyle/>
          <a:p>
            <a:r>
              <a:rPr lang="en-US" sz="2400" dirty="0" smtClean="0"/>
              <a:t>Federal-Aid Highway Act of 1956 -  Construction of the Interstate Highway System</a:t>
            </a: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5" cstate="print"/>
          <a:srcRect/>
          <a:stretch>
            <a:fillRect/>
          </a:stretch>
        </p:blipFill>
        <p:spPr bwMode="auto">
          <a:xfrm>
            <a:off x="533400" y="1267091"/>
            <a:ext cx="2194560" cy="2002281"/>
          </a:xfrm>
          <a:prstGeom prst="rect">
            <a:avLst/>
          </a:prstGeom>
          <a:noFill/>
          <a:ln w="38100" cap="sq">
            <a:solidFill>
              <a:schemeClr val="tx1"/>
            </a:solidFill>
            <a:miter lim="800000"/>
            <a:headEnd/>
            <a:tailEnd/>
          </a:ln>
        </p:spPr>
      </p:pic>
      <p:sp>
        <p:nvSpPr>
          <p:cNvPr id="10" name="Content Placeholder 4"/>
          <p:cNvSpPr txBox="1">
            <a:spLocks/>
          </p:cNvSpPr>
          <p:nvPr/>
        </p:nvSpPr>
        <p:spPr>
          <a:xfrm>
            <a:off x="3048000" y="1752600"/>
            <a:ext cx="6085952" cy="914400"/>
          </a:xfrm>
          <a:prstGeom prst="rect">
            <a:avLst/>
          </a:prstGeom>
        </p:spPr>
        <p:txBody>
          <a:bodyPr vert="horz" lIns="91440" tIns="45720" rIns="91440" bIns="45720" rtlCol="0">
            <a:noAutofit/>
          </a:bodyPr>
          <a:lstStyle/>
          <a:p>
            <a:r>
              <a:rPr lang="en-US" sz="2400" noProof="0" dirty="0" smtClean="0"/>
              <a:t>Prior to 1950s – Travel Surveys and Forming of Travel Theory (without computers)</a:t>
            </a: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Applications of the Model</a:t>
            </a:r>
            <a:endParaRPr lang="en-US" sz="3600" dirty="0"/>
          </a:p>
        </p:txBody>
      </p:sp>
      <p:sp>
        <p:nvSpPr>
          <p:cNvPr id="12" name="Content Placeholder 4"/>
          <p:cNvSpPr txBox="1">
            <a:spLocks/>
          </p:cNvSpPr>
          <p:nvPr/>
        </p:nvSpPr>
        <p:spPr>
          <a:xfrm>
            <a:off x="838200" y="1676400"/>
            <a:ext cx="7848600" cy="3657600"/>
          </a:xfrm>
          <a:prstGeom prst="rect">
            <a:avLst/>
          </a:prstGeom>
        </p:spPr>
        <p:txBody>
          <a:bodyPr vert="horz" lIns="91440" tIns="45720" rIns="91440" bIns="45720" rtlCol="0">
            <a:noAutofit/>
          </a:bodyPr>
          <a:lstStyle/>
          <a:p>
            <a:pPr indent="339725">
              <a:lnSpc>
                <a:spcPct val="150000"/>
              </a:lnSpc>
              <a:buFont typeface="Arial" pitchFamily="34" charset="0"/>
              <a:buChar char="•"/>
            </a:pPr>
            <a:r>
              <a:rPr lang="en-US" sz="2800" dirty="0" smtClean="0"/>
              <a:t>Bicycle &amp; Pedestrian Plans (Regional &amp; Local)</a:t>
            </a:r>
          </a:p>
          <a:p>
            <a:pPr indent="339725">
              <a:lnSpc>
                <a:spcPct val="150000"/>
              </a:lnSpc>
              <a:buFont typeface="Arial" pitchFamily="34" charset="0"/>
              <a:buChar char="•"/>
            </a:pPr>
            <a:r>
              <a:rPr kumimoji="0" lang="en-US" sz="2800" i="0" strike="noStrike" kern="1200" cap="none" spc="0" normalizeH="0" baseline="0" noProof="0" dirty="0" smtClean="0">
                <a:ln>
                  <a:noFill/>
                </a:ln>
                <a:solidFill>
                  <a:schemeClr val="tx1"/>
                </a:solidFill>
                <a:effectLst/>
                <a:uLnTx/>
                <a:uFillTx/>
                <a:latin typeface="+mn-lt"/>
                <a:ea typeface="+mn-ea"/>
                <a:cs typeface="+mn-cs"/>
              </a:rPr>
              <a:t>Project Prioritization</a:t>
            </a:r>
            <a:r>
              <a:rPr kumimoji="0" lang="en-US" sz="2800" i="0" strike="noStrike" kern="1200" cap="none" spc="0" normalizeH="0" noProof="0" dirty="0" smtClean="0">
                <a:ln>
                  <a:noFill/>
                </a:ln>
                <a:solidFill>
                  <a:schemeClr val="tx1"/>
                </a:solidFill>
                <a:effectLst/>
                <a:uLnTx/>
                <a:uFillTx/>
                <a:latin typeface="+mn-lt"/>
                <a:ea typeface="+mn-ea"/>
                <a:cs typeface="+mn-cs"/>
              </a:rPr>
              <a:t> Tool</a:t>
            </a:r>
            <a:endParaRPr kumimoji="0" lang="en-US" sz="2800" i="0" strike="noStrike" kern="1200" cap="none" spc="0" normalizeH="0" baseline="0" noProof="0" dirty="0" smtClean="0">
              <a:ln>
                <a:noFill/>
              </a:ln>
              <a:solidFill>
                <a:schemeClr val="tx1"/>
              </a:solidFill>
              <a:effectLst/>
              <a:uLnTx/>
              <a:uFillTx/>
              <a:latin typeface="+mn-lt"/>
              <a:ea typeface="+mn-ea"/>
              <a:cs typeface="+mn-cs"/>
            </a:endParaRPr>
          </a:p>
          <a:p>
            <a:pPr indent="339725">
              <a:lnSpc>
                <a:spcPct val="150000"/>
              </a:lnSpc>
              <a:buFont typeface="Arial" pitchFamily="34" charset="0"/>
              <a:buChar char="•"/>
            </a:pPr>
            <a:r>
              <a:rPr kumimoji="0" lang="en-US" sz="2800" i="0" strike="noStrike" kern="1200" cap="none" spc="0" normalizeH="0" baseline="0" noProof="0" dirty="0" smtClean="0">
                <a:ln>
                  <a:noFill/>
                </a:ln>
                <a:solidFill>
                  <a:schemeClr val="tx1"/>
                </a:solidFill>
                <a:effectLst/>
                <a:uLnTx/>
                <a:uFillTx/>
                <a:latin typeface="+mn-lt"/>
                <a:ea typeface="+mn-ea"/>
                <a:cs typeface="+mn-cs"/>
              </a:rPr>
              <a:t>Safe Routes to</a:t>
            </a:r>
            <a:r>
              <a:rPr kumimoji="0" lang="en-US" sz="2800" i="0" strike="noStrike" kern="1200" cap="none" spc="0" normalizeH="0" noProof="0" dirty="0" smtClean="0">
                <a:ln>
                  <a:noFill/>
                </a:ln>
                <a:solidFill>
                  <a:schemeClr val="tx1"/>
                </a:solidFill>
                <a:effectLst/>
                <a:uLnTx/>
                <a:uFillTx/>
                <a:latin typeface="+mn-lt"/>
                <a:ea typeface="+mn-ea"/>
                <a:cs typeface="+mn-cs"/>
              </a:rPr>
              <a:t> Schools and School Siting Planning</a:t>
            </a:r>
          </a:p>
          <a:p>
            <a:pPr indent="339725">
              <a:lnSpc>
                <a:spcPct val="150000"/>
              </a:lnSpc>
              <a:buFont typeface="Arial" pitchFamily="34" charset="0"/>
              <a:buChar char="•"/>
            </a:pPr>
            <a:r>
              <a:rPr lang="en-US" sz="2800" dirty="0" smtClean="0"/>
              <a:t>Land Use Policy &amp; Sustainability Testing</a:t>
            </a:r>
          </a:p>
          <a:p>
            <a:pPr indent="339725">
              <a:lnSpc>
                <a:spcPct val="150000"/>
              </a:lnSpc>
              <a:buFont typeface="Arial" pitchFamily="34" charset="0"/>
              <a:buChar char="•"/>
            </a:pPr>
            <a:r>
              <a:rPr lang="en-US" sz="2800" dirty="0" smtClean="0"/>
              <a:t>Transit Ridership Estimating</a:t>
            </a:r>
          </a:p>
          <a:p>
            <a:pPr indent="339725">
              <a:buFont typeface="Arial" pitchFamily="34" charset="0"/>
              <a:buChar char="•"/>
            </a:pPr>
            <a:endParaRPr kumimoji="0" lang="en-US" sz="2800" i="0" strike="noStrike" kern="1200" cap="none" spc="0" normalizeH="0" noProof="0" dirty="0" smtClean="0">
              <a:ln>
                <a:noFill/>
              </a:ln>
              <a:solidFill>
                <a:schemeClr val="tx1"/>
              </a:solidFill>
              <a:effectLst/>
              <a:uLnTx/>
              <a:uFillTx/>
              <a:latin typeface="+mn-lt"/>
              <a:ea typeface="+mn-ea"/>
              <a:cs typeface="+mn-cs"/>
            </a:endParaRPr>
          </a:p>
          <a:p>
            <a:pPr indent="339725">
              <a:buFont typeface="Arial" pitchFamily="34" charset="0"/>
              <a:buChar char="•"/>
            </a:pPr>
            <a:endParaRPr kumimoji="0" lang="en-US" sz="280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3600" dirty="0" smtClean="0"/>
              <a:t>Successfully Applied In Two Large MPOs</a:t>
            </a:r>
            <a:endParaRPr lang="en-US" sz="3600" dirty="0">
              <a:solidFill>
                <a:srgbClr val="FFC000"/>
              </a:solidFill>
            </a:endParaRPr>
          </a:p>
        </p:txBody>
      </p:sp>
      <p:pic>
        <p:nvPicPr>
          <p:cNvPr id="4" name="Picture 3" descr="Demand map.jpg"/>
          <p:cNvPicPr>
            <a:picLocks noChangeAspect="1"/>
          </p:cNvPicPr>
          <p:nvPr/>
        </p:nvPicPr>
        <p:blipFill>
          <a:blip r:embed="rId3" cstate="print"/>
          <a:srcRect/>
          <a:stretch>
            <a:fillRect/>
          </a:stretch>
        </p:blipFill>
        <p:spPr>
          <a:xfrm>
            <a:off x="228600" y="1143000"/>
            <a:ext cx="4796265" cy="512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egend.jpg"/>
          <p:cNvPicPr>
            <a:picLocks noChangeAspect="1"/>
          </p:cNvPicPr>
          <p:nvPr/>
        </p:nvPicPr>
        <p:blipFill>
          <a:blip r:embed="rId4" cstate="print"/>
          <a:srcRect/>
          <a:stretch>
            <a:fillRect/>
          </a:stretch>
        </p:blipFill>
        <p:spPr>
          <a:xfrm>
            <a:off x="95656" y="5715000"/>
            <a:ext cx="2143328"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17"/>
          <p:cNvGrpSpPr/>
          <p:nvPr/>
        </p:nvGrpSpPr>
        <p:grpSpPr>
          <a:xfrm>
            <a:off x="5353688" y="1143000"/>
            <a:ext cx="3637912" cy="5120640"/>
            <a:chOff x="5353688" y="1143000"/>
            <a:chExt cx="3637912" cy="5120640"/>
          </a:xfrm>
        </p:grpSpPr>
        <p:pic>
          <p:nvPicPr>
            <p:cNvPr id="8" name="Picture 7" descr="Demand map.jpg"/>
            <p:cNvPicPr>
              <a:picLocks noChangeAspect="1"/>
            </p:cNvPicPr>
            <p:nvPr/>
          </p:nvPicPr>
          <p:blipFill>
            <a:blip r:embed="rId5" cstate="print"/>
            <a:srcRect/>
            <a:stretch>
              <a:fillRect/>
            </a:stretch>
          </p:blipFill>
          <p:spPr>
            <a:xfrm>
              <a:off x="5353688" y="1143000"/>
              <a:ext cx="3637912" cy="512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5362875" y="5257800"/>
              <a:ext cx="437950" cy="980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descr="Legend.jpg"/>
          <p:cNvPicPr>
            <a:picLocks noChangeAspect="1"/>
          </p:cNvPicPr>
          <p:nvPr/>
        </p:nvPicPr>
        <p:blipFill>
          <a:blip r:embed="rId6" cstate="print"/>
          <a:srcRect/>
          <a:stretch>
            <a:fillRect/>
          </a:stretch>
        </p:blipFill>
        <p:spPr bwMode="auto">
          <a:xfrm>
            <a:off x="5181600" y="5181600"/>
            <a:ext cx="1371600" cy="1245575"/>
          </a:xfrm>
          <a:prstGeom prst="rect">
            <a:avLst/>
          </a:prstGeom>
          <a:solidFill>
            <a:schemeClr val="tx1"/>
          </a:solidFill>
          <a:ln>
            <a:noFill/>
          </a:ln>
          <a:effectLst>
            <a:outerShdw blurRad="190500" algn="tl" rotWithShape="0">
              <a:srgbClr val="000000">
                <a:alpha val="70000"/>
              </a:srgbClr>
            </a:outerShdw>
          </a:effectLst>
        </p:spPr>
      </p:pic>
      <p:sp>
        <p:nvSpPr>
          <p:cNvPr id="21" name="Rectangle 20"/>
          <p:cNvSpPr/>
          <p:nvPr/>
        </p:nvSpPr>
        <p:spPr bwMode="auto">
          <a:xfrm>
            <a:off x="5892800" y="5181600"/>
            <a:ext cx="654050" cy="17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p:cNvSpPr/>
          <p:nvPr/>
        </p:nvSpPr>
        <p:spPr bwMode="auto">
          <a:xfrm rot="16200000">
            <a:off x="6286500" y="5270500"/>
            <a:ext cx="355600" cy="17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3600" dirty="0" smtClean="0"/>
              <a:t>Citywide Level Planning</a:t>
            </a:r>
            <a:endParaRPr lang="en-US" sz="3600" dirty="0">
              <a:solidFill>
                <a:srgbClr val="FFC000"/>
              </a:solidFill>
            </a:endParaRPr>
          </a:p>
        </p:txBody>
      </p:sp>
      <p:pic>
        <p:nvPicPr>
          <p:cNvPr id="12" name="Picture 11" descr="Demand map.jpg"/>
          <p:cNvPicPr>
            <a:picLocks noChangeAspect="1"/>
          </p:cNvPicPr>
          <p:nvPr/>
        </p:nvPicPr>
        <p:blipFill>
          <a:blip r:embed="rId3" cstate="print"/>
          <a:srcRect/>
          <a:stretch>
            <a:fillRect/>
          </a:stretch>
        </p:blipFill>
        <p:spPr bwMode="auto">
          <a:xfrm>
            <a:off x="162791" y="1162771"/>
            <a:ext cx="4206875" cy="5532438"/>
          </a:xfrm>
          <a:prstGeom prst="rect">
            <a:avLst/>
          </a:prstGeom>
          <a:noFill/>
          <a:ln w="38100" cap="sq">
            <a:solidFill>
              <a:srgbClr val="000000"/>
            </a:solidFill>
            <a:miter lim="800000"/>
          </a:ln>
        </p:spPr>
      </p:pic>
      <p:pic>
        <p:nvPicPr>
          <p:cNvPr id="13" name="Picture 15" descr="Demand map.jpg"/>
          <p:cNvPicPr>
            <a:picLocks noChangeAspect="1"/>
          </p:cNvPicPr>
          <p:nvPr/>
        </p:nvPicPr>
        <p:blipFill>
          <a:blip r:embed="rId4" cstate="print"/>
          <a:srcRect/>
          <a:stretch>
            <a:fillRect/>
          </a:stretch>
        </p:blipFill>
        <p:spPr bwMode="auto">
          <a:xfrm>
            <a:off x="2036618" y="5689744"/>
            <a:ext cx="2328053" cy="990666"/>
          </a:xfrm>
          <a:prstGeom prst="rect">
            <a:avLst/>
          </a:prstGeom>
          <a:noFill/>
          <a:ln w="12700">
            <a:solidFill>
              <a:srgbClr val="000000"/>
            </a:solidFill>
          </a:ln>
        </p:spPr>
      </p:pic>
      <p:pic>
        <p:nvPicPr>
          <p:cNvPr id="14" name="Picture 9" descr="Granny On the Edge.jpg"/>
          <p:cNvPicPr>
            <a:picLocks noChangeAspect="1"/>
          </p:cNvPicPr>
          <p:nvPr/>
        </p:nvPicPr>
        <p:blipFill>
          <a:blip r:embed="rId5" cstate="print"/>
          <a:srcRect/>
          <a:stretch>
            <a:fillRect/>
          </a:stretch>
        </p:blipFill>
        <p:spPr bwMode="auto">
          <a:xfrm>
            <a:off x="4532313" y="1155989"/>
            <a:ext cx="4408823" cy="553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itle 1"/>
          <p:cNvSpPr txBox="1">
            <a:spLocks/>
          </p:cNvSpPr>
          <p:nvPr/>
        </p:nvSpPr>
        <p:spPr bwMode="auto">
          <a:xfrm>
            <a:off x="152400" y="1143000"/>
            <a:ext cx="4038600" cy="715963"/>
          </a:xfrm>
          <a:prstGeom prst="rect">
            <a:avLst/>
          </a:prstGeom>
          <a:noFill/>
          <a:ln>
            <a:miter lim="800000"/>
            <a:headEnd/>
            <a:tailEnd/>
          </a:ln>
        </p:spPr>
        <p:txBody>
          <a:bodyPr/>
          <a:lstStyle/>
          <a:p>
            <a:pPr>
              <a:defRPr/>
            </a:pPr>
            <a:r>
              <a:rPr lang="en-US" sz="2800" b="1" kern="0" dirty="0" smtClean="0">
                <a:solidFill>
                  <a:schemeClr val="bg1"/>
                </a:solidFill>
                <a:latin typeface="+mj-lt"/>
                <a:ea typeface="+mj-ea"/>
                <a:cs typeface="+mj-cs"/>
              </a:rPr>
              <a:t>Demand </a:t>
            </a:r>
          </a:p>
          <a:p>
            <a:pPr>
              <a:defRPr/>
            </a:pPr>
            <a:r>
              <a:rPr lang="en-US" sz="2800" b="1" kern="0" dirty="0" smtClean="0">
                <a:solidFill>
                  <a:schemeClr val="bg1"/>
                </a:solidFill>
                <a:latin typeface="+mj-lt"/>
                <a:ea typeface="+mj-ea"/>
                <a:cs typeface="+mj-cs"/>
              </a:rPr>
              <a:t>Assessment</a:t>
            </a:r>
            <a:endParaRPr lang="en-US" sz="2800" b="1" kern="0" dirty="0">
              <a:solidFill>
                <a:schemeClr val="bg1"/>
              </a:solidFill>
              <a:latin typeface="+mj-lt"/>
              <a:ea typeface="+mj-ea"/>
              <a:cs typeface="+mj-cs"/>
            </a:endParaRPr>
          </a:p>
        </p:txBody>
      </p:sp>
      <p:sp>
        <p:nvSpPr>
          <p:cNvPr id="17" name="Title 1"/>
          <p:cNvSpPr txBox="1">
            <a:spLocks/>
          </p:cNvSpPr>
          <p:nvPr/>
        </p:nvSpPr>
        <p:spPr bwMode="auto">
          <a:xfrm>
            <a:off x="4572000" y="1112837"/>
            <a:ext cx="4038600" cy="715963"/>
          </a:xfrm>
          <a:prstGeom prst="rect">
            <a:avLst/>
          </a:prstGeom>
          <a:noFill/>
          <a:ln>
            <a:miter lim="800000"/>
            <a:headEnd/>
            <a:tailEnd/>
          </a:ln>
        </p:spPr>
        <p:txBody>
          <a:bodyPr/>
          <a:lstStyle/>
          <a:p>
            <a:pPr>
              <a:defRPr/>
            </a:pPr>
            <a:r>
              <a:rPr lang="en-US" sz="2800" b="1" kern="0" dirty="0" smtClean="0">
                <a:solidFill>
                  <a:schemeClr val="bg1"/>
                </a:solidFill>
                <a:latin typeface="+mj-lt"/>
                <a:ea typeface="+mj-ea"/>
                <a:cs typeface="+mj-cs"/>
              </a:rPr>
              <a:t>Pedestrian Recommendations</a:t>
            </a:r>
            <a:endParaRPr lang="en-US" sz="2800" b="1" kern="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457200" y="274638"/>
            <a:ext cx="8229600" cy="8683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dirty="0" smtClean="0">
                <a:solidFill>
                  <a:srgbClr val="FFC000"/>
                </a:solidFill>
              </a:rPr>
              <a:t>Project Prioritization</a:t>
            </a:r>
          </a:p>
        </p:txBody>
      </p:sp>
      <p:sp>
        <p:nvSpPr>
          <p:cNvPr id="17411" name="Rectangle 3"/>
          <p:cNvSpPr>
            <a:spLocks noGrp="1" noChangeArrowheads="1"/>
          </p:cNvSpPr>
          <p:nvPr>
            <p:ph idx="4294967295"/>
          </p:nvPr>
        </p:nvSpPr>
        <p:spPr>
          <a:xfrm>
            <a:off x="485775" y="1143000"/>
            <a:ext cx="8201025" cy="5334000"/>
          </a:xfrm>
          <a:solidFill>
            <a:srgbClr val="002060"/>
          </a:solidFill>
          <a:ln w="76200">
            <a:solidFill>
              <a:schemeClr val="tx1"/>
            </a:solidFill>
          </a:ln>
        </p:spPr>
        <p:txBody>
          <a:bodyPr>
            <a:noAutofit/>
          </a:bodyPr>
          <a:lstStyle/>
          <a:p>
            <a:pPr marL="461963" indent="-350838" eaLnBrk="1" hangingPunct="1">
              <a:lnSpc>
                <a:spcPct val="125000"/>
              </a:lnSpc>
              <a:buFontTx/>
              <a:buNone/>
            </a:pPr>
            <a:r>
              <a:rPr lang="en-US" sz="2800" b="1" dirty="0" smtClean="0"/>
              <a:t>Nashville MPO’s Criteria</a:t>
            </a:r>
          </a:p>
          <a:p>
            <a:pPr marL="461963" indent="-350838" eaLnBrk="1" hangingPunct="1">
              <a:lnSpc>
                <a:spcPct val="125000"/>
              </a:lnSpc>
              <a:buFont typeface="Wingdings" pitchFamily="2" charset="2"/>
              <a:buChar char="ü"/>
            </a:pPr>
            <a:r>
              <a:rPr lang="en-US" sz="2800" dirty="0" smtClean="0">
                <a:solidFill>
                  <a:srgbClr val="FFC000"/>
                </a:solidFill>
              </a:rPr>
              <a:t>Bicycle &amp; Pedestrian Level of Service (BLOS/PLOS)</a:t>
            </a:r>
          </a:p>
          <a:p>
            <a:pPr marL="461963" indent="-350838" eaLnBrk="1" hangingPunct="1">
              <a:lnSpc>
                <a:spcPct val="125000"/>
              </a:lnSpc>
              <a:buFont typeface="Wingdings" pitchFamily="2" charset="2"/>
              <a:buChar char="ü"/>
            </a:pPr>
            <a:r>
              <a:rPr lang="en-US" sz="2800" dirty="0" smtClean="0">
                <a:solidFill>
                  <a:srgbClr val="FFC000"/>
                </a:solidFill>
              </a:rPr>
              <a:t>Non-Motorized Demand</a:t>
            </a:r>
          </a:p>
          <a:p>
            <a:pPr marL="461963" indent="-350838" eaLnBrk="1" hangingPunct="1">
              <a:lnSpc>
                <a:spcPct val="125000"/>
              </a:lnSpc>
              <a:buFont typeface="Wingdings" pitchFamily="2" charset="2"/>
              <a:buChar char="ü"/>
            </a:pPr>
            <a:r>
              <a:rPr lang="en-US" sz="2800" dirty="0" smtClean="0"/>
              <a:t>Connectivity</a:t>
            </a:r>
          </a:p>
          <a:p>
            <a:pPr marL="461963" indent="-350838" eaLnBrk="1" hangingPunct="1">
              <a:lnSpc>
                <a:spcPct val="125000"/>
              </a:lnSpc>
              <a:buFont typeface="Wingdings" pitchFamily="2" charset="2"/>
              <a:buChar char="ü"/>
            </a:pPr>
            <a:r>
              <a:rPr lang="en-US" sz="2800" dirty="0" smtClean="0"/>
              <a:t>Safety</a:t>
            </a:r>
          </a:p>
          <a:p>
            <a:pPr marL="461963" indent="-350838" eaLnBrk="1" hangingPunct="1">
              <a:lnSpc>
                <a:spcPct val="125000"/>
              </a:lnSpc>
              <a:buFont typeface="Wingdings" pitchFamily="2" charset="2"/>
              <a:buChar char="ü"/>
            </a:pPr>
            <a:r>
              <a:rPr lang="en-US" sz="2800" dirty="0" smtClean="0"/>
              <a:t>Congestion Mitigation</a:t>
            </a:r>
          </a:p>
          <a:p>
            <a:pPr marL="461963" indent="-350838" eaLnBrk="1" hangingPunct="1">
              <a:lnSpc>
                <a:spcPct val="125000"/>
              </a:lnSpc>
              <a:buFont typeface="Wingdings" pitchFamily="2" charset="2"/>
              <a:buChar char="ü"/>
            </a:pPr>
            <a:r>
              <a:rPr lang="en-US" sz="2800" dirty="0" smtClean="0"/>
              <a:t>Community Goals</a:t>
            </a:r>
          </a:p>
          <a:p>
            <a:pPr marL="461963" indent="-350838" eaLnBrk="1" hangingPunct="1">
              <a:lnSpc>
                <a:spcPct val="125000"/>
              </a:lnSpc>
              <a:buFont typeface="Wingdings" pitchFamily="2" charset="2"/>
              <a:buChar char="ü"/>
            </a:pPr>
            <a:r>
              <a:rPr lang="en-US" sz="2800" dirty="0" smtClean="0"/>
              <a:t>Health Impact</a:t>
            </a:r>
            <a:endParaRPr lang="en-US" sz="1400" dirty="0" smtClean="0"/>
          </a:p>
        </p:txBody>
      </p:sp>
      <p:grpSp>
        <p:nvGrpSpPr>
          <p:cNvPr id="2" name="Group 51"/>
          <p:cNvGrpSpPr/>
          <p:nvPr/>
        </p:nvGrpSpPr>
        <p:grpSpPr>
          <a:xfrm>
            <a:off x="4648200" y="3352800"/>
            <a:ext cx="3810000" cy="2836863"/>
            <a:chOff x="4648200" y="3352800"/>
            <a:chExt cx="3810000" cy="2836863"/>
          </a:xfrm>
        </p:grpSpPr>
        <p:sp>
          <p:nvSpPr>
            <p:cNvPr id="9" name="Freeform 8"/>
            <p:cNvSpPr/>
            <p:nvPr/>
          </p:nvSpPr>
          <p:spPr bwMode="auto">
            <a:xfrm>
              <a:off x="4648200" y="3643313"/>
              <a:ext cx="1327150" cy="2536825"/>
            </a:xfrm>
            <a:custGeom>
              <a:avLst/>
              <a:gdLst>
                <a:gd name="connsiteX0" fmla="*/ 1210546 w 2720564"/>
                <a:gd name="connsiteY0" fmla="*/ 1459685 h 3913987"/>
                <a:gd name="connsiteX1" fmla="*/ 1185379 w 2720564"/>
                <a:gd name="connsiteY1" fmla="*/ 1442907 h 3913987"/>
                <a:gd name="connsiteX2" fmla="*/ 1126656 w 2720564"/>
                <a:gd name="connsiteY2" fmla="*/ 1434518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143434 w 2720564"/>
                <a:gd name="connsiteY143" fmla="*/ 1107347 h 3913987"/>
                <a:gd name="connsiteX144" fmla="*/ 1185379 w 2720564"/>
                <a:gd name="connsiteY144" fmla="*/ 1157681 h 3913987"/>
                <a:gd name="connsiteX145" fmla="*/ 1202157 w 2720564"/>
                <a:gd name="connsiteY145" fmla="*/ 1384184 h 3913987"/>
                <a:gd name="connsiteX146" fmla="*/ 1193768 w 2720564"/>
                <a:gd name="connsiteY146" fmla="*/ 1426129 h 3913987"/>
                <a:gd name="connsiteX147" fmla="*/ 1210546 w 2720564"/>
                <a:gd name="connsiteY147" fmla="*/ 1459685 h 3913987"/>
                <a:gd name="connsiteX0" fmla="*/ 1210546 w 2720564"/>
                <a:gd name="connsiteY0" fmla="*/ 1459685 h 3913987"/>
                <a:gd name="connsiteX1" fmla="*/ 1185379 w 2720564"/>
                <a:gd name="connsiteY1" fmla="*/ 1442907 h 3913987"/>
                <a:gd name="connsiteX2" fmla="*/ 1126656 w 2720564"/>
                <a:gd name="connsiteY2" fmla="*/ 1434518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143434 w 2720564"/>
                <a:gd name="connsiteY143" fmla="*/ 1107347 h 3913987"/>
                <a:gd name="connsiteX144" fmla="*/ 1001299 w 2720564"/>
                <a:gd name="connsiteY144" fmla="*/ 1111386 h 3913987"/>
                <a:gd name="connsiteX145" fmla="*/ 1185379 w 2720564"/>
                <a:gd name="connsiteY145" fmla="*/ 1157681 h 3913987"/>
                <a:gd name="connsiteX146" fmla="*/ 1202157 w 2720564"/>
                <a:gd name="connsiteY146" fmla="*/ 1384184 h 3913987"/>
                <a:gd name="connsiteX147" fmla="*/ 1193768 w 2720564"/>
                <a:gd name="connsiteY147" fmla="*/ 1426129 h 3913987"/>
                <a:gd name="connsiteX148" fmla="*/ 1210546 w 2720564"/>
                <a:gd name="connsiteY148" fmla="*/ 1459685 h 3913987"/>
                <a:gd name="connsiteX0" fmla="*/ 1210546 w 2720564"/>
                <a:gd name="connsiteY0" fmla="*/ 1459685 h 3913987"/>
                <a:gd name="connsiteX1" fmla="*/ 1185379 w 2720564"/>
                <a:gd name="connsiteY1" fmla="*/ 1442907 h 3913987"/>
                <a:gd name="connsiteX2" fmla="*/ 1126656 w 2720564"/>
                <a:gd name="connsiteY2" fmla="*/ 1434518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001195 w 2720564"/>
                <a:gd name="connsiteY143" fmla="*/ 1043183 h 3913987"/>
                <a:gd name="connsiteX144" fmla="*/ 1001299 w 2720564"/>
                <a:gd name="connsiteY144" fmla="*/ 1111386 h 3913987"/>
                <a:gd name="connsiteX145" fmla="*/ 1185379 w 2720564"/>
                <a:gd name="connsiteY145" fmla="*/ 1157681 h 3913987"/>
                <a:gd name="connsiteX146" fmla="*/ 1202157 w 2720564"/>
                <a:gd name="connsiteY146" fmla="*/ 1384184 h 3913987"/>
                <a:gd name="connsiteX147" fmla="*/ 1193768 w 2720564"/>
                <a:gd name="connsiteY147" fmla="*/ 1426129 h 3913987"/>
                <a:gd name="connsiteX148" fmla="*/ 1210546 w 2720564"/>
                <a:gd name="connsiteY148" fmla="*/ 1459685 h 3913987"/>
                <a:gd name="connsiteX0" fmla="*/ 1210546 w 2720564"/>
                <a:gd name="connsiteY0" fmla="*/ 1459685 h 3913987"/>
                <a:gd name="connsiteX1" fmla="*/ 1185379 w 2720564"/>
                <a:gd name="connsiteY1" fmla="*/ 1442907 h 3913987"/>
                <a:gd name="connsiteX2" fmla="*/ 1126656 w 2720564"/>
                <a:gd name="connsiteY2" fmla="*/ 1434518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001195 w 2720564"/>
                <a:gd name="connsiteY143" fmla="*/ 1043183 h 3913987"/>
                <a:gd name="connsiteX144" fmla="*/ 1001299 w 2720564"/>
                <a:gd name="connsiteY144" fmla="*/ 1111386 h 3913987"/>
                <a:gd name="connsiteX145" fmla="*/ 1185379 w 2720564"/>
                <a:gd name="connsiteY145" fmla="*/ 1157681 h 3913987"/>
                <a:gd name="connsiteX146" fmla="*/ 969328 w 2720564"/>
                <a:gd name="connsiteY146" fmla="*/ 1167897 h 3913987"/>
                <a:gd name="connsiteX147" fmla="*/ 1202157 w 2720564"/>
                <a:gd name="connsiteY147" fmla="*/ 1384184 h 3913987"/>
                <a:gd name="connsiteX148" fmla="*/ 1193768 w 2720564"/>
                <a:gd name="connsiteY148" fmla="*/ 1426129 h 3913987"/>
                <a:gd name="connsiteX149" fmla="*/ 1210546 w 2720564"/>
                <a:gd name="connsiteY149" fmla="*/ 1459685 h 3913987"/>
                <a:gd name="connsiteX0" fmla="*/ 969328 w 2720564"/>
                <a:gd name="connsiteY0" fmla="*/ 1167897 h 3913987"/>
                <a:gd name="connsiteX1" fmla="*/ 1202157 w 2720564"/>
                <a:gd name="connsiteY1" fmla="*/ 1384184 h 3913987"/>
                <a:gd name="connsiteX2" fmla="*/ 1193768 w 2720564"/>
                <a:gd name="connsiteY2" fmla="*/ 1426129 h 3913987"/>
                <a:gd name="connsiteX3" fmla="*/ 1210546 w 2720564"/>
                <a:gd name="connsiteY3" fmla="*/ 1459685 h 3913987"/>
                <a:gd name="connsiteX4" fmla="*/ 1185379 w 2720564"/>
                <a:gd name="connsiteY4" fmla="*/ 1442907 h 3913987"/>
                <a:gd name="connsiteX5" fmla="*/ 1126656 w 2720564"/>
                <a:gd name="connsiteY5" fmla="*/ 1434518 h 3913987"/>
                <a:gd name="connsiteX6" fmla="*/ 849819 w 2720564"/>
                <a:gd name="connsiteY6" fmla="*/ 1426129 h 3913987"/>
                <a:gd name="connsiteX7" fmla="*/ 656872 w 2720564"/>
                <a:gd name="connsiteY7" fmla="*/ 1442907 h 3913987"/>
                <a:gd name="connsiteX8" fmla="*/ 539426 w 2720564"/>
                <a:gd name="connsiteY8" fmla="*/ 1476463 h 3913987"/>
                <a:gd name="connsiteX9" fmla="*/ 472314 w 2720564"/>
                <a:gd name="connsiteY9" fmla="*/ 1493241 h 3913987"/>
                <a:gd name="connsiteX10" fmla="*/ 447147 w 2720564"/>
                <a:gd name="connsiteY10" fmla="*/ 1501630 h 3913987"/>
                <a:gd name="connsiteX11" fmla="*/ 371647 w 2720564"/>
                <a:gd name="connsiteY11" fmla="*/ 1535186 h 3913987"/>
                <a:gd name="connsiteX12" fmla="*/ 312924 w 2720564"/>
                <a:gd name="connsiteY12" fmla="*/ 1568742 h 3913987"/>
                <a:gd name="connsiteX13" fmla="*/ 287757 w 2720564"/>
                <a:gd name="connsiteY13" fmla="*/ 1593909 h 3913987"/>
                <a:gd name="connsiteX14" fmla="*/ 245812 w 2720564"/>
                <a:gd name="connsiteY14" fmla="*/ 1619076 h 3913987"/>
                <a:gd name="connsiteX15" fmla="*/ 178700 w 2720564"/>
                <a:gd name="connsiteY15" fmla="*/ 1669409 h 3913987"/>
                <a:gd name="connsiteX16" fmla="*/ 153533 w 2720564"/>
                <a:gd name="connsiteY16" fmla="*/ 1702965 h 3913987"/>
                <a:gd name="connsiteX17" fmla="*/ 69643 w 2720564"/>
                <a:gd name="connsiteY17" fmla="*/ 1803633 h 3913987"/>
                <a:gd name="connsiteX18" fmla="*/ 44476 w 2720564"/>
                <a:gd name="connsiteY18" fmla="*/ 1887523 h 3913987"/>
                <a:gd name="connsiteX19" fmla="*/ 36087 w 2720564"/>
                <a:gd name="connsiteY19" fmla="*/ 1929468 h 3913987"/>
                <a:gd name="connsiteX20" fmla="*/ 19309 w 2720564"/>
                <a:gd name="connsiteY20" fmla="*/ 1971413 h 3913987"/>
                <a:gd name="connsiteX21" fmla="*/ 19309 w 2720564"/>
                <a:gd name="connsiteY21" fmla="*/ 2172749 h 3913987"/>
                <a:gd name="connsiteX22" fmla="*/ 52865 w 2720564"/>
                <a:gd name="connsiteY22" fmla="*/ 2256639 h 3913987"/>
                <a:gd name="connsiteX23" fmla="*/ 94810 w 2720564"/>
                <a:gd name="connsiteY23" fmla="*/ 2340529 h 3913987"/>
                <a:gd name="connsiteX24" fmla="*/ 111588 w 2720564"/>
                <a:gd name="connsiteY24" fmla="*/ 2382474 h 3913987"/>
                <a:gd name="connsiteX25" fmla="*/ 170311 w 2720564"/>
                <a:gd name="connsiteY25" fmla="*/ 2457975 h 3913987"/>
                <a:gd name="connsiteX26" fmla="*/ 212256 w 2720564"/>
                <a:gd name="connsiteY26" fmla="*/ 2516698 h 3913987"/>
                <a:gd name="connsiteX27" fmla="*/ 237423 w 2720564"/>
                <a:gd name="connsiteY27" fmla="*/ 2533476 h 3913987"/>
                <a:gd name="connsiteX28" fmla="*/ 254201 w 2720564"/>
                <a:gd name="connsiteY28" fmla="*/ 2558643 h 3913987"/>
                <a:gd name="connsiteX29" fmla="*/ 329702 w 2720564"/>
                <a:gd name="connsiteY29" fmla="*/ 2617365 h 3913987"/>
                <a:gd name="connsiteX30" fmla="*/ 354869 w 2720564"/>
                <a:gd name="connsiteY30" fmla="*/ 2793534 h 3913987"/>
                <a:gd name="connsiteX31" fmla="*/ 371647 w 2720564"/>
                <a:gd name="connsiteY31" fmla="*/ 2827090 h 3913987"/>
                <a:gd name="connsiteX32" fmla="*/ 421980 w 2720564"/>
                <a:gd name="connsiteY32" fmla="*/ 2894202 h 3913987"/>
                <a:gd name="connsiteX33" fmla="*/ 438758 w 2720564"/>
                <a:gd name="connsiteY33" fmla="*/ 2919369 h 3913987"/>
                <a:gd name="connsiteX34" fmla="*/ 463925 w 2720564"/>
                <a:gd name="connsiteY34" fmla="*/ 2936147 h 3913987"/>
                <a:gd name="connsiteX35" fmla="*/ 480703 w 2720564"/>
                <a:gd name="connsiteY35" fmla="*/ 2986481 h 3913987"/>
                <a:gd name="connsiteX36" fmla="*/ 447147 w 2720564"/>
                <a:gd name="connsiteY36" fmla="*/ 3078760 h 3913987"/>
                <a:gd name="connsiteX37" fmla="*/ 413591 w 2720564"/>
                <a:gd name="connsiteY37" fmla="*/ 3103927 h 3913987"/>
                <a:gd name="connsiteX38" fmla="*/ 388424 w 2720564"/>
                <a:gd name="connsiteY38" fmla="*/ 3145872 h 3913987"/>
                <a:gd name="connsiteX39" fmla="*/ 380036 w 2720564"/>
                <a:gd name="connsiteY39" fmla="*/ 3280096 h 3913987"/>
                <a:gd name="connsiteX40" fmla="*/ 405202 w 2720564"/>
                <a:gd name="connsiteY40" fmla="*/ 3305263 h 3913987"/>
                <a:gd name="connsiteX41" fmla="*/ 455536 w 2720564"/>
                <a:gd name="connsiteY41" fmla="*/ 3355597 h 3913987"/>
                <a:gd name="connsiteX42" fmla="*/ 472314 w 2720564"/>
                <a:gd name="connsiteY42" fmla="*/ 3380764 h 3913987"/>
                <a:gd name="connsiteX43" fmla="*/ 497481 w 2720564"/>
                <a:gd name="connsiteY43" fmla="*/ 3397542 h 3913987"/>
                <a:gd name="connsiteX44" fmla="*/ 531037 w 2720564"/>
                <a:gd name="connsiteY44" fmla="*/ 3456265 h 3913987"/>
                <a:gd name="connsiteX45" fmla="*/ 564593 w 2720564"/>
                <a:gd name="connsiteY45" fmla="*/ 3473043 h 3913987"/>
                <a:gd name="connsiteX46" fmla="*/ 589760 w 2720564"/>
                <a:gd name="connsiteY46" fmla="*/ 3489820 h 3913987"/>
                <a:gd name="connsiteX47" fmla="*/ 757540 w 2720564"/>
                <a:gd name="connsiteY47" fmla="*/ 3514987 h 3913987"/>
                <a:gd name="connsiteX48" fmla="*/ 807874 w 2720564"/>
                <a:gd name="connsiteY48" fmla="*/ 3548543 h 3913987"/>
                <a:gd name="connsiteX49" fmla="*/ 866597 w 2720564"/>
                <a:gd name="connsiteY49" fmla="*/ 3607266 h 3913987"/>
                <a:gd name="connsiteX50" fmla="*/ 933709 w 2720564"/>
                <a:gd name="connsiteY50" fmla="*/ 3640822 h 3913987"/>
                <a:gd name="connsiteX51" fmla="*/ 967265 w 2720564"/>
                <a:gd name="connsiteY51" fmla="*/ 3665989 h 3913987"/>
                <a:gd name="connsiteX52" fmla="*/ 1034377 w 2720564"/>
                <a:gd name="connsiteY52" fmla="*/ 3724712 h 3913987"/>
                <a:gd name="connsiteX53" fmla="*/ 1118267 w 2720564"/>
                <a:gd name="connsiteY53" fmla="*/ 3758268 h 3913987"/>
                <a:gd name="connsiteX54" fmla="*/ 1185379 w 2720564"/>
                <a:gd name="connsiteY54" fmla="*/ 3800213 h 3913987"/>
                <a:gd name="connsiteX55" fmla="*/ 1244102 w 2720564"/>
                <a:gd name="connsiteY55" fmla="*/ 3816991 h 3913987"/>
                <a:gd name="connsiteX56" fmla="*/ 1361547 w 2720564"/>
                <a:gd name="connsiteY56" fmla="*/ 3850547 h 3913987"/>
                <a:gd name="connsiteX57" fmla="*/ 1395103 w 2720564"/>
                <a:gd name="connsiteY57" fmla="*/ 3867325 h 3913987"/>
                <a:gd name="connsiteX58" fmla="*/ 1478993 w 2720564"/>
                <a:gd name="connsiteY58" fmla="*/ 3884103 h 3913987"/>
                <a:gd name="connsiteX59" fmla="*/ 1596439 w 2720564"/>
                <a:gd name="connsiteY59" fmla="*/ 3909270 h 3913987"/>
                <a:gd name="connsiteX60" fmla="*/ 1814553 w 2720564"/>
                <a:gd name="connsiteY60" fmla="*/ 3900881 h 3913987"/>
                <a:gd name="connsiteX61" fmla="*/ 1839720 w 2720564"/>
                <a:gd name="connsiteY61" fmla="*/ 3892492 h 3913987"/>
                <a:gd name="connsiteX62" fmla="*/ 1864887 w 2720564"/>
                <a:gd name="connsiteY62" fmla="*/ 3867325 h 3913987"/>
                <a:gd name="connsiteX63" fmla="*/ 1873276 w 2720564"/>
                <a:gd name="connsiteY63" fmla="*/ 3842158 h 3913987"/>
                <a:gd name="connsiteX64" fmla="*/ 1898443 w 2720564"/>
                <a:gd name="connsiteY64" fmla="*/ 3833769 h 3913987"/>
                <a:gd name="connsiteX65" fmla="*/ 1923610 w 2720564"/>
                <a:gd name="connsiteY65" fmla="*/ 3816991 h 3913987"/>
                <a:gd name="connsiteX66" fmla="*/ 1990722 w 2720564"/>
                <a:gd name="connsiteY66" fmla="*/ 3800213 h 3913987"/>
                <a:gd name="connsiteX67" fmla="*/ 2057834 w 2720564"/>
                <a:gd name="connsiteY67" fmla="*/ 3775046 h 3913987"/>
                <a:gd name="connsiteX68" fmla="*/ 2091390 w 2720564"/>
                <a:gd name="connsiteY68" fmla="*/ 3758268 h 3913987"/>
                <a:gd name="connsiteX69" fmla="*/ 2124946 w 2720564"/>
                <a:gd name="connsiteY69" fmla="*/ 3749879 h 3913987"/>
                <a:gd name="connsiteX70" fmla="*/ 2141724 w 2720564"/>
                <a:gd name="connsiteY70" fmla="*/ 3724712 h 3913987"/>
                <a:gd name="connsiteX71" fmla="*/ 2150113 w 2720564"/>
                <a:gd name="connsiteY71" fmla="*/ 3699545 h 3913987"/>
                <a:gd name="connsiteX72" fmla="*/ 2175280 w 2720564"/>
                <a:gd name="connsiteY72" fmla="*/ 3665989 h 3913987"/>
                <a:gd name="connsiteX73" fmla="*/ 2200447 w 2720564"/>
                <a:gd name="connsiteY73" fmla="*/ 3607266 h 3913987"/>
                <a:gd name="connsiteX74" fmla="*/ 2217224 w 2720564"/>
                <a:gd name="connsiteY74" fmla="*/ 3582099 h 3913987"/>
                <a:gd name="connsiteX75" fmla="*/ 2275947 w 2720564"/>
                <a:gd name="connsiteY75" fmla="*/ 3489820 h 3913987"/>
                <a:gd name="connsiteX76" fmla="*/ 2292725 w 2720564"/>
                <a:gd name="connsiteY76" fmla="*/ 3464654 h 3913987"/>
                <a:gd name="connsiteX77" fmla="*/ 2326281 w 2720564"/>
                <a:gd name="connsiteY77" fmla="*/ 3422709 h 3913987"/>
                <a:gd name="connsiteX78" fmla="*/ 2334670 w 2720564"/>
                <a:gd name="connsiteY78" fmla="*/ 3389153 h 3913987"/>
                <a:gd name="connsiteX79" fmla="*/ 2435338 w 2720564"/>
                <a:gd name="connsiteY79" fmla="*/ 3280096 h 3913987"/>
                <a:gd name="connsiteX80" fmla="*/ 2460505 w 2720564"/>
                <a:gd name="connsiteY80" fmla="*/ 3246540 h 3913987"/>
                <a:gd name="connsiteX81" fmla="*/ 2494061 w 2720564"/>
                <a:gd name="connsiteY81" fmla="*/ 3212984 h 3913987"/>
                <a:gd name="connsiteX82" fmla="*/ 2527617 w 2720564"/>
                <a:gd name="connsiteY82" fmla="*/ 3137483 h 3913987"/>
                <a:gd name="connsiteX83" fmla="*/ 2552784 w 2720564"/>
                <a:gd name="connsiteY83" fmla="*/ 3112316 h 3913987"/>
                <a:gd name="connsiteX84" fmla="*/ 2569562 w 2720564"/>
                <a:gd name="connsiteY84" fmla="*/ 3053593 h 3913987"/>
                <a:gd name="connsiteX85" fmla="*/ 2586340 w 2720564"/>
                <a:gd name="connsiteY85" fmla="*/ 3003259 h 3913987"/>
                <a:gd name="connsiteX86" fmla="*/ 2678619 w 2720564"/>
                <a:gd name="connsiteY86" fmla="*/ 2902591 h 3913987"/>
                <a:gd name="connsiteX87" fmla="*/ 2712175 w 2720564"/>
                <a:gd name="connsiteY87" fmla="*/ 2852257 h 3913987"/>
                <a:gd name="connsiteX88" fmla="*/ 2720564 w 2720564"/>
                <a:gd name="connsiteY88" fmla="*/ 2827090 h 3913987"/>
                <a:gd name="connsiteX89" fmla="*/ 2712175 w 2720564"/>
                <a:gd name="connsiteY89" fmla="*/ 2743200 h 3913987"/>
                <a:gd name="connsiteX90" fmla="*/ 2703786 w 2720564"/>
                <a:gd name="connsiteY90" fmla="*/ 2172749 h 3913987"/>
                <a:gd name="connsiteX91" fmla="*/ 2678619 w 2720564"/>
                <a:gd name="connsiteY91" fmla="*/ 2097248 h 3913987"/>
                <a:gd name="connsiteX92" fmla="*/ 2670230 w 2720564"/>
                <a:gd name="connsiteY92" fmla="*/ 2072081 h 3913987"/>
                <a:gd name="connsiteX93" fmla="*/ 2678619 w 2720564"/>
                <a:gd name="connsiteY93" fmla="*/ 1988191 h 3913987"/>
                <a:gd name="connsiteX94" fmla="*/ 2661841 w 2720564"/>
                <a:gd name="connsiteY94" fmla="*/ 1803633 h 3913987"/>
                <a:gd name="connsiteX95" fmla="*/ 2653452 w 2720564"/>
                <a:gd name="connsiteY95" fmla="*/ 1770077 h 3913987"/>
                <a:gd name="connsiteX96" fmla="*/ 2636674 w 2720564"/>
                <a:gd name="connsiteY96" fmla="*/ 1694576 h 3913987"/>
                <a:gd name="connsiteX97" fmla="*/ 2611507 w 2720564"/>
                <a:gd name="connsiteY97" fmla="*/ 1669409 h 3913987"/>
                <a:gd name="connsiteX98" fmla="*/ 2586340 w 2720564"/>
                <a:gd name="connsiteY98" fmla="*/ 1635854 h 3913987"/>
                <a:gd name="connsiteX99" fmla="*/ 2527617 w 2720564"/>
                <a:gd name="connsiteY99" fmla="*/ 1577131 h 3913987"/>
                <a:gd name="connsiteX100" fmla="*/ 2502450 w 2720564"/>
                <a:gd name="connsiteY100" fmla="*/ 1560353 h 3913987"/>
                <a:gd name="connsiteX101" fmla="*/ 1931999 w 2720564"/>
                <a:gd name="connsiteY101" fmla="*/ 1551964 h 3913987"/>
                <a:gd name="connsiteX102" fmla="*/ 1881665 w 2720564"/>
                <a:gd name="connsiteY102" fmla="*/ 1535186 h 3913987"/>
                <a:gd name="connsiteX103" fmla="*/ 1822942 w 2720564"/>
                <a:gd name="connsiteY103" fmla="*/ 1526797 h 3913987"/>
                <a:gd name="connsiteX104" fmla="*/ 1789386 w 2720564"/>
                <a:gd name="connsiteY104" fmla="*/ 1518408 h 3913987"/>
                <a:gd name="connsiteX105" fmla="*/ 1755830 w 2720564"/>
                <a:gd name="connsiteY105" fmla="*/ 1468074 h 3913987"/>
                <a:gd name="connsiteX106" fmla="*/ 1747441 w 2720564"/>
                <a:gd name="connsiteY106" fmla="*/ 1317072 h 3913987"/>
                <a:gd name="connsiteX107" fmla="*/ 1739052 w 2720564"/>
                <a:gd name="connsiteY107" fmla="*/ 1275127 h 3913987"/>
                <a:gd name="connsiteX108" fmla="*/ 1722274 w 2720564"/>
                <a:gd name="connsiteY108" fmla="*/ 1249960 h 3913987"/>
                <a:gd name="connsiteX109" fmla="*/ 1680329 w 2720564"/>
                <a:gd name="connsiteY109" fmla="*/ 1166070 h 3913987"/>
                <a:gd name="connsiteX110" fmla="*/ 1663551 w 2720564"/>
                <a:gd name="connsiteY110" fmla="*/ 1140903 h 3913987"/>
                <a:gd name="connsiteX111" fmla="*/ 1646773 w 2720564"/>
                <a:gd name="connsiteY111" fmla="*/ 1115736 h 3913987"/>
                <a:gd name="connsiteX112" fmla="*/ 1596439 w 2720564"/>
                <a:gd name="connsiteY112" fmla="*/ 1065402 h 3913987"/>
                <a:gd name="connsiteX113" fmla="*/ 1562883 w 2720564"/>
                <a:gd name="connsiteY113" fmla="*/ 989901 h 3913987"/>
                <a:gd name="connsiteX114" fmla="*/ 1512549 w 2720564"/>
                <a:gd name="connsiteY114" fmla="*/ 956345 h 3913987"/>
                <a:gd name="connsiteX115" fmla="*/ 1495771 w 2720564"/>
                <a:gd name="connsiteY115" fmla="*/ 922789 h 3913987"/>
                <a:gd name="connsiteX116" fmla="*/ 1462215 w 2720564"/>
                <a:gd name="connsiteY116" fmla="*/ 872455 h 3913987"/>
                <a:gd name="connsiteX117" fmla="*/ 1445437 w 2720564"/>
                <a:gd name="connsiteY117" fmla="*/ 813732 h 3913987"/>
                <a:gd name="connsiteX118" fmla="*/ 1437048 w 2720564"/>
                <a:gd name="connsiteY118" fmla="*/ 755009 h 3913987"/>
                <a:gd name="connsiteX119" fmla="*/ 1445437 w 2720564"/>
                <a:gd name="connsiteY119" fmla="*/ 545285 h 3913987"/>
                <a:gd name="connsiteX120" fmla="*/ 1470604 w 2720564"/>
                <a:gd name="connsiteY120" fmla="*/ 494951 h 3913987"/>
                <a:gd name="connsiteX121" fmla="*/ 1487382 w 2720564"/>
                <a:gd name="connsiteY121" fmla="*/ 461395 h 3913987"/>
                <a:gd name="connsiteX122" fmla="*/ 1495771 w 2720564"/>
                <a:gd name="connsiteY122" fmla="*/ 436228 h 3913987"/>
                <a:gd name="connsiteX123" fmla="*/ 1520938 w 2720564"/>
                <a:gd name="connsiteY123" fmla="*/ 411061 h 3913987"/>
                <a:gd name="connsiteX124" fmla="*/ 1537716 w 2720564"/>
                <a:gd name="connsiteY124" fmla="*/ 377505 h 3913987"/>
                <a:gd name="connsiteX125" fmla="*/ 1554494 w 2720564"/>
                <a:gd name="connsiteY125" fmla="*/ 352338 h 3913987"/>
                <a:gd name="connsiteX126" fmla="*/ 1579661 w 2720564"/>
                <a:gd name="connsiteY126" fmla="*/ 293615 h 3913987"/>
                <a:gd name="connsiteX127" fmla="*/ 1520938 w 2720564"/>
                <a:gd name="connsiteY127" fmla="*/ 41945 h 3913987"/>
                <a:gd name="connsiteX128" fmla="*/ 1470604 w 2720564"/>
                <a:gd name="connsiteY128" fmla="*/ 0 h 3913987"/>
                <a:gd name="connsiteX129" fmla="*/ 1176990 w 2720564"/>
                <a:gd name="connsiteY129" fmla="*/ 16778 h 3913987"/>
                <a:gd name="connsiteX130" fmla="*/ 1143434 w 2720564"/>
                <a:gd name="connsiteY130" fmla="*/ 25167 h 3913987"/>
                <a:gd name="connsiteX131" fmla="*/ 1084711 w 2720564"/>
                <a:gd name="connsiteY131" fmla="*/ 50334 h 3913987"/>
                <a:gd name="connsiteX132" fmla="*/ 1034377 w 2720564"/>
                <a:gd name="connsiteY132" fmla="*/ 92279 h 3913987"/>
                <a:gd name="connsiteX133" fmla="*/ 1017599 w 2720564"/>
                <a:gd name="connsiteY133" fmla="*/ 125835 h 3913987"/>
                <a:gd name="connsiteX134" fmla="*/ 992432 w 2720564"/>
                <a:gd name="connsiteY134" fmla="*/ 167780 h 3913987"/>
                <a:gd name="connsiteX135" fmla="*/ 975654 w 2720564"/>
                <a:gd name="connsiteY135" fmla="*/ 218114 h 3913987"/>
                <a:gd name="connsiteX136" fmla="*/ 975654 w 2720564"/>
                <a:gd name="connsiteY136" fmla="*/ 620786 h 3913987"/>
                <a:gd name="connsiteX137" fmla="*/ 984043 w 2720564"/>
                <a:gd name="connsiteY137" fmla="*/ 654342 h 3913987"/>
                <a:gd name="connsiteX138" fmla="*/ 1009210 w 2720564"/>
                <a:gd name="connsiteY138" fmla="*/ 687898 h 3913987"/>
                <a:gd name="connsiteX139" fmla="*/ 1017599 w 2720564"/>
                <a:gd name="connsiteY139" fmla="*/ 721454 h 3913987"/>
                <a:gd name="connsiteX140" fmla="*/ 1067933 w 2720564"/>
                <a:gd name="connsiteY140" fmla="*/ 796954 h 3913987"/>
                <a:gd name="connsiteX141" fmla="*/ 1076322 w 2720564"/>
                <a:gd name="connsiteY141" fmla="*/ 822121 h 3913987"/>
                <a:gd name="connsiteX142" fmla="*/ 1093100 w 2720564"/>
                <a:gd name="connsiteY142" fmla="*/ 847288 h 3913987"/>
                <a:gd name="connsiteX143" fmla="*/ 1109878 w 2720564"/>
                <a:gd name="connsiteY143" fmla="*/ 906011 h 3913987"/>
                <a:gd name="connsiteX144" fmla="*/ 1126656 w 2720564"/>
                <a:gd name="connsiteY144" fmla="*/ 931178 h 3913987"/>
                <a:gd name="connsiteX145" fmla="*/ 1135045 w 2720564"/>
                <a:gd name="connsiteY145" fmla="*/ 981512 h 3913987"/>
                <a:gd name="connsiteX146" fmla="*/ 1001195 w 2720564"/>
                <a:gd name="connsiteY146" fmla="*/ 1043183 h 3913987"/>
                <a:gd name="connsiteX147" fmla="*/ 1001299 w 2720564"/>
                <a:gd name="connsiteY147" fmla="*/ 1111386 h 3913987"/>
                <a:gd name="connsiteX148" fmla="*/ 1270722 w 2720564"/>
                <a:gd name="connsiteY148" fmla="*/ 1234677 h 3913987"/>
                <a:gd name="connsiteX0" fmla="*/ 969328 w 2720564"/>
                <a:gd name="connsiteY0" fmla="*/ 1167897 h 3913987"/>
                <a:gd name="connsiteX1" fmla="*/ 1202157 w 2720564"/>
                <a:gd name="connsiteY1" fmla="*/ 1384184 h 3913987"/>
                <a:gd name="connsiteX2" fmla="*/ 1193768 w 2720564"/>
                <a:gd name="connsiteY2" fmla="*/ 1426129 h 3913987"/>
                <a:gd name="connsiteX3" fmla="*/ 1210546 w 2720564"/>
                <a:gd name="connsiteY3" fmla="*/ 1459685 h 3913987"/>
                <a:gd name="connsiteX4" fmla="*/ 1185379 w 2720564"/>
                <a:gd name="connsiteY4" fmla="*/ 1442907 h 3913987"/>
                <a:gd name="connsiteX5" fmla="*/ 1126656 w 2720564"/>
                <a:gd name="connsiteY5" fmla="*/ 1434518 h 3913987"/>
                <a:gd name="connsiteX6" fmla="*/ 849819 w 2720564"/>
                <a:gd name="connsiteY6" fmla="*/ 1426129 h 3913987"/>
                <a:gd name="connsiteX7" fmla="*/ 656872 w 2720564"/>
                <a:gd name="connsiteY7" fmla="*/ 1442907 h 3913987"/>
                <a:gd name="connsiteX8" fmla="*/ 539426 w 2720564"/>
                <a:gd name="connsiteY8" fmla="*/ 1476463 h 3913987"/>
                <a:gd name="connsiteX9" fmla="*/ 472314 w 2720564"/>
                <a:gd name="connsiteY9" fmla="*/ 1493241 h 3913987"/>
                <a:gd name="connsiteX10" fmla="*/ 447147 w 2720564"/>
                <a:gd name="connsiteY10" fmla="*/ 1501630 h 3913987"/>
                <a:gd name="connsiteX11" fmla="*/ 371647 w 2720564"/>
                <a:gd name="connsiteY11" fmla="*/ 1535186 h 3913987"/>
                <a:gd name="connsiteX12" fmla="*/ 312924 w 2720564"/>
                <a:gd name="connsiteY12" fmla="*/ 1568742 h 3913987"/>
                <a:gd name="connsiteX13" fmla="*/ 287757 w 2720564"/>
                <a:gd name="connsiteY13" fmla="*/ 1593909 h 3913987"/>
                <a:gd name="connsiteX14" fmla="*/ 245812 w 2720564"/>
                <a:gd name="connsiteY14" fmla="*/ 1619076 h 3913987"/>
                <a:gd name="connsiteX15" fmla="*/ 178700 w 2720564"/>
                <a:gd name="connsiteY15" fmla="*/ 1669409 h 3913987"/>
                <a:gd name="connsiteX16" fmla="*/ 153533 w 2720564"/>
                <a:gd name="connsiteY16" fmla="*/ 1702965 h 3913987"/>
                <a:gd name="connsiteX17" fmla="*/ 69643 w 2720564"/>
                <a:gd name="connsiteY17" fmla="*/ 1803633 h 3913987"/>
                <a:gd name="connsiteX18" fmla="*/ 44476 w 2720564"/>
                <a:gd name="connsiteY18" fmla="*/ 1887523 h 3913987"/>
                <a:gd name="connsiteX19" fmla="*/ 36087 w 2720564"/>
                <a:gd name="connsiteY19" fmla="*/ 1929468 h 3913987"/>
                <a:gd name="connsiteX20" fmla="*/ 19309 w 2720564"/>
                <a:gd name="connsiteY20" fmla="*/ 1971413 h 3913987"/>
                <a:gd name="connsiteX21" fmla="*/ 19309 w 2720564"/>
                <a:gd name="connsiteY21" fmla="*/ 2172749 h 3913987"/>
                <a:gd name="connsiteX22" fmla="*/ 52865 w 2720564"/>
                <a:gd name="connsiteY22" fmla="*/ 2256639 h 3913987"/>
                <a:gd name="connsiteX23" fmla="*/ 94810 w 2720564"/>
                <a:gd name="connsiteY23" fmla="*/ 2340529 h 3913987"/>
                <a:gd name="connsiteX24" fmla="*/ 111588 w 2720564"/>
                <a:gd name="connsiteY24" fmla="*/ 2382474 h 3913987"/>
                <a:gd name="connsiteX25" fmla="*/ 170311 w 2720564"/>
                <a:gd name="connsiteY25" fmla="*/ 2457975 h 3913987"/>
                <a:gd name="connsiteX26" fmla="*/ 212256 w 2720564"/>
                <a:gd name="connsiteY26" fmla="*/ 2516698 h 3913987"/>
                <a:gd name="connsiteX27" fmla="*/ 237423 w 2720564"/>
                <a:gd name="connsiteY27" fmla="*/ 2533476 h 3913987"/>
                <a:gd name="connsiteX28" fmla="*/ 254201 w 2720564"/>
                <a:gd name="connsiteY28" fmla="*/ 2558643 h 3913987"/>
                <a:gd name="connsiteX29" fmla="*/ 329702 w 2720564"/>
                <a:gd name="connsiteY29" fmla="*/ 2617365 h 3913987"/>
                <a:gd name="connsiteX30" fmla="*/ 354869 w 2720564"/>
                <a:gd name="connsiteY30" fmla="*/ 2793534 h 3913987"/>
                <a:gd name="connsiteX31" fmla="*/ 371647 w 2720564"/>
                <a:gd name="connsiteY31" fmla="*/ 2827090 h 3913987"/>
                <a:gd name="connsiteX32" fmla="*/ 421980 w 2720564"/>
                <a:gd name="connsiteY32" fmla="*/ 2894202 h 3913987"/>
                <a:gd name="connsiteX33" fmla="*/ 438758 w 2720564"/>
                <a:gd name="connsiteY33" fmla="*/ 2919369 h 3913987"/>
                <a:gd name="connsiteX34" fmla="*/ 463925 w 2720564"/>
                <a:gd name="connsiteY34" fmla="*/ 2936147 h 3913987"/>
                <a:gd name="connsiteX35" fmla="*/ 480703 w 2720564"/>
                <a:gd name="connsiteY35" fmla="*/ 2986481 h 3913987"/>
                <a:gd name="connsiteX36" fmla="*/ 447147 w 2720564"/>
                <a:gd name="connsiteY36" fmla="*/ 3078760 h 3913987"/>
                <a:gd name="connsiteX37" fmla="*/ 413591 w 2720564"/>
                <a:gd name="connsiteY37" fmla="*/ 3103927 h 3913987"/>
                <a:gd name="connsiteX38" fmla="*/ 388424 w 2720564"/>
                <a:gd name="connsiteY38" fmla="*/ 3145872 h 3913987"/>
                <a:gd name="connsiteX39" fmla="*/ 380036 w 2720564"/>
                <a:gd name="connsiteY39" fmla="*/ 3280096 h 3913987"/>
                <a:gd name="connsiteX40" fmla="*/ 405202 w 2720564"/>
                <a:gd name="connsiteY40" fmla="*/ 3305263 h 3913987"/>
                <a:gd name="connsiteX41" fmla="*/ 455536 w 2720564"/>
                <a:gd name="connsiteY41" fmla="*/ 3355597 h 3913987"/>
                <a:gd name="connsiteX42" fmla="*/ 472314 w 2720564"/>
                <a:gd name="connsiteY42" fmla="*/ 3380764 h 3913987"/>
                <a:gd name="connsiteX43" fmla="*/ 497481 w 2720564"/>
                <a:gd name="connsiteY43" fmla="*/ 3397542 h 3913987"/>
                <a:gd name="connsiteX44" fmla="*/ 531037 w 2720564"/>
                <a:gd name="connsiteY44" fmla="*/ 3456265 h 3913987"/>
                <a:gd name="connsiteX45" fmla="*/ 564593 w 2720564"/>
                <a:gd name="connsiteY45" fmla="*/ 3473043 h 3913987"/>
                <a:gd name="connsiteX46" fmla="*/ 589760 w 2720564"/>
                <a:gd name="connsiteY46" fmla="*/ 3489820 h 3913987"/>
                <a:gd name="connsiteX47" fmla="*/ 757540 w 2720564"/>
                <a:gd name="connsiteY47" fmla="*/ 3514987 h 3913987"/>
                <a:gd name="connsiteX48" fmla="*/ 807874 w 2720564"/>
                <a:gd name="connsiteY48" fmla="*/ 3548543 h 3913987"/>
                <a:gd name="connsiteX49" fmla="*/ 866597 w 2720564"/>
                <a:gd name="connsiteY49" fmla="*/ 3607266 h 3913987"/>
                <a:gd name="connsiteX50" fmla="*/ 933709 w 2720564"/>
                <a:gd name="connsiteY50" fmla="*/ 3640822 h 3913987"/>
                <a:gd name="connsiteX51" fmla="*/ 967265 w 2720564"/>
                <a:gd name="connsiteY51" fmla="*/ 3665989 h 3913987"/>
                <a:gd name="connsiteX52" fmla="*/ 1034377 w 2720564"/>
                <a:gd name="connsiteY52" fmla="*/ 3724712 h 3913987"/>
                <a:gd name="connsiteX53" fmla="*/ 1118267 w 2720564"/>
                <a:gd name="connsiteY53" fmla="*/ 3758268 h 3913987"/>
                <a:gd name="connsiteX54" fmla="*/ 1185379 w 2720564"/>
                <a:gd name="connsiteY54" fmla="*/ 3800213 h 3913987"/>
                <a:gd name="connsiteX55" fmla="*/ 1244102 w 2720564"/>
                <a:gd name="connsiteY55" fmla="*/ 3816991 h 3913987"/>
                <a:gd name="connsiteX56" fmla="*/ 1361547 w 2720564"/>
                <a:gd name="connsiteY56" fmla="*/ 3850547 h 3913987"/>
                <a:gd name="connsiteX57" fmla="*/ 1395103 w 2720564"/>
                <a:gd name="connsiteY57" fmla="*/ 3867325 h 3913987"/>
                <a:gd name="connsiteX58" fmla="*/ 1478993 w 2720564"/>
                <a:gd name="connsiteY58" fmla="*/ 3884103 h 3913987"/>
                <a:gd name="connsiteX59" fmla="*/ 1596439 w 2720564"/>
                <a:gd name="connsiteY59" fmla="*/ 3909270 h 3913987"/>
                <a:gd name="connsiteX60" fmla="*/ 1814553 w 2720564"/>
                <a:gd name="connsiteY60" fmla="*/ 3900881 h 3913987"/>
                <a:gd name="connsiteX61" fmla="*/ 1839720 w 2720564"/>
                <a:gd name="connsiteY61" fmla="*/ 3892492 h 3913987"/>
                <a:gd name="connsiteX62" fmla="*/ 1864887 w 2720564"/>
                <a:gd name="connsiteY62" fmla="*/ 3867325 h 3913987"/>
                <a:gd name="connsiteX63" fmla="*/ 1873276 w 2720564"/>
                <a:gd name="connsiteY63" fmla="*/ 3842158 h 3913987"/>
                <a:gd name="connsiteX64" fmla="*/ 1898443 w 2720564"/>
                <a:gd name="connsiteY64" fmla="*/ 3833769 h 3913987"/>
                <a:gd name="connsiteX65" fmla="*/ 1923610 w 2720564"/>
                <a:gd name="connsiteY65" fmla="*/ 3816991 h 3913987"/>
                <a:gd name="connsiteX66" fmla="*/ 1990722 w 2720564"/>
                <a:gd name="connsiteY66" fmla="*/ 3800213 h 3913987"/>
                <a:gd name="connsiteX67" fmla="*/ 2057834 w 2720564"/>
                <a:gd name="connsiteY67" fmla="*/ 3775046 h 3913987"/>
                <a:gd name="connsiteX68" fmla="*/ 2091390 w 2720564"/>
                <a:gd name="connsiteY68" fmla="*/ 3758268 h 3913987"/>
                <a:gd name="connsiteX69" fmla="*/ 2124946 w 2720564"/>
                <a:gd name="connsiteY69" fmla="*/ 3749879 h 3913987"/>
                <a:gd name="connsiteX70" fmla="*/ 2141724 w 2720564"/>
                <a:gd name="connsiteY70" fmla="*/ 3724712 h 3913987"/>
                <a:gd name="connsiteX71" fmla="*/ 2150113 w 2720564"/>
                <a:gd name="connsiteY71" fmla="*/ 3699545 h 3913987"/>
                <a:gd name="connsiteX72" fmla="*/ 2175280 w 2720564"/>
                <a:gd name="connsiteY72" fmla="*/ 3665989 h 3913987"/>
                <a:gd name="connsiteX73" fmla="*/ 2200447 w 2720564"/>
                <a:gd name="connsiteY73" fmla="*/ 3607266 h 3913987"/>
                <a:gd name="connsiteX74" fmla="*/ 2217224 w 2720564"/>
                <a:gd name="connsiteY74" fmla="*/ 3582099 h 3913987"/>
                <a:gd name="connsiteX75" fmla="*/ 2275947 w 2720564"/>
                <a:gd name="connsiteY75" fmla="*/ 3489820 h 3913987"/>
                <a:gd name="connsiteX76" fmla="*/ 2292725 w 2720564"/>
                <a:gd name="connsiteY76" fmla="*/ 3464654 h 3913987"/>
                <a:gd name="connsiteX77" fmla="*/ 2326281 w 2720564"/>
                <a:gd name="connsiteY77" fmla="*/ 3422709 h 3913987"/>
                <a:gd name="connsiteX78" fmla="*/ 2334670 w 2720564"/>
                <a:gd name="connsiteY78" fmla="*/ 3389153 h 3913987"/>
                <a:gd name="connsiteX79" fmla="*/ 2435338 w 2720564"/>
                <a:gd name="connsiteY79" fmla="*/ 3280096 h 3913987"/>
                <a:gd name="connsiteX80" fmla="*/ 2460505 w 2720564"/>
                <a:gd name="connsiteY80" fmla="*/ 3246540 h 3913987"/>
                <a:gd name="connsiteX81" fmla="*/ 2494061 w 2720564"/>
                <a:gd name="connsiteY81" fmla="*/ 3212984 h 3913987"/>
                <a:gd name="connsiteX82" fmla="*/ 2527617 w 2720564"/>
                <a:gd name="connsiteY82" fmla="*/ 3137483 h 3913987"/>
                <a:gd name="connsiteX83" fmla="*/ 2552784 w 2720564"/>
                <a:gd name="connsiteY83" fmla="*/ 3112316 h 3913987"/>
                <a:gd name="connsiteX84" fmla="*/ 2569562 w 2720564"/>
                <a:gd name="connsiteY84" fmla="*/ 3053593 h 3913987"/>
                <a:gd name="connsiteX85" fmla="*/ 2586340 w 2720564"/>
                <a:gd name="connsiteY85" fmla="*/ 3003259 h 3913987"/>
                <a:gd name="connsiteX86" fmla="*/ 2678619 w 2720564"/>
                <a:gd name="connsiteY86" fmla="*/ 2902591 h 3913987"/>
                <a:gd name="connsiteX87" fmla="*/ 2712175 w 2720564"/>
                <a:gd name="connsiteY87" fmla="*/ 2852257 h 3913987"/>
                <a:gd name="connsiteX88" fmla="*/ 2720564 w 2720564"/>
                <a:gd name="connsiteY88" fmla="*/ 2827090 h 3913987"/>
                <a:gd name="connsiteX89" fmla="*/ 2712175 w 2720564"/>
                <a:gd name="connsiteY89" fmla="*/ 2743200 h 3913987"/>
                <a:gd name="connsiteX90" fmla="*/ 2703786 w 2720564"/>
                <a:gd name="connsiteY90" fmla="*/ 2172749 h 3913987"/>
                <a:gd name="connsiteX91" fmla="*/ 2678619 w 2720564"/>
                <a:gd name="connsiteY91" fmla="*/ 2097248 h 3913987"/>
                <a:gd name="connsiteX92" fmla="*/ 2670230 w 2720564"/>
                <a:gd name="connsiteY92" fmla="*/ 2072081 h 3913987"/>
                <a:gd name="connsiteX93" fmla="*/ 2678619 w 2720564"/>
                <a:gd name="connsiteY93" fmla="*/ 1988191 h 3913987"/>
                <a:gd name="connsiteX94" fmla="*/ 2661841 w 2720564"/>
                <a:gd name="connsiteY94" fmla="*/ 1803633 h 3913987"/>
                <a:gd name="connsiteX95" fmla="*/ 2653452 w 2720564"/>
                <a:gd name="connsiteY95" fmla="*/ 1770077 h 3913987"/>
                <a:gd name="connsiteX96" fmla="*/ 2636674 w 2720564"/>
                <a:gd name="connsiteY96" fmla="*/ 1694576 h 3913987"/>
                <a:gd name="connsiteX97" fmla="*/ 2611507 w 2720564"/>
                <a:gd name="connsiteY97" fmla="*/ 1669409 h 3913987"/>
                <a:gd name="connsiteX98" fmla="*/ 2586340 w 2720564"/>
                <a:gd name="connsiteY98" fmla="*/ 1635854 h 3913987"/>
                <a:gd name="connsiteX99" fmla="*/ 2527617 w 2720564"/>
                <a:gd name="connsiteY99" fmla="*/ 1577131 h 3913987"/>
                <a:gd name="connsiteX100" fmla="*/ 2502450 w 2720564"/>
                <a:gd name="connsiteY100" fmla="*/ 1560353 h 3913987"/>
                <a:gd name="connsiteX101" fmla="*/ 1931999 w 2720564"/>
                <a:gd name="connsiteY101" fmla="*/ 1551964 h 3913987"/>
                <a:gd name="connsiteX102" fmla="*/ 1881665 w 2720564"/>
                <a:gd name="connsiteY102" fmla="*/ 1535186 h 3913987"/>
                <a:gd name="connsiteX103" fmla="*/ 1822942 w 2720564"/>
                <a:gd name="connsiteY103" fmla="*/ 1526797 h 3913987"/>
                <a:gd name="connsiteX104" fmla="*/ 1789386 w 2720564"/>
                <a:gd name="connsiteY104" fmla="*/ 1518408 h 3913987"/>
                <a:gd name="connsiteX105" fmla="*/ 1755830 w 2720564"/>
                <a:gd name="connsiteY105" fmla="*/ 1468074 h 3913987"/>
                <a:gd name="connsiteX106" fmla="*/ 1747441 w 2720564"/>
                <a:gd name="connsiteY106" fmla="*/ 1317072 h 3913987"/>
                <a:gd name="connsiteX107" fmla="*/ 1739052 w 2720564"/>
                <a:gd name="connsiteY107" fmla="*/ 1275127 h 3913987"/>
                <a:gd name="connsiteX108" fmla="*/ 1722274 w 2720564"/>
                <a:gd name="connsiteY108" fmla="*/ 1249960 h 3913987"/>
                <a:gd name="connsiteX109" fmla="*/ 1680329 w 2720564"/>
                <a:gd name="connsiteY109" fmla="*/ 1166070 h 3913987"/>
                <a:gd name="connsiteX110" fmla="*/ 1663551 w 2720564"/>
                <a:gd name="connsiteY110" fmla="*/ 1140903 h 3913987"/>
                <a:gd name="connsiteX111" fmla="*/ 1646773 w 2720564"/>
                <a:gd name="connsiteY111" fmla="*/ 1115736 h 3913987"/>
                <a:gd name="connsiteX112" fmla="*/ 1596439 w 2720564"/>
                <a:gd name="connsiteY112" fmla="*/ 1065402 h 3913987"/>
                <a:gd name="connsiteX113" fmla="*/ 1562883 w 2720564"/>
                <a:gd name="connsiteY113" fmla="*/ 989901 h 3913987"/>
                <a:gd name="connsiteX114" fmla="*/ 1512549 w 2720564"/>
                <a:gd name="connsiteY114" fmla="*/ 956345 h 3913987"/>
                <a:gd name="connsiteX115" fmla="*/ 1495771 w 2720564"/>
                <a:gd name="connsiteY115" fmla="*/ 922789 h 3913987"/>
                <a:gd name="connsiteX116" fmla="*/ 1462215 w 2720564"/>
                <a:gd name="connsiteY116" fmla="*/ 872455 h 3913987"/>
                <a:gd name="connsiteX117" fmla="*/ 1445437 w 2720564"/>
                <a:gd name="connsiteY117" fmla="*/ 813732 h 3913987"/>
                <a:gd name="connsiteX118" fmla="*/ 1437048 w 2720564"/>
                <a:gd name="connsiteY118" fmla="*/ 755009 h 3913987"/>
                <a:gd name="connsiteX119" fmla="*/ 1445437 w 2720564"/>
                <a:gd name="connsiteY119" fmla="*/ 545285 h 3913987"/>
                <a:gd name="connsiteX120" fmla="*/ 1470604 w 2720564"/>
                <a:gd name="connsiteY120" fmla="*/ 494951 h 3913987"/>
                <a:gd name="connsiteX121" fmla="*/ 1487382 w 2720564"/>
                <a:gd name="connsiteY121" fmla="*/ 461395 h 3913987"/>
                <a:gd name="connsiteX122" fmla="*/ 1495771 w 2720564"/>
                <a:gd name="connsiteY122" fmla="*/ 436228 h 3913987"/>
                <a:gd name="connsiteX123" fmla="*/ 1520938 w 2720564"/>
                <a:gd name="connsiteY123" fmla="*/ 411061 h 3913987"/>
                <a:gd name="connsiteX124" fmla="*/ 1537716 w 2720564"/>
                <a:gd name="connsiteY124" fmla="*/ 377505 h 3913987"/>
                <a:gd name="connsiteX125" fmla="*/ 1554494 w 2720564"/>
                <a:gd name="connsiteY125" fmla="*/ 352338 h 3913987"/>
                <a:gd name="connsiteX126" fmla="*/ 1579661 w 2720564"/>
                <a:gd name="connsiteY126" fmla="*/ 293615 h 3913987"/>
                <a:gd name="connsiteX127" fmla="*/ 1520938 w 2720564"/>
                <a:gd name="connsiteY127" fmla="*/ 41945 h 3913987"/>
                <a:gd name="connsiteX128" fmla="*/ 1470604 w 2720564"/>
                <a:gd name="connsiteY128" fmla="*/ 0 h 3913987"/>
                <a:gd name="connsiteX129" fmla="*/ 1176990 w 2720564"/>
                <a:gd name="connsiteY129" fmla="*/ 16778 h 3913987"/>
                <a:gd name="connsiteX130" fmla="*/ 1143434 w 2720564"/>
                <a:gd name="connsiteY130" fmla="*/ 25167 h 3913987"/>
                <a:gd name="connsiteX131" fmla="*/ 1084711 w 2720564"/>
                <a:gd name="connsiteY131" fmla="*/ 50334 h 3913987"/>
                <a:gd name="connsiteX132" fmla="*/ 1034377 w 2720564"/>
                <a:gd name="connsiteY132" fmla="*/ 92279 h 3913987"/>
                <a:gd name="connsiteX133" fmla="*/ 1017599 w 2720564"/>
                <a:gd name="connsiteY133" fmla="*/ 125835 h 3913987"/>
                <a:gd name="connsiteX134" fmla="*/ 992432 w 2720564"/>
                <a:gd name="connsiteY134" fmla="*/ 167780 h 3913987"/>
                <a:gd name="connsiteX135" fmla="*/ 975654 w 2720564"/>
                <a:gd name="connsiteY135" fmla="*/ 218114 h 3913987"/>
                <a:gd name="connsiteX136" fmla="*/ 975654 w 2720564"/>
                <a:gd name="connsiteY136" fmla="*/ 620786 h 3913987"/>
                <a:gd name="connsiteX137" fmla="*/ 984043 w 2720564"/>
                <a:gd name="connsiteY137" fmla="*/ 654342 h 3913987"/>
                <a:gd name="connsiteX138" fmla="*/ 1009210 w 2720564"/>
                <a:gd name="connsiteY138" fmla="*/ 687898 h 3913987"/>
                <a:gd name="connsiteX139" fmla="*/ 1017599 w 2720564"/>
                <a:gd name="connsiteY139" fmla="*/ 721454 h 3913987"/>
                <a:gd name="connsiteX140" fmla="*/ 1067933 w 2720564"/>
                <a:gd name="connsiteY140" fmla="*/ 796954 h 3913987"/>
                <a:gd name="connsiteX141" fmla="*/ 1076322 w 2720564"/>
                <a:gd name="connsiteY141" fmla="*/ 822121 h 3913987"/>
                <a:gd name="connsiteX142" fmla="*/ 1093100 w 2720564"/>
                <a:gd name="connsiteY142" fmla="*/ 847288 h 3913987"/>
                <a:gd name="connsiteX143" fmla="*/ 1109878 w 2720564"/>
                <a:gd name="connsiteY143" fmla="*/ 906011 h 3913987"/>
                <a:gd name="connsiteX144" fmla="*/ 1126656 w 2720564"/>
                <a:gd name="connsiteY144" fmla="*/ 931178 h 3913987"/>
                <a:gd name="connsiteX145" fmla="*/ 1135045 w 2720564"/>
                <a:gd name="connsiteY145" fmla="*/ 981512 h 3913987"/>
                <a:gd name="connsiteX146" fmla="*/ 1001195 w 2720564"/>
                <a:gd name="connsiteY146" fmla="*/ 1043183 h 3913987"/>
                <a:gd name="connsiteX147" fmla="*/ 1001299 w 2720564"/>
                <a:gd name="connsiteY147" fmla="*/ 1111386 h 3913987"/>
                <a:gd name="connsiteX0" fmla="*/ 969328 w 2720564"/>
                <a:gd name="connsiteY0" fmla="*/ 1167897 h 3913987"/>
                <a:gd name="connsiteX1" fmla="*/ 1202157 w 2720564"/>
                <a:gd name="connsiteY1" fmla="*/ 1384184 h 3913987"/>
                <a:gd name="connsiteX2" fmla="*/ 1210546 w 2720564"/>
                <a:gd name="connsiteY2" fmla="*/ 1459685 h 3913987"/>
                <a:gd name="connsiteX3" fmla="*/ 1185379 w 2720564"/>
                <a:gd name="connsiteY3" fmla="*/ 1442907 h 3913987"/>
                <a:gd name="connsiteX4" fmla="*/ 1126656 w 2720564"/>
                <a:gd name="connsiteY4" fmla="*/ 1434518 h 3913987"/>
                <a:gd name="connsiteX5" fmla="*/ 849819 w 2720564"/>
                <a:gd name="connsiteY5" fmla="*/ 1426129 h 3913987"/>
                <a:gd name="connsiteX6" fmla="*/ 656872 w 2720564"/>
                <a:gd name="connsiteY6" fmla="*/ 1442907 h 3913987"/>
                <a:gd name="connsiteX7" fmla="*/ 539426 w 2720564"/>
                <a:gd name="connsiteY7" fmla="*/ 1476463 h 3913987"/>
                <a:gd name="connsiteX8" fmla="*/ 472314 w 2720564"/>
                <a:gd name="connsiteY8" fmla="*/ 1493241 h 3913987"/>
                <a:gd name="connsiteX9" fmla="*/ 447147 w 2720564"/>
                <a:gd name="connsiteY9" fmla="*/ 1501630 h 3913987"/>
                <a:gd name="connsiteX10" fmla="*/ 371647 w 2720564"/>
                <a:gd name="connsiteY10" fmla="*/ 1535186 h 3913987"/>
                <a:gd name="connsiteX11" fmla="*/ 312924 w 2720564"/>
                <a:gd name="connsiteY11" fmla="*/ 1568742 h 3913987"/>
                <a:gd name="connsiteX12" fmla="*/ 287757 w 2720564"/>
                <a:gd name="connsiteY12" fmla="*/ 1593909 h 3913987"/>
                <a:gd name="connsiteX13" fmla="*/ 245812 w 2720564"/>
                <a:gd name="connsiteY13" fmla="*/ 1619076 h 3913987"/>
                <a:gd name="connsiteX14" fmla="*/ 178700 w 2720564"/>
                <a:gd name="connsiteY14" fmla="*/ 1669409 h 3913987"/>
                <a:gd name="connsiteX15" fmla="*/ 153533 w 2720564"/>
                <a:gd name="connsiteY15" fmla="*/ 1702965 h 3913987"/>
                <a:gd name="connsiteX16" fmla="*/ 69643 w 2720564"/>
                <a:gd name="connsiteY16" fmla="*/ 1803633 h 3913987"/>
                <a:gd name="connsiteX17" fmla="*/ 44476 w 2720564"/>
                <a:gd name="connsiteY17" fmla="*/ 1887523 h 3913987"/>
                <a:gd name="connsiteX18" fmla="*/ 36087 w 2720564"/>
                <a:gd name="connsiteY18" fmla="*/ 1929468 h 3913987"/>
                <a:gd name="connsiteX19" fmla="*/ 19309 w 2720564"/>
                <a:gd name="connsiteY19" fmla="*/ 1971413 h 3913987"/>
                <a:gd name="connsiteX20" fmla="*/ 19309 w 2720564"/>
                <a:gd name="connsiteY20" fmla="*/ 2172749 h 3913987"/>
                <a:gd name="connsiteX21" fmla="*/ 52865 w 2720564"/>
                <a:gd name="connsiteY21" fmla="*/ 2256639 h 3913987"/>
                <a:gd name="connsiteX22" fmla="*/ 94810 w 2720564"/>
                <a:gd name="connsiteY22" fmla="*/ 2340529 h 3913987"/>
                <a:gd name="connsiteX23" fmla="*/ 111588 w 2720564"/>
                <a:gd name="connsiteY23" fmla="*/ 2382474 h 3913987"/>
                <a:gd name="connsiteX24" fmla="*/ 170311 w 2720564"/>
                <a:gd name="connsiteY24" fmla="*/ 2457975 h 3913987"/>
                <a:gd name="connsiteX25" fmla="*/ 212256 w 2720564"/>
                <a:gd name="connsiteY25" fmla="*/ 2516698 h 3913987"/>
                <a:gd name="connsiteX26" fmla="*/ 237423 w 2720564"/>
                <a:gd name="connsiteY26" fmla="*/ 2533476 h 3913987"/>
                <a:gd name="connsiteX27" fmla="*/ 254201 w 2720564"/>
                <a:gd name="connsiteY27" fmla="*/ 2558643 h 3913987"/>
                <a:gd name="connsiteX28" fmla="*/ 329702 w 2720564"/>
                <a:gd name="connsiteY28" fmla="*/ 2617365 h 3913987"/>
                <a:gd name="connsiteX29" fmla="*/ 354869 w 2720564"/>
                <a:gd name="connsiteY29" fmla="*/ 2793534 h 3913987"/>
                <a:gd name="connsiteX30" fmla="*/ 371647 w 2720564"/>
                <a:gd name="connsiteY30" fmla="*/ 2827090 h 3913987"/>
                <a:gd name="connsiteX31" fmla="*/ 421980 w 2720564"/>
                <a:gd name="connsiteY31" fmla="*/ 2894202 h 3913987"/>
                <a:gd name="connsiteX32" fmla="*/ 438758 w 2720564"/>
                <a:gd name="connsiteY32" fmla="*/ 2919369 h 3913987"/>
                <a:gd name="connsiteX33" fmla="*/ 463925 w 2720564"/>
                <a:gd name="connsiteY33" fmla="*/ 2936147 h 3913987"/>
                <a:gd name="connsiteX34" fmla="*/ 480703 w 2720564"/>
                <a:gd name="connsiteY34" fmla="*/ 2986481 h 3913987"/>
                <a:gd name="connsiteX35" fmla="*/ 447147 w 2720564"/>
                <a:gd name="connsiteY35" fmla="*/ 3078760 h 3913987"/>
                <a:gd name="connsiteX36" fmla="*/ 413591 w 2720564"/>
                <a:gd name="connsiteY36" fmla="*/ 3103927 h 3913987"/>
                <a:gd name="connsiteX37" fmla="*/ 388424 w 2720564"/>
                <a:gd name="connsiteY37" fmla="*/ 3145872 h 3913987"/>
                <a:gd name="connsiteX38" fmla="*/ 380036 w 2720564"/>
                <a:gd name="connsiteY38" fmla="*/ 3280096 h 3913987"/>
                <a:gd name="connsiteX39" fmla="*/ 405202 w 2720564"/>
                <a:gd name="connsiteY39" fmla="*/ 3305263 h 3913987"/>
                <a:gd name="connsiteX40" fmla="*/ 455536 w 2720564"/>
                <a:gd name="connsiteY40" fmla="*/ 3355597 h 3913987"/>
                <a:gd name="connsiteX41" fmla="*/ 472314 w 2720564"/>
                <a:gd name="connsiteY41" fmla="*/ 3380764 h 3913987"/>
                <a:gd name="connsiteX42" fmla="*/ 497481 w 2720564"/>
                <a:gd name="connsiteY42" fmla="*/ 3397542 h 3913987"/>
                <a:gd name="connsiteX43" fmla="*/ 531037 w 2720564"/>
                <a:gd name="connsiteY43" fmla="*/ 3456265 h 3913987"/>
                <a:gd name="connsiteX44" fmla="*/ 564593 w 2720564"/>
                <a:gd name="connsiteY44" fmla="*/ 3473043 h 3913987"/>
                <a:gd name="connsiteX45" fmla="*/ 589760 w 2720564"/>
                <a:gd name="connsiteY45" fmla="*/ 3489820 h 3913987"/>
                <a:gd name="connsiteX46" fmla="*/ 757540 w 2720564"/>
                <a:gd name="connsiteY46" fmla="*/ 3514987 h 3913987"/>
                <a:gd name="connsiteX47" fmla="*/ 807874 w 2720564"/>
                <a:gd name="connsiteY47" fmla="*/ 3548543 h 3913987"/>
                <a:gd name="connsiteX48" fmla="*/ 866597 w 2720564"/>
                <a:gd name="connsiteY48" fmla="*/ 3607266 h 3913987"/>
                <a:gd name="connsiteX49" fmla="*/ 933709 w 2720564"/>
                <a:gd name="connsiteY49" fmla="*/ 3640822 h 3913987"/>
                <a:gd name="connsiteX50" fmla="*/ 967265 w 2720564"/>
                <a:gd name="connsiteY50" fmla="*/ 3665989 h 3913987"/>
                <a:gd name="connsiteX51" fmla="*/ 1034377 w 2720564"/>
                <a:gd name="connsiteY51" fmla="*/ 3724712 h 3913987"/>
                <a:gd name="connsiteX52" fmla="*/ 1118267 w 2720564"/>
                <a:gd name="connsiteY52" fmla="*/ 3758268 h 3913987"/>
                <a:gd name="connsiteX53" fmla="*/ 1185379 w 2720564"/>
                <a:gd name="connsiteY53" fmla="*/ 3800213 h 3913987"/>
                <a:gd name="connsiteX54" fmla="*/ 1244102 w 2720564"/>
                <a:gd name="connsiteY54" fmla="*/ 3816991 h 3913987"/>
                <a:gd name="connsiteX55" fmla="*/ 1361547 w 2720564"/>
                <a:gd name="connsiteY55" fmla="*/ 3850547 h 3913987"/>
                <a:gd name="connsiteX56" fmla="*/ 1395103 w 2720564"/>
                <a:gd name="connsiteY56" fmla="*/ 3867325 h 3913987"/>
                <a:gd name="connsiteX57" fmla="*/ 1478993 w 2720564"/>
                <a:gd name="connsiteY57" fmla="*/ 3884103 h 3913987"/>
                <a:gd name="connsiteX58" fmla="*/ 1596439 w 2720564"/>
                <a:gd name="connsiteY58" fmla="*/ 3909270 h 3913987"/>
                <a:gd name="connsiteX59" fmla="*/ 1814553 w 2720564"/>
                <a:gd name="connsiteY59" fmla="*/ 3900881 h 3913987"/>
                <a:gd name="connsiteX60" fmla="*/ 1839720 w 2720564"/>
                <a:gd name="connsiteY60" fmla="*/ 3892492 h 3913987"/>
                <a:gd name="connsiteX61" fmla="*/ 1864887 w 2720564"/>
                <a:gd name="connsiteY61" fmla="*/ 3867325 h 3913987"/>
                <a:gd name="connsiteX62" fmla="*/ 1873276 w 2720564"/>
                <a:gd name="connsiteY62" fmla="*/ 3842158 h 3913987"/>
                <a:gd name="connsiteX63" fmla="*/ 1898443 w 2720564"/>
                <a:gd name="connsiteY63" fmla="*/ 3833769 h 3913987"/>
                <a:gd name="connsiteX64" fmla="*/ 1923610 w 2720564"/>
                <a:gd name="connsiteY64" fmla="*/ 3816991 h 3913987"/>
                <a:gd name="connsiteX65" fmla="*/ 1990722 w 2720564"/>
                <a:gd name="connsiteY65" fmla="*/ 3800213 h 3913987"/>
                <a:gd name="connsiteX66" fmla="*/ 2057834 w 2720564"/>
                <a:gd name="connsiteY66" fmla="*/ 3775046 h 3913987"/>
                <a:gd name="connsiteX67" fmla="*/ 2091390 w 2720564"/>
                <a:gd name="connsiteY67" fmla="*/ 3758268 h 3913987"/>
                <a:gd name="connsiteX68" fmla="*/ 2124946 w 2720564"/>
                <a:gd name="connsiteY68" fmla="*/ 3749879 h 3913987"/>
                <a:gd name="connsiteX69" fmla="*/ 2141724 w 2720564"/>
                <a:gd name="connsiteY69" fmla="*/ 3724712 h 3913987"/>
                <a:gd name="connsiteX70" fmla="*/ 2150113 w 2720564"/>
                <a:gd name="connsiteY70" fmla="*/ 3699545 h 3913987"/>
                <a:gd name="connsiteX71" fmla="*/ 2175280 w 2720564"/>
                <a:gd name="connsiteY71" fmla="*/ 3665989 h 3913987"/>
                <a:gd name="connsiteX72" fmla="*/ 2200447 w 2720564"/>
                <a:gd name="connsiteY72" fmla="*/ 3607266 h 3913987"/>
                <a:gd name="connsiteX73" fmla="*/ 2217224 w 2720564"/>
                <a:gd name="connsiteY73" fmla="*/ 3582099 h 3913987"/>
                <a:gd name="connsiteX74" fmla="*/ 2275947 w 2720564"/>
                <a:gd name="connsiteY74" fmla="*/ 3489820 h 3913987"/>
                <a:gd name="connsiteX75" fmla="*/ 2292725 w 2720564"/>
                <a:gd name="connsiteY75" fmla="*/ 3464654 h 3913987"/>
                <a:gd name="connsiteX76" fmla="*/ 2326281 w 2720564"/>
                <a:gd name="connsiteY76" fmla="*/ 3422709 h 3913987"/>
                <a:gd name="connsiteX77" fmla="*/ 2334670 w 2720564"/>
                <a:gd name="connsiteY77" fmla="*/ 3389153 h 3913987"/>
                <a:gd name="connsiteX78" fmla="*/ 2435338 w 2720564"/>
                <a:gd name="connsiteY78" fmla="*/ 3280096 h 3913987"/>
                <a:gd name="connsiteX79" fmla="*/ 2460505 w 2720564"/>
                <a:gd name="connsiteY79" fmla="*/ 3246540 h 3913987"/>
                <a:gd name="connsiteX80" fmla="*/ 2494061 w 2720564"/>
                <a:gd name="connsiteY80" fmla="*/ 3212984 h 3913987"/>
                <a:gd name="connsiteX81" fmla="*/ 2527617 w 2720564"/>
                <a:gd name="connsiteY81" fmla="*/ 3137483 h 3913987"/>
                <a:gd name="connsiteX82" fmla="*/ 2552784 w 2720564"/>
                <a:gd name="connsiteY82" fmla="*/ 3112316 h 3913987"/>
                <a:gd name="connsiteX83" fmla="*/ 2569562 w 2720564"/>
                <a:gd name="connsiteY83" fmla="*/ 3053593 h 3913987"/>
                <a:gd name="connsiteX84" fmla="*/ 2586340 w 2720564"/>
                <a:gd name="connsiteY84" fmla="*/ 3003259 h 3913987"/>
                <a:gd name="connsiteX85" fmla="*/ 2678619 w 2720564"/>
                <a:gd name="connsiteY85" fmla="*/ 2902591 h 3913987"/>
                <a:gd name="connsiteX86" fmla="*/ 2712175 w 2720564"/>
                <a:gd name="connsiteY86" fmla="*/ 2852257 h 3913987"/>
                <a:gd name="connsiteX87" fmla="*/ 2720564 w 2720564"/>
                <a:gd name="connsiteY87" fmla="*/ 2827090 h 3913987"/>
                <a:gd name="connsiteX88" fmla="*/ 2712175 w 2720564"/>
                <a:gd name="connsiteY88" fmla="*/ 2743200 h 3913987"/>
                <a:gd name="connsiteX89" fmla="*/ 2703786 w 2720564"/>
                <a:gd name="connsiteY89" fmla="*/ 2172749 h 3913987"/>
                <a:gd name="connsiteX90" fmla="*/ 2678619 w 2720564"/>
                <a:gd name="connsiteY90" fmla="*/ 2097248 h 3913987"/>
                <a:gd name="connsiteX91" fmla="*/ 2670230 w 2720564"/>
                <a:gd name="connsiteY91" fmla="*/ 2072081 h 3913987"/>
                <a:gd name="connsiteX92" fmla="*/ 2678619 w 2720564"/>
                <a:gd name="connsiteY92" fmla="*/ 1988191 h 3913987"/>
                <a:gd name="connsiteX93" fmla="*/ 2661841 w 2720564"/>
                <a:gd name="connsiteY93" fmla="*/ 1803633 h 3913987"/>
                <a:gd name="connsiteX94" fmla="*/ 2653452 w 2720564"/>
                <a:gd name="connsiteY94" fmla="*/ 1770077 h 3913987"/>
                <a:gd name="connsiteX95" fmla="*/ 2636674 w 2720564"/>
                <a:gd name="connsiteY95" fmla="*/ 1694576 h 3913987"/>
                <a:gd name="connsiteX96" fmla="*/ 2611507 w 2720564"/>
                <a:gd name="connsiteY96" fmla="*/ 1669409 h 3913987"/>
                <a:gd name="connsiteX97" fmla="*/ 2586340 w 2720564"/>
                <a:gd name="connsiteY97" fmla="*/ 1635854 h 3913987"/>
                <a:gd name="connsiteX98" fmla="*/ 2527617 w 2720564"/>
                <a:gd name="connsiteY98" fmla="*/ 1577131 h 3913987"/>
                <a:gd name="connsiteX99" fmla="*/ 2502450 w 2720564"/>
                <a:gd name="connsiteY99" fmla="*/ 1560353 h 3913987"/>
                <a:gd name="connsiteX100" fmla="*/ 1931999 w 2720564"/>
                <a:gd name="connsiteY100" fmla="*/ 1551964 h 3913987"/>
                <a:gd name="connsiteX101" fmla="*/ 1881665 w 2720564"/>
                <a:gd name="connsiteY101" fmla="*/ 1535186 h 3913987"/>
                <a:gd name="connsiteX102" fmla="*/ 1822942 w 2720564"/>
                <a:gd name="connsiteY102" fmla="*/ 1526797 h 3913987"/>
                <a:gd name="connsiteX103" fmla="*/ 1789386 w 2720564"/>
                <a:gd name="connsiteY103" fmla="*/ 1518408 h 3913987"/>
                <a:gd name="connsiteX104" fmla="*/ 1755830 w 2720564"/>
                <a:gd name="connsiteY104" fmla="*/ 1468074 h 3913987"/>
                <a:gd name="connsiteX105" fmla="*/ 1747441 w 2720564"/>
                <a:gd name="connsiteY105" fmla="*/ 1317072 h 3913987"/>
                <a:gd name="connsiteX106" fmla="*/ 1739052 w 2720564"/>
                <a:gd name="connsiteY106" fmla="*/ 1275127 h 3913987"/>
                <a:gd name="connsiteX107" fmla="*/ 1722274 w 2720564"/>
                <a:gd name="connsiteY107" fmla="*/ 1249960 h 3913987"/>
                <a:gd name="connsiteX108" fmla="*/ 1680329 w 2720564"/>
                <a:gd name="connsiteY108" fmla="*/ 1166070 h 3913987"/>
                <a:gd name="connsiteX109" fmla="*/ 1663551 w 2720564"/>
                <a:gd name="connsiteY109" fmla="*/ 1140903 h 3913987"/>
                <a:gd name="connsiteX110" fmla="*/ 1646773 w 2720564"/>
                <a:gd name="connsiteY110" fmla="*/ 1115736 h 3913987"/>
                <a:gd name="connsiteX111" fmla="*/ 1596439 w 2720564"/>
                <a:gd name="connsiteY111" fmla="*/ 1065402 h 3913987"/>
                <a:gd name="connsiteX112" fmla="*/ 1562883 w 2720564"/>
                <a:gd name="connsiteY112" fmla="*/ 989901 h 3913987"/>
                <a:gd name="connsiteX113" fmla="*/ 1512549 w 2720564"/>
                <a:gd name="connsiteY113" fmla="*/ 956345 h 3913987"/>
                <a:gd name="connsiteX114" fmla="*/ 1495771 w 2720564"/>
                <a:gd name="connsiteY114" fmla="*/ 922789 h 3913987"/>
                <a:gd name="connsiteX115" fmla="*/ 1462215 w 2720564"/>
                <a:gd name="connsiteY115" fmla="*/ 872455 h 3913987"/>
                <a:gd name="connsiteX116" fmla="*/ 1445437 w 2720564"/>
                <a:gd name="connsiteY116" fmla="*/ 813732 h 3913987"/>
                <a:gd name="connsiteX117" fmla="*/ 1437048 w 2720564"/>
                <a:gd name="connsiteY117" fmla="*/ 755009 h 3913987"/>
                <a:gd name="connsiteX118" fmla="*/ 1445437 w 2720564"/>
                <a:gd name="connsiteY118" fmla="*/ 545285 h 3913987"/>
                <a:gd name="connsiteX119" fmla="*/ 1470604 w 2720564"/>
                <a:gd name="connsiteY119" fmla="*/ 494951 h 3913987"/>
                <a:gd name="connsiteX120" fmla="*/ 1487382 w 2720564"/>
                <a:gd name="connsiteY120" fmla="*/ 461395 h 3913987"/>
                <a:gd name="connsiteX121" fmla="*/ 1495771 w 2720564"/>
                <a:gd name="connsiteY121" fmla="*/ 436228 h 3913987"/>
                <a:gd name="connsiteX122" fmla="*/ 1520938 w 2720564"/>
                <a:gd name="connsiteY122" fmla="*/ 411061 h 3913987"/>
                <a:gd name="connsiteX123" fmla="*/ 1537716 w 2720564"/>
                <a:gd name="connsiteY123" fmla="*/ 377505 h 3913987"/>
                <a:gd name="connsiteX124" fmla="*/ 1554494 w 2720564"/>
                <a:gd name="connsiteY124" fmla="*/ 352338 h 3913987"/>
                <a:gd name="connsiteX125" fmla="*/ 1579661 w 2720564"/>
                <a:gd name="connsiteY125" fmla="*/ 293615 h 3913987"/>
                <a:gd name="connsiteX126" fmla="*/ 1520938 w 2720564"/>
                <a:gd name="connsiteY126" fmla="*/ 41945 h 3913987"/>
                <a:gd name="connsiteX127" fmla="*/ 1470604 w 2720564"/>
                <a:gd name="connsiteY127" fmla="*/ 0 h 3913987"/>
                <a:gd name="connsiteX128" fmla="*/ 1176990 w 2720564"/>
                <a:gd name="connsiteY128" fmla="*/ 16778 h 3913987"/>
                <a:gd name="connsiteX129" fmla="*/ 1143434 w 2720564"/>
                <a:gd name="connsiteY129" fmla="*/ 25167 h 3913987"/>
                <a:gd name="connsiteX130" fmla="*/ 1084711 w 2720564"/>
                <a:gd name="connsiteY130" fmla="*/ 50334 h 3913987"/>
                <a:gd name="connsiteX131" fmla="*/ 1034377 w 2720564"/>
                <a:gd name="connsiteY131" fmla="*/ 92279 h 3913987"/>
                <a:gd name="connsiteX132" fmla="*/ 1017599 w 2720564"/>
                <a:gd name="connsiteY132" fmla="*/ 125835 h 3913987"/>
                <a:gd name="connsiteX133" fmla="*/ 992432 w 2720564"/>
                <a:gd name="connsiteY133" fmla="*/ 167780 h 3913987"/>
                <a:gd name="connsiteX134" fmla="*/ 975654 w 2720564"/>
                <a:gd name="connsiteY134" fmla="*/ 218114 h 3913987"/>
                <a:gd name="connsiteX135" fmla="*/ 975654 w 2720564"/>
                <a:gd name="connsiteY135" fmla="*/ 620786 h 3913987"/>
                <a:gd name="connsiteX136" fmla="*/ 984043 w 2720564"/>
                <a:gd name="connsiteY136" fmla="*/ 654342 h 3913987"/>
                <a:gd name="connsiteX137" fmla="*/ 1009210 w 2720564"/>
                <a:gd name="connsiteY137" fmla="*/ 687898 h 3913987"/>
                <a:gd name="connsiteX138" fmla="*/ 1017599 w 2720564"/>
                <a:gd name="connsiteY138" fmla="*/ 721454 h 3913987"/>
                <a:gd name="connsiteX139" fmla="*/ 1067933 w 2720564"/>
                <a:gd name="connsiteY139" fmla="*/ 796954 h 3913987"/>
                <a:gd name="connsiteX140" fmla="*/ 1076322 w 2720564"/>
                <a:gd name="connsiteY140" fmla="*/ 822121 h 3913987"/>
                <a:gd name="connsiteX141" fmla="*/ 1093100 w 2720564"/>
                <a:gd name="connsiteY141" fmla="*/ 847288 h 3913987"/>
                <a:gd name="connsiteX142" fmla="*/ 1109878 w 2720564"/>
                <a:gd name="connsiteY142" fmla="*/ 906011 h 3913987"/>
                <a:gd name="connsiteX143" fmla="*/ 1126656 w 2720564"/>
                <a:gd name="connsiteY143" fmla="*/ 931178 h 3913987"/>
                <a:gd name="connsiteX144" fmla="*/ 1135045 w 2720564"/>
                <a:gd name="connsiteY144" fmla="*/ 981512 h 3913987"/>
                <a:gd name="connsiteX145" fmla="*/ 1001195 w 2720564"/>
                <a:gd name="connsiteY145" fmla="*/ 1043183 h 3913987"/>
                <a:gd name="connsiteX146" fmla="*/ 1001299 w 2720564"/>
                <a:gd name="connsiteY146" fmla="*/ 1111386 h 3913987"/>
                <a:gd name="connsiteX0" fmla="*/ 969328 w 2720564"/>
                <a:gd name="connsiteY0" fmla="*/ 1167897 h 3913987"/>
                <a:gd name="connsiteX1" fmla="*/ 1202157 w 2720564"/>
                <a:gd name="connsiteY1" fmla="*/ 1384184 h 3913987"/>
                <a:gd name="connsiteX2" fmla="*/ 1210546 w 2720564"/>
                <a:gd name="connsiteY2" fmla="*/ 1459685 h 3913987"/>
                <a:gd name="connsiteX3" fmla="*/ 1126656 w 2720564"/>
                <a:gd name="connsiteY3" fmla="*/ 1434518 h 3913987"/>
                <a:gd name="connsiteX4" fmla="*/ 849819 w 2720564"/>
                <a:gd name="connsiteY4" fmla="*/ 1426129 h 3913987"/>
                <a:gd name="connsiteX5" fmla="*/ 656872 w 2720564"/>
                <a:gd name="connsiteY5" fmla="*/ 1442907 h 3913987"/>
                <a:gd name="connsiteX6" fmla="*/ 539426 w 2720564"/>
                <a:gd name="connsiteY6" fmla="*/ 1476463 h 3913987"/>
                <a:gd name="connsiteX7" fmla="*/ 472314 w 2720564"/>
                <a:gd name="connsiteY7" fmla="*/ 1493241 h 3913987"/>
                <a:gd name="connsiteX8" fmla="*/ 447147 w 2720564"/>
                <a:gd name="connsiteY8" fmla="*/ 1501630 h 3913987"/>
                <a:gd name="connsiteX9" fmla="*/ 371647 w 2720564"/>
                <a:gd name="connsiteY9" fmla="*/ 1535186 h 3913987"/>
                <a:gd name="connsiteX10" fmla="*/ 312924 w 2720564"/>
                <a:gd name="connsiteY10" fmla="*/ 1568742 h 3913987"/>
                <a:gd name="connsiteX11" fmla="*/ 287757 w 2720564"/>
                <a:gd name="connsiteY11" fmla="*/ 1593909 h 3913987"/>
                <a:gd name="connsiteX12" fmla="*/ 245812 w 2720564"/>
                <a:gd name="connsiteY12" fmla="*/ 1619076 h 3913987"/>
                <a:gd name="connsiteX13" fmla="*/ 178700 w 2720564"/>
                <a:gd name="connsiteY13" fmla="*/ 1669409 h 3913987"/>
                <a:gd name="connsiteX14" fmla="*/ 153533 w 2720564"/>
                <a:gd name="connsiteY14" fmla="*/ 1702965 h 3913987"/>
                <a:gd name="connsiteX15" fmla="*/ 69643 w 2720564"/>
                <a:gd name="connsiteY15" fmla="*/ 1803633 h 3913987"/>
                <a:gd name="connsiteX16" fmla="*/ 44476 w 2720564"/>
                <a:gd name="connsiteY16" fmla="*/ 1887523 h 3913987"/>
                <a:gd name="connsiteX17" fmla="*/ 36087 w 2720564"/>
                <a:gd name="connsiteY17" fmla="*/ 1929468 h 3913987"/>
                <a:gd name="connsiteX18" fmla="*/ 19309 w 2720564"/>
                <a:gd name="connsiteY18" fmla="*/ 1971413 h 3913987"/>
                <a:gd name="connsiteX19" fmla="*/ 19309 w 2720564"/>
                <a:gd name="connsiteY19" fmla="*/ 2172749 h 3913987"/>
                <a:gd name="connsiteX20" fmla="*/ 52865 w 2720564"/>
                <a:gd name="connsiteY20" fmla="*/ 2256639 h 3913987"/>
                <a:gd name="connsiteX21" fmla="*/ 94810 w 2720564"/>
                <a:gd name="connsiteY21" fmla="*/ 2340529 h 3913987"/>
                <a:gd name="connsiteX22" fmla="*/ 111588 w 2720564"/>
                <a:gd name="connsiteY22" fmla="*/ 2382474 h 3913987"/>
                <a:gd name="connsiteX23" fmla="*/ 170311 w 2720564"/>
                <a:gd name="connsiteY23" fmla="*/ 2457975 h 3913987"/>
                <a:gd name="connsiteX24" fmla="*/ 212256 w 2720564"/>
                <a:gd name="connsiteY24" fmla="*/ 2516698 h 3913987"/>
                <a:gd name="connsiteX25" fmla="*/ 237423 w 2720564"/>
                <a:gd name="connsiteY25" fmla="*/ 2533476 h 3913987"/>
                <a:gd name="connsiteX26" fmla="*/ 254201 w 2720564"/>
                <a:gd name="connsiteY26" fmla="*/ 2558643 h 3913987"/>
                <a:gd name="connsiteX27" fmla="*/ 329702 w 2720564"/>
                <a:gd name="connsiteY27" fmla="*/ 2617365 h 3913987"/>
                <a:gd name="connsiteX28" fmla="*/ 354869 w 2720564"/>
                <a:gd name="connsiteY28" fmla="*/ 2793534 h 3913987"/>
                <a:gd name="connsiteX29" fmla="*/ 371647 w 2720564"/>
                <a:gd name="connsiteY29" fmla="*/ 2827090 h 3913987"/>
                <a:gd name="connsiteX30" fmla="*/ 421980 w 2720564"/>
                <a:gd name="connsiteY30" fmla="*/ 2894202 h 3913987"/>
                <a:gd name="connsiteX31" fmla="*/ 438758 w 2720564"/>
                <a:gd name="connsiteY31" fmla="*/ 2919369 h 3913987"/>
                <a:gd name="connsiteX32" fmla="*/ 463925 w 2720564"/>
                <a:gd name="connsiteY32" fmla="*/ 2936147 h 3913987"/>
                <a:gd name="connsiteX33" fmla="*/ 480703 w 2720564"/>
                <a:gd name="connsiteY33" fmla="*/ 2986481 h 3913987"/>
                <a:gd name="connsiteX34" fmla="*/ 447147 w 2720564"/>
                <a:gd name="connsiteY34" fmla="*/ 3078760 h 3913987"/>
                <a:gd name="connsiteX35" fmla="*/ 413591 w 2720564"/>
                <a:gd name="connsiteY35" fmla="*/ 3103927 h 3913987"/>
                <a:gd name="connsiteX36" fmla="*/ 388424 w 2720564"/>
                <a:gd name="connsiteY36" fmla="*/ 3145872 h 3913987"/>
                <a:gd name="connsiteX37" fmla="*/ 380036 w 2720564"/>
                <a:gd name="connsiteY37" fmla="*/ 3280096 h 3913987"/>
                <a:gd name="connsiteX38" fmla="*/ 405202 w 2720564"/>
                <a:gd name="connsiteY38" fmla="*/ 3305263 h 3913987"/>
                <a:gd name="connsiteX39" fmla="*/ 455536 w 2720564"/>
                <a:gd name="connsiteY39" fmla="*/ 3355597 h 3913987"/>
                <a:gd name="connsiteX40" fmla="*/ 472314 w 2720564"/>
                <a:gd name="connsiteY40" fmla="*/ 3380764 h 3913987"/>
                <a:gd name="connsiteX41" fmla="*/ 497481 w 2720564"/>
                <a:gd name="connsiteY41" fmla="*/ 3397542 h 3913987"/>
                <a:gd name="connsiteX42" fmla="*/ 531037 w 2720564"/>
                <a:gd name="connsiteY42" fmla="*/ 3456265 h 3913987"/>
                <a:gd name="connsiteX43" fmla="*/ 564593 w 2720564"/>
                <a:gd name="connsiteY43" fmla="*/ 3473043 h 3913987"/>
                <a:gd name="connsiteX44" fmla="*/ 589760 w 2720564"/>
                <a:gd name="connsiteY44" fmla="*/ 3489820 h 3913987"/>
                <a:gd name="connsiteX45" fmla="*/ 757540 w 2720564"/>
                <a:gd name="connsiteY45" fmla="*/ 3514987 h 3913987"/>
                <a:gd name="connsiteX46" fmla="*/ 807874 w 2720564"/>
                <a:gd name="connsiteY46" fmla="*/ 3548543 h 3913987"/>
                <a:gd name="connsiteX47" fmla="*/ 866597 w 2720564"/>
                <a:gd name="connsiteY47" fmla="*/ 3607266 h 3913987"/>
                <a:gd name="connsiteX48" fmla="*/ 933709 w 2720564"/>
                <a:gd name="connsiteY48" fmla="*/ 3640822 h 3913987"/>
                <a:gd name="connsiteX49" fmla="*/ 967265 w 2720564"/>
                <a:gd name="connsiteY49" fmla="*/ 3665989 h 3913987"/>
                <a:gd name="connsiteX50" fmla="*/ 1034377 w 2720564"/>
                <a:gd name="connsiteY50" fmla="*/ 3724712 h 3913987"/>
                <a:gd name="connsiteX51" fmla="*/ 1118267 w 2720564"/>
                <a:gd name="connsiteY51" fmla="*/ 3758268 h 3913987"/>
                <a:gd name="connsiteX52" fmla="*/ 1185379 w 2720564"/>
                <a:gd name="connsiteY52" fmla="*/ 3800213 h 3913987"/>
                <a:gd name="connsiteX53" fmla="*/ 1244102 w 2720564"/>
                <a:gd name="connsiteY53" fmla="*/ 3816991 h 3913987"/>
                <a:gd name="connsiteX54" fmla="*/ 1361547 w 2720564"/>
                <a:gd name="connsiteY54" fmla="*/ 3850547 h 3913987"/>
                <a:gd name="connsiteX55" fmla="*/ 1395103 w 2720564"/>
                <a:gd name="connsiteY55" fmla="*/ 3867325 h 3913987"/>
                <a:gd name="connsiteX56" fmla="*/ 1478993 w 2720564"/>
                <a:gd name="connsiteY56" fmla="*/ 3884103 h 3913987"/>
                <a:gd name="connsiteX57" fmla="*/ 1596439 w 2720564"/>
                <a:gd name="connsiteY57" fmla="*/ 3909270 h 3913987"/>
                <a:gd name="connsiteX58" fmla="*/ 1814553 w 2720564"/>
                <a:gd name="connsiteY58" fmla="*/ 3900881 h 3913987"/>
                <a:gd name="connsiteX59" fmla="*/ 1839720 w 2720564"/>
                <a:gd name="connsiteY59" fmla="*/ 3892492 h 3913987"/>
                <a:gd name="connsiteX60" fmla="*/ 1864887 w 2720564"/>
                <a:gd name="connsiteY60" fmla="*/ 3867325 h 3913987"/>
                <a:gd name="connsiteX61" fmla="*/ 1873276 w 2720564"/>
                <a:gd name="connsiteY61" fmla="*/ 3842158 h 3913987"/>
                <a:gd name="connsiteX62" fmla="*/ 1898443 w 2720564"/>
                <a:gd name="connsiteY62" fmla="*/ 3833769 h 3913987"/>
                <a:gd name="connsiteX63" fmla="*/ 1923610 w 2720564"/>
                <a:gd name="connsiteY63" fmla="*/ 3816991 h 3913987"/>
                <a:gd name="connsiteX64" fmla="*/ 1990722 w 2720564"/>
                <a:gd name="connsiteY64" fmla="*/ 3800213 h 3913987"/>
                <a:gd name="connsiteX65" fmla="*/ 2057834 w 2720564"/>
                <a:gd name="connsiteY65" fmla="*/ 3775046 h 3913987"/>
                <a:gd name="connsiteX66" fmla="*/ 2091390 w 2720564"/>
                <a:gd name="connsiteY66" fmla="*/ 3758268 h 3913987"/>
                <a:gd name="connsiteX67" fmla="*/ 2124946 w 2720564"/>
                <a:gd name="connsiteY67" fmla="*/ 3749879 h 3913987"/>
                <a:gd name="connsiteX68" fmla="*/ 2141724 w 2720564"/>
                <a:gd name="connsiteY68" fmla="*/ 3724712 h 3913987"/>
                <a:gd name="connsiteX69" fmla="*/ 2150113 w 2720564"/>
                <a:gd name="connsiteY69" fmla="*/ 3699545 h 3913987"/>
                <a:gd name="connsiteX70" fmla="*/ 2175280 w 2720564"/>
                <a:gd name="connsiteY70" fmla="*/ 3665989 h 3913987"/>
                <a:gd name="connsiteX71" fmla="*/ 2200447 w 2720564"/>
                <a:gd name="connsiteY71" fmla="*/ 3607266 h 3913987"/>
                <a:gd name="connsiteX72" fmla="*/ 2217224 w 2720564"/>
                <a:gd name="connsiteY72" fmla="*/ 3582099 h 3913987"/>
                <a:gd name="connsiteX73" fmla="*/ 2275947 w 2720564"/>
                <a:gd name="connsiteY73" fmla="*/ 3489820 h 3913987"/>
                <a:gd name="connsiteX74" fmla="*/ 2292725 w 2720564"/>
                <a:gd name="connsiteY74" fmla="*/ 3464654 h 3913987"/>
                <a:gd name="connsiteX75" fmla="*/ 2326281 w 2720564"/>
                <a:gd name="connsiteY75" fmla="*/ 3422709 h 3913987"/>
                <a:gd name="connsiteX76" fmla="*/ 2334670 w 2720564"/>
                <a:gd name="connsiteY76" fmla="*/ 3389153 h 3913987"/>
                <a:gd name="connsiteX77" fmla="*/ 2435338 w 2720564"/>
                <a:gd name="connsiteY77" fmla="*/ 3280096 h 3913987"/>
                <a:gd name="connsiteX78" fmla="*/ 2460505 w 2720564"/>
                <a:gd name="connsiteY78" fmla="*/ 3246540 h 3913987"/>
                <a:gd name="connsiteX79" fmla="*/ 2494061 w 2720564"/>
                <a:gd name="connsiteY79" fmla="*/ 3212984 h 3913987"/>
                <a:gd name="connsiteX80" fmla="*/ 2527617 w 2720564"/>
                <a:gd name="connsiteY80" fmla="*/ 3137483 h 3913987"/>
                <a:gd name="connsiteX81" fmla="*/ 2552784 w 2720564"/>
                <a:gd name="connsiteY81" fmla="*/ 3112316 h 3913987"/>
                <a:gd name="connsiteX82" fmla="*/ 2569562 w 2720564"/>
                <a:gd name="connsiteY82" fmla="*/ 3053593 h 3913987"/>
                <a:gd name="connsiteX83" fmla="*/ 2586340 w 2720564"/>
                <a:gd name="connsiteY83" fmla="*/ 3003259 h 3913987"/>
                <a:gd name="connsiteX84" fmla="*/ 2678619 w 2720564"/>
                <a:gd name="connsiteY84" fmla="*/ 2902591 h 3913987"/>
                <a:gd name="connsiteX85" fmla="*/ 2712175 w 2720564"/>
                <a:gd name="connsiteY85" fmla="*/ 2852257 h 3913987"/>
                <a:gd name="connsiteX86" fmla="*/ 2720564 w 2720564"/>
                <a:gd name="connsiteY86" fmla="*/ 2827090 h 3913987"/>
                <a:gd name="connsiteX87" fmla="*/ 2712175 w 2720564"/>
                <a:gd name="connsiteY87" fmla="*/ 2743200 h 3913987"/>
                <a:gd name="connsiteX88" fmla="*/ 2703786 w 2720564"/>
                <a:gd name="connsiteY88" fmla="*/ 2172749 h 3913987"/>
                <a:gd name="connsiteX89" fmla="*/ 2678619 w 2720564"/>
                <a:gd name="connsiteY89" fmla="*/ 2097248 h 3913987"/>
                <a:gd name="connsiteX90" fmla="*/ 2670230 w 2720564"/>
                <a:gd name="connsiteY90" fmla="*/ 2072081 h 3913987"/>
                <a:gd name="connsiteX91" fmla="*/ 2678619 w 2720564"/>
                <a:gd name="connsiteY91" fmla="*/ 1988191 h 3913987"/>
                <a:gd name="connsiteX92" fmla="*/ 2661841 w 2720564"/>
                <a:gd name="connsiteY92" fmla="*/ 1803633 h 3913987"/>
                <a:gd name="connsiteX93" fmla="*/ 2653452 w 2720564"/>
                <a:gd name="connsiteY93" fmla="*/ 1770077 h 3913987"/>
                <a:gd name="connsiteX94" fmla="*/ 2636674 w 2720564"/>
                <a:gd name="connsiteY94" fmla="*/ 1694576 h 3913987"/>
                <a:gd name="connsiteX95" fmla="*/ 2611507 w 2720564"/>
                <a:gd name="connsiteY95" fmla="*/ 1669409 h 3913987"/>
                <a:gd name="connsiteX96" fmla="*/ 2586340 w 2720564"/>
                <a:gd name="connsiteY96" fmla="*/ 1635854 h 3913987"/>
                <a:gd name="connsiteX97" fmla="*/ 2527617 w 2720564"/>
                <a:gd name="connsiteY97" fmla="*/ 1577131 h 3913987"/>
                <a:gd name="connsiteX98" fmla="*/ 2502450 w 2720564"/>
                <a:gd name="connsiteY98" fmla="*/ 1560353 h 3913987"/>
                <a:gd name="connsiteX99" fmla="*/ 1931999 w 2720564"/>
                <a:gd name="connsiteY99" fmla="*/ 1551964 h 3913987"/>
                <a:gd name="connsiteX100" fmla="*/ 1881665 w 2720564"/>
                <a:gd name="connsiteY100" fmla="*/ 1535186 h 3913987"/>
                <a:gd name="connsiteX101" fmla="*/ 1822942 w 2720564"/>
                <a:gd name="connsiteY101" fmla="*/ 1526797 h 3913987"/>
                <a:gd name="connsiteX102" fmla="*/ 1789386 w 2720564"/>
                <a:gd name="connsiteY102" fmla="*/ 1518408 h 3913987"/>
                <a:gd name="connsiteX103" fmla="*/ 1755830 w 2720564"/>
                <a:gd name="connsiteY103" fmla="*/ 1468074 h 3913987"/>
                <a:gd name="connsiteX104" fmla="*/ 1747441 w 2720564"/>
                <a:gd name="connsiteY104" fmla="*/ 1317072 h 3913987"/>
                <a:gd name="connsiteX105" fmla="*/ 1739052 w 2720564"/>
                <a:gd name="connsiteY105" fmla="*/ 1275127 h 3913987"/>
                <a:gd name="connsiteX106" fmla="*/ 1722274 w 2720564"/>
                <a:gd name="connsiteY106" fmla="*/ 1249960 h 3913987"/>
                <a:gd name="connsiteX107" fmla="*/ 1680329 w 2720564"/>
                <a:gd name="connsiteY107" fmla="*/ 1166070 h 3913987"/>
                <a:gd name="connsiteX108" fmla="*/ 1663551 w 2720564"/>
                <a:gd name="connsiteY108" fmla="*/ 1140903 h 3913987"/>
                <a:gd name="connsiteX109" fmla="*/ 1646773 w 2720564"/>
                <a:gd name="connsiteY109" fmla="*/ 1115736 h 3913987"/>
                <a:gd name="connsiteX110" fmla="*/ 1596439 w 2720564"/>
                <a:gd name="connsiteY110" fmla="*/ 1065402 h 3913987"/>
                <a:gd name="connsiteX111" fmla="*/ 1562883 w 2720564"/>
                <a:gd name="connsiteY111" fmla="*/ 989901 h 3913987"/>
                <a:gd name="connsiteX112" fmla="*/ 1512549 w 2720564"/>
                <a:gd name="connsiteY112" fmla="*/ 956345 h 3913987"/>
                <a:gd name="connsiteX113" fmla="*/ 1495771 w 2720564"/>
                <a:gd name="connsiteY113" fmla="*/ 922789 h 3913987"/>
                <a:gd name="connsiteX114" fmla="*/ 1462215 w 2720564"/>
                <a:gd name="connsiteY114" fmla="*/ 872455 h 3913987"/>
                <a:gd name="connsiteX115" fmla="*/ 1445437 w 2720564"/>
                <a:gd name="connsiteY115" fmla="*/ 813732 h 3913987"/>
                <a:gd name="connsiteX116" fmla="*/ 1437048 w 2720564"/>
                <a:gd name="connsiteY116" fmla="*/ 755009 h 3913987"/>
                <a:gd name="connsiteX117" fmla="*/ 1445437 w 2720564"/>
                <a:gd name="connsiteY117" fmla="*/ 545285 h 3913987"/>
                <a:gd name="connsiteX118" fmla="*/ 1470604 w 2720564"/>
                <a:gd name="connsiteY118" fmla="*/ 494951 h 3913987"/>
                <a:gd name="connsiteX119" fmla="*/ 1487382 w 2720564"/>
                <a:gd name="connsiteY119" fmla="*/ 461395 h 3913987"/>
                <a:gd name="connsiteX120" fmla="*/ 1495771 w 2720564"/>
                <a:gd name="connsiteY120" fmla="*/ 436228 h 3913987"/>
                <a:gd name="connsiteX121" fmla="*/ 1520938 w 2720564"/>
                <a:gd name="connsiteY121" fmla="*/ 411061 h 3913987"/>
                <a:gd name="connsiteX122" fmla="*/ 1537716 w 2720564"/>
                <a:gd name="connsiteY122" fmla="*/ 377505 h 3913987"/>
                <a:gd name="connsiteX123" fmla="*/ 1554494 w 2720564"/>
                <a:gd name="connsiteY123" fmla="*/ 352338 h 3913987"/>
                <a:gd name="connsiteX124" fmla="*/ 1579661 w 2720564"/>
                <a:gd name="connsiteY124" fmla="*/ 293615 h 3913987"/>
                <a:gd name="connsiteX125" fmla="*/ 1520938 w 2720564"/>
                <a:gd name="connsiteY125" fmla="*/ 41945 h 3913987"/>
                <a:gd name="connsiteX126" fmla="*/ 1470604 w 2720564"/>
                <a:gd name="connsiteY126" fmla="*/ 0 h 3913987"/>
                <a:gd name="connsiteX127" fmla="*/ 1176990 w 2720564"/>
                <a:gd name="connsiteY127" fmla="*/ 16778 h 3913987"/>
                <a:gd name="connsiteX128" fmla="*/ 1143434 w 2720564"/>
                <a:gd name="connsiteY128" fmla="*/ 25167 h 3913987"/>
                <a:gd name="connsiteX129" fmla="*/ 1084711 w 2720564"/>
                <a:gd name="connsiteY129" fmla="*/ 50334 h 3913987"/>
                <a:gd name="connsiteX130" fmla="*/ 1034377 w 2720564"/>
                <a:gd name="connsiteY130" fmla="*/ 92279 h 3913987"/>
                <a:gd name="connsiteX131" fmla="*/ 1017599 w 2720564"/>
                <a:gd name="connsiteY131" fmla="*/ 125835 h 3913987"/>
                <a:gd name="connsiteX132" fmla="*/ 992432 w 2720564"/>
                <a:gd name="connsiteY132" fmla="*/ 167780 h 3913987"/>
                <a:gd name="connsiteX133" fmla="*/ 975654 w 2720564"/>
                <a:gd name="connsiteY133" fmla="*/ 218114 h 3913987"/>
                <a:gd name="connsiteX134" fmla="*/ 975654 w 2720564"/>
                <a:gd name="connsiteY134" fmla="*/ 620786 h 3913987"/>
                <a:gd name="connsiteX135" fmla="*/ 984043 w 2720564"/>
                <a:gd name="connsiteY135" fmla="*/ 654342 h 3913987"/>
                <a:gd name="connsiteX136" fmla="*/ 1009210 w 2720564"/>
                <a:gd name="connsiteY136" fmla="*/ 687898 h 3913987"/>
                <a:gd name="connsiteX137" fmla="*/ 1017599 w 2720564"/>
                <a:gd name="connsiteY137" fmla="*/ 721454 h 3913987"/>
                <a:gd name="connsiteX138" fmla="*/ 1067933 w 2720564"/>
                <a:gd name="connsiteY138" fmla="*/ 796954 h 3913987"/>
                <a:gd name="connsiteX139" fmla="*/ 1076322 w 2720564"/>
                <a:gd name="connsiteY139" fmla="*/ 822121 h 3913987"/>
                <a:gd name="connsiteX140" fmla="*/ 1093100 w 2720564"/>
                <a:gd name="connsiteY140" fmla="*/ 847288 h 3913987"/>
                <a:gd name="connsiteX141" fmla="*/ 1109878 w 2720564"/>
                <a:gd name="connsiteY141" fmla="*/ 906011 h 3913987"/>
                <a:gd name="connsiteX142" fmla="*/ 1126656 w 2720564"/>
                <a:gd name="connsiteY142" fmla="*/ 931178 h 3913987"/>
                <a:gd name="connsiteX143" fmla="*/ 1135045 w 2720564"/>
                <a:gd name="connsiteY143" fmla="*/ 981512 h 3913987"/>
                <a:gd name="connsiteX144" fmla="*/ 1001195 w 2720564"/>
                <a:gd name="connsiteY144" fmla="*/ 1043183 h 3913987"/>
                <a:gd name="connsiteX145" fmla="*/ 1001299 w 2720564"/>
                <a:gd name="connsiteY145" fmla="*/ 1111386 h 3913987"/>
                <a:gd name="connsiteX0" fmla="*/ 969328 w 2720564"/>
                <a:gd name="connsiteY0" fmla="*/ 1167897 h 3913987"/>
                <a:gd name="connsiteX1" fmla="*/ 1202157 w 2720564"/>
                <a:gd name="connsiteY1" fmla="*/ 1384184 h 3913987"/>
                <a:gd name="connsiteX2" fmla="*/ 1210546 w 2720564"/>
                <a:gd name="connsiteY2" fmla="*/ 1459685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001195 w 2720564"/>
                <a:gd name="connsiteY143" fmla="*/ 1043183 h 3913987"/>
                <a:gd name="connsiteX144" fmla="*/ 1001299 w 2720564"/>
                <a:gd name="connsiteY144" fmla="*/ 1111386 h 3913987"/>
                <a:gd name="connsiteX0" fmla="*/ 969328 w 2720564"/>
                <a:gd name="connsiteY0" fmla="*/ 1167897 h 3913987"/>
                <a:gd name="connsiteX1" fmla="*/ 1202157 w 2720564"/>
                <a:gd name="connsiteY1" fmla="*/ 1384184 h 3913987"/>
                <a:gd name="connsiteX2" fmla="*/ 1210546 w 2720564"/>
                <a:gd name="connsiteY2" fmla="*/ 1459685 h 3913987"/>
                <a:gd name="connsiteX3" fmla="*/ 849819 w 2720564"/>
                <a:gd name="connsiteY3" fmla="*/ 1426129 h 3913987"/>
                <a:gd name="connsiteX4" fmla="*/ 656872 w 2720564"/>
                <a:gd name="connsiteY4" fmla="*/ 1442907 h 3913987"/>
                <a:gd name="connsiteX5" fmla="*/ 539426 w 2720564"/>
                <a:gd name="connsiteY5" fmla="*/ 1476463 h 3913987"/>
                <a:gd name="connsiteX6" fmla="*/ 472314 w 2720564"/>
                <a:gd name="connsiteY6" fmla="*/ 1493241 h 3913987"/>
                <a:gd name="connsiteX7" fmla="*/ 447147 w 2720564"/>
                <a:gd name="connsiteY7" fmla="*/ 1501630 h 3913987"/>
                <a:gd name="connsiteX8" fmla="*/ 371647 w 2720564"/>
                <a:gd name="connsiteY8" fmla="*/ 1535186 h 3913987"/>
                <a:gd name="connsiteX9" fmla="*/ 312924 w 2720564"/>
                <a:gd name="connsiteY9" fmla="*/ 1568742 h 3913987"/>
                <a:gd name="connsiteX10" fmla="*/ 287757 w 2720564"/>
                <a:gd name="connsiteY10" fmla="*/ 1593909 h 3913987"/>
                <a:gd name="connsiteX11" fmla="*/ 245812 w 2720564"/>
                <a:gd name="connsiteY11" fmla="*/ 1619076 h 3913987"/>
                <a:gd name="connsiteX12" fmla="*/ 178700 w 2720564"/>
                <a:gd name="connsiteY12" fmla="*/ 1669409 h 3913987"/>
                <a:gd name="connsiteX13" fmla="*/ 153533 w 2720564"/>
                <a:gd name="connsiteY13" fmla="*/ 1702965 h 3913987"/>
                <a:gd name="connsiteX14" fmla="*/ 69643 w 2720564"/>
                <a:gd name="connsiteY14" fmla="*/ 1803633 h 3913987"/>
                <a:gd name="connsiteX15" fmla="*/ 44476 w 2720564"/>
                <a:gd name="connsiteY15" fmla="*/ 1887523 h 3913987"/>
                <a:gd name="connsiteX16" fmla="*/ 36087 w 2720564"/>
                <a:gd name="connsiteY16" fmla="*/ 1929468 h 3913987"/>
                <a:gd name="connsiteX17" fmla="*/ 19309 w 2720564"/>
                <a:gd name="connsiteY17" fmla="*/ 1971413 h 3913987"/>
                <a:gd name="connsiteX18" fmla="*/ 19309 w 2720564"/>
                <a:gd name="connsiteY18" fmla="*/ 2172749 h 3913987"/>
                <a:gd name="connsiteX19" fmla="*/ 52865 w 2720564"/>
                <a:gd name="connsiteY19" fmla="*/ 2256639 h 3913987"/>
                <a:gd name="connsiteX20" fmla="*/ 94810 w 2720564"/>
                <a:gd name="connsiteY20" fmla="*/ 2340529 h 3913987"/>
                <a:gd name="connsiteX21" fmla="*/ 111588 w 2720564"/>
                <a:gd name="connsiteY21" fmla="*/ 2382474 h 3913987"/>
                <a:gd name="connsiteX22" fmla="*/ 170311 w 2720564"/>
                <a:gd name="connsiteY22" fmla="*/ 2457975 h 3913987"/>
                <a:gd name="connsiteX23" fmla="*/ 212256 w 2720564"/>
                <a:gd name="connsiteY23" fmla="*/ 2516698 h 3913987"/>
                <a:gd name="connsiteX24" fmla="*/ 237423 w 2720564"/>
                <a:gd name="connsiteY24" fmla="*/ 2533476 h 3913987"/>
                <a:gd name="connsiteX25" fmla="*/ 254201 w 2720564"/>
                <a:gd name="connsiteY25" fmla="*/ 2558643 h 3913987"/>
                <a:gd name="connsiteX26" fmla="*/ 329702 w 2720564"/>
                <a:gd name="connsiteY26" fmla="*/ 2617365 h 3913987"/>
                <a:gd name="connsiteX27" fmla="*/ 354869 w 2720564"/>
                <a:gd name="connsiteY27" fmla="*/ 2793534 h 3913987"/>
                <a:gd name="connsiteX28" fmla="*/ 371647 w 2720564"/>
                <a:gd name="connsiteY28" fmla="*/ 2827090 h 3913987"/>
                <a:gd name="connsiteX29" fmla="*/ 421980 w 2720564"/>
                <a:gd name="connsiteY29" fmla="*/ 2894202 h 3913987"/>
                <a:gd name="connsiteX30" fmla="*/ 438758 w 2720564"/>
                <a:gd name="connsiteY30" fmla="*/ 2919369 h 3913987"/>
                <a:gd name="connsiteX31" fmla="*/ 463925 w 2720564"/>
                <a:gd name="connsiteY31" fmla="*/ 2936147 h 3913987"/>
                <a:gd name="connsiteX32" fmla="*/ 480703 w 2720564"/>
                <a:gd name="connsiteY32" fmla="*/ 2986481 h 3913987"/>
                <a:gd name="connsiteX33" fmla="*/ 447147 w 2720564"/>
                <a:gd name="connsiteY33" fmla="*/ 3078760 h 3913987"/>
                <a:gd name="connsiteX34" fmla="*/ 413591 w 2720564"/>
                <a:gd name="connsiteY34" fmla="*/ 3103927 h 3913987"/>
                <a:gd name="connsiteX35" fmla="*/ 388424 w 2720564"/>
                <a:gd name="connsiteY35" fmla="*/ 3145872 h 3913987"/>
                <a:gd name="connsiteX36" fmla="*/ 380036 w 2720564"/>
                <a:gd name="connsiteY36" fmla="*/ 3280096 h 3913987"/>
                <a:gd name="connsiteX37" fmla="*/ 405202 w 2720564"/>
                <a:gd name="connsiteY37" fmla="*/ 3305263 h 3913987"/>
                <a:gd name="connsiteX38" fmla="*/ 455536 w 2720564"/>
                <a:gd name="connsiteY38" fmla="*/ 3355597 h 3913987"/>
                <a:gd name="connsiteX39" fmla="*/ 472314 w 2720564"/>
                <a:gd name="connsiteY39" fmla="*/ 3380764 h 3913987"/>
                <a:gd name="connsiteX40" fmla="*/ 497481 w 2720564"/>
                <a:gd name="connsiteY40" fmla="*/ 3397542 h 3913987"/>
                <a:gd name="connsiteX41" fmla="*/ 531037 w 2720564"/>
                <a:gd name="connsiteY41" fmla="*/ 3456265 h 3913987"/>
                <a:gd name="connsiteX42" fmla="*/ 564593 w 2720564"/>
                <a:gd name="connsiteY42" fmla="*/ 3473043 h 3913987"/>
                <a:gd name="connsiteX43" fmla="*/ 589760 w 2720564"/>
                <a:gd name="connsiteY43" fmla="*/ 3489820 h 3913987"/>
                <a:gd name="connsiteX44" fmla="*/ 757540 w 2720564"/>
                <a:gd name="connsiteY44" fmla="*/ 3514987 h 3913987"/>
                <a:gd name="connsiteX45" fmla="*/ 807874 w 2720564"/>
                <a:gd name="connsiteY45" fmla="*/ 3548543 h 3913987"/>
                <a:gd name="connsiteX46" fmla="*/ 866597 w 2720564"/>
                <a:gd name="connsiteY46" fmla="*/ 3607266 h 3913987"/>
                <a:gd name="connsiteX47" fmla="*/ 933709 w 2720564"/>
                <a:gd name="connsiteY47" fmla="*/ 3640822 h 3913987"/>
                <a:gd name="connsiteX48" fmla="*/ 967265 w 2720564"/>
                <a:gd name="connsiteY48" fmla="*/ 3665989 h 3913987"/>
                <a:gd name="connsiteX49" fmla="*/ 1034377 w 2720564"/>
                <a:gd name="connsiteY49" fmla="*/ 3724712 h 3913987"/>
                <a:gd name="connsiteX50" fmla="*/ 1118267 w 2720564"/>
                <a:gd name="connsiteY50" fmla="*/ 3758268 h 3913987"/>
                <a:gd name="connsiteX51" fmla="*/ 1185379 w 2720564"/>
                <a:gd name="connsiteY51" fmla="*/ 3800213 h 3913987"/>
                <a:gd name="connsiteX52" fmla="*/ 1244102 w 2720564"/>
                <a:gd name="connsiteY52" fmla="*/ 3816991 h 3913987"/>
                <a:gd name="connsiteX53" fmla="*/ 1361547 w 2720564"/>
                <a:gd name="connsiteY53" fmla="*/ 3850547 h 3913987"/>
                <a:gd name="connsiteX54" fmla="*/ 1395103 w 2720564"/>
                <a:gd name="connsiteY54" fmla="*/ 3867325 h 3913987"/>
                <a:gd name="connsiteX55" fmla="*/ 1478993 w 2720564"/>
                <a:gd name="connsiteY55" fmla="*/ 3884103 h 3913987"/>
                <a:gd name="connsiteX56" fmla="*/ 1596439 w 2720564"/>
                <a:gd name="connsiteY56" fmla="*/ 3909270 h 3913987"/>
                <a:gd name="connsiteX57" fmla="*/ 1814553 w 2720564"/>
                <a:gd name="connsiteY57" fmla="*/ 3900881 h 3913987"/>
                <a:gd name="connsiteX58" fmla="*/ 1839720 w 2720564"/>
                <a:gd name="connsiteY58" fmla="*/ 3892492 h 3913987"/>
                <a:gd name="connsiteX59" fmla="*/ 1864887 w 2720564"/>
                <a:gd name="connsiteY59" fmla="*/ 3867325 h 3913987"/>
                <a:gd name="connsiteX60" fmla="*/ 1873276 w 2720564"/>
                <a:gd name="connsiteY60" fmla="*/ 3842158 h 3913987"/>
                <a:gd name="connsiteX61" fmla="*/ 1898443 w 2720564"/>
                <a:gd name="connsiteY61" fmla="*/ 3833769 h 3913987"/>
                <a:gd name="connsiteX62" fmla="*/ 1923610 w 2720564"/>
                <a:gd name="connsiteY62" fmla="*/ 3816991 h 3913987"/>
                <a:gd name="connsiteX63" fmla="*/ 1990722 w 2720564"/>
                <a:gd name="connsiteY63" fmla="*/ 3800213 h 3913987"/>
                <a:gd name="connsiteX64" fmla="*/ 2057834 w 2720564"/>
                <a:gd name="connsiteY64" fmla="*/ 3775046 h 3913987"/>
                <a:gd name="connsiteX65" fmla="*/ 2091390 w 2720564"/>
                <a:gd name="connsiteY65" fmla="*/ 3758268 h 3913987"/>
                <a:gd name="connsiteX66" fmla="*/ 2124946 w 2720564"/>
                <a:gd name="connsiteY66" fmla="*/ 3749879 h 3913987"/>
                <a:gd name="connsiteX67" fmla="*/ 2141724 w 2720564"/>
                <a:gd name="connsiteY67" fmla="*/ 3724712 h 3913987"/>
                <a:gd name="connsiteX68" fmla="*/ 2150113 w 2720564"/>
                <a:gd name="connsiteY68" fmla="*/ 3699545 h 3913987"/>
                <a:gd name="connsiteX69" fmla="*/ 2175280 w 2720564"/>
                <a:gd name="connsiteY69" fmla="*/ 3665989 h 3913987"/>
                <a:gd name="connsiteX70" fmla="*/ 2200447 w 2720564"/>
                <a:gd name="connsiteY70" fmla="*/ 3607266 h 3913987"/>
                <a:gd name="connsiteX71" fmla="*/ 2217224 w 2720564"/>
                <a:gd name="connsiteY71" fmla="*/ 3582099 h 3913987"/>
                <a:gd name="connsiteX72" fmla="*/ 2275947 w 2720564"/>
                <a:gd name="connsiteY72" fmla="*/ 3489820 h 3913987"/>
                <a:gd name="connsiteX73" fmla="*/ 2292725 w 2720564"/>
                <a:gd name="connsiteY73" fmla="*/ 3464654 h 3913987"/>
                <a:gd name="connsiteX74" fmla="*/ 2326281 w 2720564"/>
                <a:gd name="connsiteY74" fmla="*/ 3422709 h 3913987"/>
                <a:gd name="connsiteX75" fmla="*/ 2334670 w 2720564"/>
                <a:gd name="connsiteY75" fmla="*/ 3389153 h 3913987"/>
                <a:gd name="connsiteX76" fmla="*/ 2435338 w 2720564"/>
                <a:gd name="connsiteY76" fmla="*/ 3280096 h 3913987"/>
                <a:gd name="connsiteX77" fmla="*/ 2460505 w 2720564"/>
                <a:gd name="connsiteY77" fmla="*/ 3246540 h 3913987"/>
                <a:gd name="connsiteX78" fmla="*/ 2494061 w 2720564"/>
                <a:gd name="connsiteY78" fmla="*/ 3212984 h 3913987"/>
                <a:gd name="connsiteX79" fmla="*/ 2527617 w 2720564"/>
                <a:gd name="connsiteY79" fmla="*/ 3137483 h 3913987"/>
                <a:gd name="connsiteX80" fmla="*/ 2552784 w 2720564"/>
                <a:gd name="connsiteY80" fmla="*/ 3112316 h 3913987"/>
                <a:gd name="connsiteX81" fmla="*/ 2569562 w 2720564"/>
                <a:gd name="connsiteY81" fmla="*/ 3053593 h 3913987"/>
                <a:gd name="connsiteX82" fmla="*/ 2586340 w 2720564"/>
                <a:gd name="connsiteY82" fmla="*/ 3003259 h 3913987"/>
                <a:gd name="connsiteX83" fmla="*/ 2678619 w 2720564"/>
                <a:gd name="connsiteY83" fmla="*/ 2902591 h 3913987"/>
                <a:gd name="connsiteX84" fmla="*/ 2712175 w 2720564"/>
                <a:gd name="connsiteY84" fmla="*/ 2852257 h 3913987"/>
                <a:gd name="connsiteX85" fmla="*/ 2720564 w 2720564"/>
                <a:gd name="connsiteY85" fmla="*/ 2827090 h 3913987"/>
                <a:gd name="connsiteX86" fmla="*/ 2712175 w 2720564"/>
                <a:gd name="connsiteY86" fmla="*/ 2743200 h 3913987"/>
                <a:gd name="connsiteX87" fmla="*/ 2703786 w 2720564"/>
                <a:gd name="connsiteY87" fmla="*/ 2172749 h 3913987"/>
                <a:gd name="connsiteX88" fmla="*/ 2678619 w 2720564"/>
                <a:gd name="connsiteY88" fmla="*/ 2097248 h 3913987"/>
                <a:gd name="connsiteX89" fmla="*/ 2670230 w 2720564"/>
                <a:gd name="connsiteY89" fmla="*/ 2072081 h 3913987"/>
                <a:gd name="connsiteX90" fmla="*/ 2678619 w 2720564"/>
                <a:gd name="connsiteY90" fmla="*/ 1988191 h 3913987"/>
                <a:gd name="connsiteX91" fmla="*/ 2661841 w 2720564"/>
                <a:gd name="connsiteY91" fmla="*/ 1803633 h 3913987"/>
                <a:gd name="connsiteX92" fmla="*/ 2653452 w 2720564"/>
                <a:gd name="connsiteY92" fmla="*/ 1770077 h 3913987"/>
                <a:gd name="connsiteX93" fmla="*/ 2636674 w 2720564"/>
                <a:gd name="connsiteY93" fmla="*/ 1694576 h 3913987"/>
                <a:gd name="connsiteX94" fmla="*/ 2611507 w 2720564"/>
                <a:gd name="connsiteY94" fmla="*/ 1669409 h 3913987"/>
                <a:gd name="connsiteX95" fmla="*/ 2586340 w 2720564"/>
                <a:gd name="connsiteY95" fmla="*/ 1635854 h 3913987"/>
                <a:gd name="connsiteX96" fmla="*/ 2527617 w 2720564"/>
                <a:gd name="connsiteY96" fmla="*/ 1577131 h 3913987"/>
                <a:gd name="connsiteX97" fmla="*/ 2502450 w 2720564"/>
                <a:gd name="connsiteY97" fmla="*/ 1560353 h 3913987"/>
                <a:gd name="connsiteX98" fmla="*/ 1931999 w 2720564"/>
                <a:gd name="connsiteY98" fmla="*/ 1551964 h 3913987"/>
                <a:gd name="connsiteX99" fmla="*/ 1881665 w 2720564"/>
                <a:gd name="connsiteY99" fmla="*/ 1535186 h 3913987"/>
                <a:gd name="connsiteX100" fmla="*/ 1822942 w 2720564"/>
                <a:gd name="connsiteY100" fmla="*/ 1526797 h 3913987"/>
                <a:gd name="connsiteX101" fmla="*/ 1789386 w 2720564"/>
                <a:gd name="connsiteY101" fmla="*/ 1518408 h 3913987"/>
                <a:gd name="connsiteX102" fmla="*/ 1755830 w 2720564"/>
                <a:gd name="connsiteY102" fmla="*/ 1468074 h 3913987"/>
                <a:gd name="connsiteX103" fmla="*/ 1747441 w 2720564"/>
                <a:gd name="connsiteY103" fmla="*/ 1317072 h 3913987"/>
                <a:gd name="connsiteX104" fmla="*/ 1739052 w 2720564"/>
                <a:gd name="connsiteY104" fmla="*/ 1275127 h 3913987"/>
                <a:gd name="connsiteX105" fmla="*/ 1722274 w 2720564"/>
                <a:gd name="connsiteY105" fmla="*/ 1249960 h 3913987"/>
                <a:gd name="connsiteX106" fmla="*/ 1680329 w 2720564"/>
                <a:gd name="connsiteY106" fmla="*/ 1166070 h 3913987"/>
                <a:gd name="connsiteX107" fmla="*/ 1663551 w 2720564"/>
                <a:gd name="connsiteY107" fmla="*/ 1140903 h 3913987"/>
                <a:gd name="connsiteX108" fmla="*/ 1646773 w 2720564"/>
                <a:gd name="connsiteY108" fmla="*/ 1115736 h 3913987"/>
                <a:gd name="connsiteX109" fmla="*/ 1596439 w 2720564"/>
                <a:gd name="connsiteY109" fmla="*/ 1065402 h 3913987"/>
                <a:gd name="connsiteX110" fmla="*/ 1562883 w 2720564"/>
                <a:gd name="connsiteY110" fmla="*/ 989901 h 3913987"/>
                <a:gd name="connsiteX111" fmla="*/ 1512549 w 2720564"/>
                <a:gd name="connsiteY111" fmla="*/ 956345 h 3913987"/>
                <a:gd name="connsiteX112" fmla="*/ 1495771 w 2720564"/>
                <a:gd name="connsiteY112" fmla="*/ 922789 h 3913987"/>
                <a:gd name="connsiteX113" fmla="*/ 1462215 w 2720564"/>
                <a:gd name="connsiteY113" fmla="*/ 872455 h 3913987"/>
                <a:gd name="connsiteX114" fmla="*/ 1445437 w 2720564"/>
                <a:gd name="connsiteY114" fmla="*/ 813732 h 3913987"/>
                <a:gd name="connsiteX115" fmla="*/ 1437048 w 2720564"/>
                <a:gd name="connsiteY115" fmla="*/ 755009 h 3913987"/>
                <a:gd name="connsiteX116" fmla="*/ 1445437 w 2720564"/>
                <a:gd name="connsiteY116" fmla="*/ 545285 h 3913987"/>
                <a:gd name="connsiteX117" fmla="*/ 1470604 w 2720564"/>
                <a:gd name="connsiteY117" fmla="*/ 494951 h 3913987"/>
                <a:gd name="connsiteX118" fmla="*/ 1487382 w 2720564"/>
                <a:gd name="connsiteY118" fmla="*/ 461395 h 3913987"/>
                <a:gd name="connsiteX119" fmla="*/ 1495771 w 2720564"/>
                <a:gd name="connsiteY119" fmla="*/ 436228 h 3913987"/>
                <a:gd name="connsiteX120" fmla="*/ 1520938 w 2720564"/>
                <a:gd name="connsiteY120" fmla="*/ 411061 h 3913987"/>
                <a:gd name="connsiteX121" fmla="*/ 1537716 w 2720564"/>
                <a:gd name="connsiteY121" fmla="*/ 377505 h 3913987"/>
                <a:gd name="connsiteX122" fmla="*/ 1554494 w 2720564"/>
                <a:gd name="connsiteY122" fmla="*/ 352338 h 3913987"/>
                <a:gd name="connsiteX123" fmla="*/ 1579661 w 2720564"/>
                <a:gd name="connsiteY123" fmla="*/ 293615 h 3913987"/>
                <a:gd name="connsiteX124" fmla="*/ 1520938 w 2720564"/>
                <a:gd name="connsiteY124" fmla="*/ 41945 h 3913987"/>
                <a:gd name="connsiteX125" fmla="*/ 1470604 w 2720564"/>
                <a:gd name="connsiteY125" fmla="*/ 0 h 3913987"/>
                <a:gd name="connsiteX126" fmla="*/ 1176990 w 2720564"/>
                <a:gd name="connsiteY126" fmla="*/ 16778 h 3913987"/>
                <a:gd name="connsiteX127" fmla="*/ 1143434 w 2720564"/>
                <a:gd name="connsiteY127" fmla="*/ 25167 h 3913987"/>
                <a:gd name="connsiteX128" fmla="*/ 1084711 w 2720564"/>
                <a:gd name="connsiteY128" fmla="*/ 50334 h 3913987"/>
                <a:gd name="connsiteX129" fmla="*/ 1034377 w 2720564"/>
                <a:gd name="connsiteY129" fmla="*/ 92279 h 3913987"/>
                <a:gd name="connsiteX130" fmla="*/ 1017599 w 2720564"/>
                <a:gd name="connsiteY130" fmla="*/ 125835 h 3913987"/>
                <a:gd name="connsiteX131" fmla="*/ 992432 w 2720564"/>
                <a:gd name="connsiteY131" fmla="*/ 167780 h 3913987"/>
                <a:gd name="connsiteX132" fmla="*/ 975654 w 2720564"/>
                <a:gd name="connsiteY132" fmla="*/ 218114 h 3913987"/>
                <a:gd name="connsiteX133" fmla="*/ 975654 w 2720564"/>
                <a:gd name="connsiteY133" fmla="*/ 620786 h 3913987"/>
                <a:gd name="connsiteX134" fmla="*/ 984043 w 2720564"/>
                <a:gd name="connsiteY134" fmla="*/ 654342 h 3913987"/>
                <a:gd name="connsiteX135" fmla="*/ 1009210 w 2720564"/>
                <a:gd name="connsiteY135" fmla="*/ 687898 h 3913987"/>
                <a:gd name="connsiteX136" fmla="*/ 1017599 w 2720564"/>
                <a:gd name="connsiteY136" fmla="*/ 721454 h 3913987"/>
                <a:gd name="connsiteX137" fmla="*/ 1067933 w 2720564"/>
                <a:gd name="connsiteY137" fmla="*/ 796954 h 3913987"/>
                <a:gd name="connsiteX138" fmla="*/ 1076322 w 2720564"/>
                <a:gd name="connsiteY138" fmla="*/ 822121 h 3913987"/>
                <a:gd name="connsiteX139" fmla="*/ 1093100 w 2720564"/>
                <a:gd name="connsiteY139" fmla="*/ 847288 h 3913987"/>
                <a:gd name="connsiteX140" fmla="*/ 1109878 w 2720564"/>
                <a:gd name="connsiteY140" fmla="*/ 906011 h 3913987"/>
                <a:gd name="connsiteX141" fmla="*/ 1126656 w 2720564"/>
                <a:gd name="connsiteY141" fmla="*/ 931178 h 3913987"/>
                <a:gd name="connsiteX142" fmla="*/ 1135045 w 2720564"/>
                <a:gd name="connsiteY142" fmla="*/ 981512 h 3913987"/>
                <a:gd name="connsiteX143" fmla="*/ 1001195 w 2720564"/>
                <a:gd name="connsiteY143" fmla="*/ 1043183 h 3913987"/>
                <a:gd name="connsiteX0" fmla="*/ 969328 w 2720564"/>
                <a:gd name="connsiteY0" fmla="*/ 1167897 h 3913987"/>
                <a:gd name="connsiteX1" fmla="*/ 1210546 w 2720564"/>
                <a:gd name="connsiteY1" fmla="*/ 1459685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0" fmla="*/ 969328 w 2720564"/>
                <a:gd name="connsiteY0" fmla="*/ 1167897 h 3913987"/>
                <a:gd name="connsiteX1" fmla="*/ 849819 w 2720564"/>
                <a:gd name="connsiteY1" fmla="*/ 1426129 h 3913987"/>
                <a:gd name="connsiteX2" fmla="*/ 656872 w 2720564"/>
                <a:gd name="connsiteY2" fmla="*/ 1442907 h 3913987"/>
                <a:gd name="connsiteX3" fmla="*/ 539426 w 2720564"/>
                <a:gd name="connsiteY3" fmla="*/ 1476463 h 3913987"/>
                <a:gd name="connsiteX4" fmla="*/ 472314 w 2720564"/>
                <a:gd name="connsiteY4" fmla="*/ 1493241 h 3913987"/>
                <a:gd name="connsiteX5" fmla="*/ 447147 w 2720564"/>
                <a:gd name="connsiteY5" fmla="*/ 1501630 h 3913987"/>
                <a:gd name="connsiteX6" fmla="*/ 371647 w 2720564"/>
                <a:gd name="connsiteY6" fmla="*/ 1535186 h 3913987"/>
                <a:gd name="connsiteX7" fmla="*/ 312924 w 2720564"/>
                <a:gd name="connsiteY7" fmla="*/ 1568742 h 3913987"/>
                <a:gd name="connsiteX8" fmla="*/ 287757 w 2720564"/>
                <a:gd name="connsiteY8" fmla="*/ 1593909 h 3913987"/>
                <a:gd name="connsiteX9" fmla="*/ 245812 w 2720564"/>
                <a:gd name="connsiteY9" fmla="*/ 1619076 h 3913987"/>
                <a:gd name="connsiteX10" fmla="*/ 178700 w 2720564"/>
                <a:gd name="connsiteY10" fmla="*/ 1669409 h 3913987"/>
                <a:gd name="connsiteX11" fmla="*/ 153533 w 2720564"/>
                <a:gd name="connsiteY11" fmla="*/ 1702965 h 3913987"/>
                <a:gd name="connsiteX12" fmla="*/ 69643 w 2720564"/>
                <a:gd name="connsiteY12" fmla="*/ 1803633 h 3913987"/>
                <a:gd name="connsiteX13" fmla="*/ 44476 w 2720564"/>
                <a:gd name="connsiteY13" fmla="*/ 1887523 h 3913987"/>
                <a:gd name="connsiteX14" fmla="*/ 36087 w 2720564"/>
                <a:gd name="connsiteY14" fmla="*/ 1929468 h 3913987"/>
                <a:gd name="connsiteX15" fmla="*/ 19309 w 2720564"/>
                <a:gd name="connsiteY15" fmla="*/ 1971413 h 3913987"/>
                <a:gd name="connsiteX16" fmla="*/ 19309 w 2720564"/>
                <a:gd name="connsiteY16" fmla="*/ 2172749 h 3913987"/>
                <a:gd name="connsiteX17" fmla="*/ 52865 w 2720564"/>
                <a:gd name="connsiteY17" fmla="*/ 2256639 h 3913987"/>
                <a:gd name="connsiteX18" fmla="*/ 94810 w 2720564"/>
                <a:gd name="connsiteY18" fmla="*/ 2340529 h 3913987"/>
                <a:gd name="connsiteX19" fmla="*/ 111588 w 2720564"/>
                <a:gd name="connsiteY19" fmla="*/ 2382474 h 3913987"/>
                <a:gd name="connsiteX20" fmla="*/ 170311 w 2720564"/>
                <a:gd name="connsiteY20" fmla="*/ 2457975 h 3913987"/>
                <a:gd name="connsiteX21" fmla="*/ 212256 w 2720564"/>
                <a:gd name="connsiteY21" fmla="*/ 2516698 h 3913987"/>
                <a:gd name="connsiteX22" fmla="*/ 237423 w 2720564"/>
                <a:gd name="connsiteY22" fmla="*/ 2533476 h 3913987"/>
                <a:gd name="connsiteX23" fmla="*/ 254201 w 2720564"/>
                <a:gd name="connsiteY23" fmla="*/ 2558643 h 3913987"/>
                <a:gd name="connsiteX24" fmla="*/ 329702 w 2720564"/>
                <a:gd name="connsiteY24" fmla="*/ 2617365 h 3913987"/>
                <a:gd name="connsiteX25" fmla="*/ 354869 w 2720564"/>
                <a:gd name="connsiteY25" fmla="*/ 2793534 h 3913987"/>
                <a:gd name="connsiteX26" fmla="*/ 371647 w 2720564"/>
                <a:gd name="connsiteY26" fmla="*/ 2827090 h 3913987"/>
                <a:gd name="connsiteX27" fmla="*/ 421980 w 2720564"/>
                <a:gd name="connsiteY27" fmla="*/ 2894202 h 3913987"/>
                <a:gd name="connsiteX28" fmla="*/ 438758 w 2720564"/>
                <a:gd name="connsiteY28" fmla="*/ 2919369 h 3913987"/>
                <a:gd name="connsiteX29" fmla="*/ 463925 w 2720564"/>
                <a:gd name="connsiteY29" fmla="*/ 2936147 h 3913987"/>
                <a:gd name="connsiteX30" fmla="*/ 480703 w 2720564"/>
                <a:gd name="connsiteY30" fmla="*/ 2986481 h 3913987"/>
                <a:gd name="connsiteX31" fmla="*/ 447147 w 2720564"/>
                <a:gd name="connsiteY31" fmla="*/ 3078760 h 3913987"/>
                <a:gd name="connsiteX32" fmla="*/ 413591 w 2720564"/>
                <a:gd name="connsiteY32" fmla="*/ 3103927 h 3913987"/>
                <a:gd name="connsiteX33" fmla="*/ 388424 w 2720564"/>
                <a:gd name="connsiteY33" fmla="*/ 3145872 h 3913987"/>
                <a:gd name="connsiteX34" fmla="*/ 380036 w 2720564"/>
                <a:gd name="connsiteY34" fmla="*/ 3280096 h 3913987"/>
                <a:gd name="connsiteX35" fmla="*/ 405202 w 2720564"/>
                <a:gd name="connsiteY35" fmla="*/ 3305263 h 3913987"/>
                <a:gd name="connsiteX36" fmla="*/ 455536 w 2720564"/>
                <a:gd name="connsiteY36" fmla="*/ 3355597 h 3913987"/>
                <a:gd name="connsiteX37" fmla="*/ 472314 w 2720564"/>
                <a:gd name="connsiteY37" fmla="*/ 3380764 h 3913987"/>
                <a:gd name="connsiteX38" fmla="*/ 497481 w 2720564"/>
                <a:gd name="connsiteY38" fmla="*/ 3397542 h 3913987"/>
                <a:gd name="connsiteX39" fmla="*/ 531037 w 2720564"/>
                <a:gd name="connsiteY39" fmla="*/ 3456265 h 3913987"/>
                <a:gd name="connsiteX40" fmla="*/ 564593 w 2720564"/>
                <a:gd name="connsiteY40" fmla="*/ 3473043 h 3913987"/>
                <a:gd name="connsiteX41" fmla="*/ 589760 w 2720564"/>
                <a:gd name="connsiteY41" fmla="*/ 3489820 h 3913987"/>
                <a:gd name="connsiteX42" fmla="*/ 757540 w 2720564"/>
                <a:gd name="connsiteY42" fmla="*/ 3514987 h 3913987"/>
                <a:gd name="connsiteX43" fmla="*/ 807874 w 2720564"/>
                <a:gd name="connsiteY43" fmla="*/ 3548543 h 3913987"/>
                <a:gd name="connsiteX44" fmla="*/ 866597 w 2720564"/>
                <a:gd name="connsiteY44" fmla="*/ 3607266 h 3913987"/>
                <a:gd name="connsiteX45" fmla="*/ 933709 w 2720564"/>
                <a:gd name="connsiteY45" fmla="*/ 3640822 h 3913987"/>
                <a:gd name="connsiteX46" fmla="*/ 967265 w 2720564"/>
                <a:gd name="connsiteY46" fmla="*/ 3665989 h 3913987"/>
                <a:gd name="connsiteX47" fmla="*/ 1034377 w 2720564"/>
                <a:gd name="connsiteY47" fmla="*/ 3724712 h 3913987"/>
                <a:gd name="connsiteX48" fmla="*/ 1118267 w 2720564"/>
                <a:gd name="connsiteY48" fmla="*/ 3758268 h 3913987"/>
                <a:gd name="connsiteX49" fmla="*/ 1185379 w 2720564"/>
                <a:gd name="connsiteY49" fmla="*/ 3800213 h 3913987"/>
                <a:gd name="connsiteX50" fmla="*/ 1244102 w 2720564"/>
                <a:gd name="connsiteY50" fmla="*/ 3816991 h 3913987"/>
                <a:gd name="connsiteX51" fmla="*/ 1361547 w 2720564"/>
                <a:gd name="connsiteY51" fmla="*/ 3850547 h 3913987"/>
                <a:gd name="connsiteX52" fmla="*/ 1395103 w 2720564"/>
                <a:gd name="connsiteY52" fmla="*/ 3867325 h 3913987"/>
                <a:gd name="connsiteX53" fmla="*/ 1478993 w 2720564"/>
                <a:gd name="connsiteY53" fmla="*/ 3884103 h 3913987"/>
                <a:gd name="connsiteX54" fmla="*/ 1596439 w 2720564"/>
                <a:gd name="connsiteY54" fmla="*/ 3909270 h 3913987"/>
                <a:gd name="connsiteX55" fmla="*/ 1814553 w 2720564"/>
                <a:gd name="connsiteY55" fmla="*/ 3900881 h 3913987"/>
                <a:gd name="connsiteX56" fmla="*/ 1839720 w 2720564"/>
                <a:gd name="connsiteY56" fmla="*/ 3892492 h 3913987"/>
                <a:gd name="connsiteX57" fmla="*/ 1864887 w 2720564"/>
                <a:gd name="connsiteY57" fmla="*/ 3867325 h 3913987"/>
                <a:gd name="connsiteX58" fmla="*/ 1873276 w 2720564"/>
                <a:gd name="connsiteY58" fmla="*/ 3842158 h 3913987"/>
                <a:gd name="connsiteX59" fmla="*/ 1898443 w 2720564"/>
                <a:gd name="connsiteY59" fmla="*/ 3833769 h 3913987"/>
                <a:gd name="connsiteX60" fmla="*/ 1923610 w 2720564"/>
                <a:gd name="connsiteY60" fmla="*/ 3816991 h 3913987"/>
                <a:gd name="connsiteX61" fmla="*/ 1990722 w 2720564"/>
                <a:gd name="connsiteY61" fmla="*/ 3800213 h 3913987"/>
                <a:gd name="connsiteX62" fmla="*/ 2057834 w 2720564"/>
                <a:gd name="connsiteY62" fmla="*/ 3775046 h 3913987"/>
                <a:gd name="connsiteX63" fmla="*/ 2091390 w 2720564"/>
                <a:gd name="connsiteY63" fmla="*/ 3758268 h 3913987"/>
                <a:gd name="connsiteX64" fmla="*/ 2124946 w 2720564"/>
                <a:gd name="connsiteY64" fmla="*/ 3749879 h 3913987"/>
                <a:gd name="connsiteX65" fmla="*/ 2141724 w 2720564"/>
                <a:gd name="connsiteY65" fmla="*/ 3724712 h 3913987"/>
                <a:gd name="connsiteX66" fmla="*/ 2150113 w 2720564"/>
                <a:gd name="connsiteY66" fmla="*/ 3699545 h 3913987"/>
                <a:gd name="connsiteX67" fmla="*/ 2175280 w 2720564"/>
                <a:gd name="connsiteY67" fmla="*/ 3665989 h 3913987"/>
                <a:gd name="connsiteX68" fmla="*/ 2200447 w 2720564"/>
                <a:gd name="connsiteY68" fmla="*/ 3607266 h 3913987"/>
                <a:gd name="connsiteX69" fmla="*/ 2217224 w 2720564"/>
                <a:gd name="connsiteY69" fmla="*/ 3582099 h 3913987"/>
                <a:gd name="connsiteX70" fmla="*/ 2275947 w 2720564"/>
                <a:gd name="connsiteY70" fmla="*/ 3489820 h 3913987"/>
                <a:gd name="connsiteX71" fmla="*/ 2292725 w 2720564"/>
                <a:gd name="connsiteY71" fmla="*/ 3464654 h 3913987"/>
                <a:gd name="connsiteX72" fmla="*/ 2326281 w 2720564"/>
                <a:gd name="connsiteY72" fmla="*/ 3422709 h 3913987"/>
                <a:gd name="connsiteX73" fmla="*/ 2334670 w 2720564"/>
                <a:gd name="connsiteY73" fmla="*/ 3389153 h 3913987"/>
                <a:gd name="connsiteX74" fmla="*/ 2435338 w 2720564"/>
                <a:gd name="connsiteY74" fmla="*/ 3280096 h 3913987"/>
                <a:gd name="connsiteX75" fmla="*/ 2460505 w 2720564"/>
                <a:gd name="connsiteY75" fmla="*/ 3246540 h 3913987"/>
                <a:gd name="connsiteX76" fmla="*/ 2494061 w 2720564"/>
                <a:gd name="connsiteY76" fmla="*/ 3212984 h 3913987"/>
                <a:gd name="connsiteX77" fmla="*/ 2527617 w 2720564"/>
                <a:gd name="connsiteY77" fmla="*/ 3137483 h 3913987"/>
                <a:gd name="connsiteX78" fmla="*/ 2552784 w 2720564"/>
                <a:gd name="connsiteY78" fmla="*/ 3112316 h 3913987"/>
                <a:gd name="connsiteX79" fmla="*/ 2569562 w 2720564"/>
                <a:gd name="connsiteY79" fmla="*/ 3053593 h 3913987"/>
                <a:gd name="connsiteX80" fmla="*/ 2586340 w 2720564"/>
                <a:gd name="connsiteY80" fmla="*/ 3003259 h 3913987"/>
                <a:gd name="connsiteX81" fmla="*/ 2678619 w 2720564"/>
                <a:gd name="connsiteY81" fmla="*/ 2902591 h 3913987"/>
                <a:gd name="connsiteX82" fmla="*/ 2712175 w 2720564"/>
                <a:gd name="connsiteY82" fmla="*/ 2852257 h 3913987"/>
                <a:gd name="connsiteX83" fmla="*/ 2720564 w 2720564"/>
                <a:gd name="connsiteY83" fmla="*/ 2827090 h 3913987"/>
                <a:gd name="connsiteX84" fmla="*/ 2712175 w 2720564"/>
                <a:gd name="connsiteY84" fmla="*/ 2743200 h 3913987"/>
                <a:gd name="connsiteX85" fmla="*/ 2703786 w 2720564"/>
                <a:gd name="connsiteY85" fmla="*/ 2172749 h 3913987"/>
                <a:gd name="connsiteX86" fmla="*/ 2678619 w 2720564"/>
                <a:gd name="connsiteY86" fmla="*/ 2097248 h 3913987"/>
                <a:gd name="connsiteX87" fmla="*/ 2670230 w 2720564"/>
                <a:gd name="connsiteY87" fmla="*/ 2072081 h 3913987"/>
                <a:gd name="connsiteX88" fmla="*/ 2678619 w 2720564"/>
                <a:gd name="connsiteY88" fmla="*/ 1988191 h 3913987"/>
                <a:gd name="connsiteX89" fmla="*/ 2661841 w 2720564"/>
                <a:gd name="connsiteY89" fmla="*/ 1803633 h 3913987"/>
                <a:gd name="connsiteX90" fmla="*/ 2653452 w 2720564"/>
                <a:gd name="connsiteY90" fmla="*/ 1770077 h 3913987"/>
                <a:gd name="connsiteX91" fmla="*/ 2636674 w 2720564"/>
                <a:gd name="connsiteY91" fmla="*/ 1694576 h 3913987"/>
                <a:gd name="connsiteX92" fmla="*/ 2611507 w 2720564"/>
                <a:gd name="connsiteY92" fmla="*/ 1669409 h 3913987"/>
                <a:gd name="connsiteX93" fmla="*/ 2586340 w 2720564"/>
                <a:gd name="connsiteY93" fmla="*/ 1635854 h 3913987"/>
                <a:gd name="connsiteX94" fmla="*/ 2527617 w 2720564"/>
                <a:gd name="connsiteY94" fmla="*/ 1577131 h 3913987"/>
                <a:gd name="connsiteX95" fmla="*/ 2502450 w 2720564"/>
                <a:gd name="connsiteY95" fmla="*/ 1560353 h 3913987"/>
                <a:gd name="connsiteX96" fmla="*/ 1931999 w 2720564"/>
                <a:gd name="connsiteY96" fmla="*/ 1551964 h 3913987"/>
                <a:gd name="connsiteX97" fmla="*/ 1881665 w 2720564"/>
                <a:gd name="connsiteY97" fmla="*/ 1535186 h 3913987"/>
                <a:gd name="connsiteX98" fmla="*/ 1822942 w 2720564"/>
                <a:gd name="connsiteY98" fmla="*/ 1526797 h 3913987"/>
                <a:gd name="connsiteX99" fmla="*/ 1789386 w 2720564"/>
                <a:gd name="connsiteY99" fmla="*/ 1518408 h 3913987"/>
                <a:gd name="connsiteX100" fmla="*/ 1755830 w 2720564"/>
                <a:gd name="connsiteY100" fmla="*/ 1468074 h 3913987"/>
                <a:gd name="connsiteX101" fmla="*/ 1747441 w 2720564"/>
                <a:gd name="connsiteY101" fmla="*/ 1317072 h 3913987"/>
                <a:gd name="connsiteX102" fmla="*/ 1739052 w 2720564"/>
                <a:gd name="connsiteY102" fmla="*/ 1275127 h 3913987"/>
                <a:gd name="connsiteX103" fmla="*/ 1722274 w 2720564"/>
                <a:gd name="connsiteY103" fmla="*/ 1249960 h 3913987"/>
                <a:gd name="connsiteX104" fmla="*/ 1680329 w 2720564"/>
                <a:gd name="connsiteY104" fmla="*/ 1166070 h 3913987"/>
                <a:gd name="connsiteX105" fmla="*/ 1663551 w 2720564"/>
                <a:gd name="connsiteY105" fmla="*/ 1140903 h 3913987"/>
                <a:gd name="connsiteX106" fmla="*/ 1646773 w 2720564"/>
                <a:gd name="connsiteY106" fmla="*/ 1115736 h 3913987"/>
                <a:gd name="connsiteX107" fmla="*/ 1596439 w 2720564"/>
                <a:gd name="connsiteY107" fmla="*/ 1065402 h 3913987"/>
                <a:gd name="connsiteX108" fmla="*/ 1562883 w 2720564"/>
                <a:gd name="connsiteY108" fmla="*/ 989901 h 3913987"/>
                <a:gd name="connsiteX109" fmla="*/ 1512549 w 2720564"/>
                <a:gd name="connsiteY109" fmla="*/ 956345 h 3913987"/>
                <a:gd name="connsiteX110" fmla="*/ 1495771 w 2720564"/>
                <a:gd name="connsiteY110" fmla="*/ 922789 h 3913987"/>
                <a:gd name="connsiteX111" fmla="*/ 1462215 w 2720564"/>
                <a:gd name="connsiteY111" fmla="*/ 872455 h 3913987"/>
                <a:gd name="connsiteX112" fmla="*/ 1445437 w 2720564"/>
                <a:gd name="connsiteY112" fmla="*/ 813732 h 3913987"/>
                <a:gd name="connsiteX113" fmla="*/ 1437048 w 2720564"/>
                <a:gd name="connsiteY113" fmla="*/ 755009 h 3913987"/>
                <a:gd name="connsiteX114" fmla="*/ 1445437 w 2720564"/>
                <a:gd name="connsiteY114" fmla="*/ 545285 h 3913987"/>
                <a:gd name="connsiteX115" fmla="*/ 1470604 w 2720564"/>
                <a:gd name="connsiteY115" fmla="*/ 494951 h 3913987"/>
                <a:gd name="connsiteX116" fmla="*/ 1487382 w 2720564"/>
                <a:gd name="connsiteY116" fmla="*/ 461395 h 3913987"/>
                <a:gd name="connsiteX117" fmla="*/ 1495771 w 2720564"/>
                <a:gd name="connsiteY117" fmla="*/ 436228 h 3913987"/>
                <a:gd name="connsiteX118" fmla="*/ 1520938 w 2720564"/>
                <a:gd name="connsiteY118" fmla="*/ 411061 h 3913987"/>
                <a:gd name="connsiteX119" fmla="*/ 1537716 w 2720564"/>
                <a:gd name="connsiteY119" fmla="*/ 377505 h 3913987"/>
                <a:gd name="connsiteX120" fmla="*/ 1554494 w 2720564"/>
                <a:gd name="connsiteY120" fmla="*/ 352338 h 3913987"/>
                <a:gd name="connsiteX121" fmla="*/ 1579661 w 2720564"/>
                <a:gd name="connsiteY121" fmla="*/ 293615 h 3913987"/>
                <a:gd name="connsiteX122" fmla="*/ 1520938 w 2720564"/>
                <a:gd name="connsiteY122" fmla="*/ 41945 h 3913987"/>
                <a:gd name="connsiteX123" fmla="*/ 1470604 w 2720564"/>
                <a:gd name="connsiteY123" fmla="*/ 0 h 3913987"/>
                <a:gd name="connsiteX124" fmla="*/ 1176990 w 2720564"/>
                <a:gd name="connsiteY124" fmla="*/ 16778 h 3913987"/>
                <a:gd name="connsiteX125" fmla="*/ 1143434 w 2720564"/>
                <a:gd name="connsiteY125" fmla="*/ 25167 h 3913987"/>
                <a:gd name="connsiteX126" fmla="*/ 1084711 w 2720564"/>
                <a:gd name="connsiteY126" fmla="*/ 50334 h 3913987"/>
                <a:gd name="connsiteX127" fmla="*/ 1034377 w 2720564"/>
                <a:gd name="connsiteY127" fmla="*/ 92279 h 3913987"/>
                <a:gd name="connsiteX128" fmla="*/ 1017599 w 2720564"/>
                <a:gd name="connsiteY128" fmla="*/ 125835 h 3913987"/>
                <a:gd name="connsiteX129" fmla="*/ 992432 w 2720564"/>
                <a:gd name="connsiteY129" fmla="*/ 167780 h 3913987"/>
                <a:gd name="connsiteX130" fmla="*/ 975654 w 2720564"/>
                <a:gd name="connsiteY130" fmla="*/ 218114 h 3913987"/>
                <a:gd name="connsiteX131" fmla="*/ 975654 w 2720564"/>
                <a:gd name="connsiteY131" fmla="*/ 620786 h 3913987"/>
                <a:gd name="connsiteX132" fmla="*/ 984043 w 2720564"/>
                <a:gd name="connsiteY132" fmla="*/ 654342 h 3913987"/>
                <a:gd name="connsiteX133" fmla="*/ 1009210 w 2720564"/>
                <a:gd name="connsiteY133" fmla="*/ 687898 h 3913987"/>
                <a:gd name="connsiteX134" fmla="*/ 1017599 w 2720564"/>
                <a:gd name="connsiteY134" fmla="*/ 721454 h 3913987"/>
                <a:gd name="connsiteX135" fmla="*/ 1067933 w 2720564"/>
                <a:gd name="connsiteY135" fmla="*/ 796954 h 3913987"/>
                <a:gd name="connsiteX136" fmla="*/ 1076322 w 2720564"/>
                <a:gd name="connsiteY136" fmla="*/ 822121 h 3913987"/>
                <a:gd name="connsiteX137" fmla="*/ 1093100 w 2720564"/>
                <a:gd name="connsiteY137" fmla="*/ 847288 h 3913987"/>
                <a:gd name="connsiteX138" fmla="*/ 1109878 w 2720564"/>
                <a:gd name="connsiteY138" fmla="*/ 906011 h 3913987"/>
                <a:gd name="connsiteX139" fmla="*/ 1126656 w 2720564"/>
                <a:gd name="connsiteY139" fmla="*/ 931178 h 3913987"/>
                <a:gd name="connsiteX140" fmla="*/ 1135045 w 2720564"/>
                <a:gd name="connsiteY140" fmla="*/ 981512 h 3913987"/>
                <a:gd name="connsiteX141" fmla="*/ 1001195 w 2720564"/>
                <a:gd name="connsiteY141" fmla="*/ 1043183 h 3913987"/>
                <a:gd name="connsiteX0" fmla="*/ 969328 w 2720564"/>
                <a:gd name="connsiteY0" fmla="*/ 1167897 h 3913987"/>
                <a:gd name="connsiteX1" fmla="*/ 849819 w 2720564"/>
                <a:gd name="connsiteY1" fmla="*/ 1426129 h 3913987"/>
                <a:gd name="connsiteX2" fmla="*/ 656872 w 2720564"/>
                <a:gd name="connsiteY2" fmla="*/ 1442907 h 3913987"/>
                <a:gd name="connsiteX3" fmla="*/ 539426 w 2720564"/>
                <a:gd name="connsiteY3" fmla="*/ 1476463 h 3913987"/>
                <a:gd name="connsiteX4" fmla="*/ 472314 w 2720564"/>
                <a:gd name="connsiteY4" fmla="*/ 1493241 h 3913987"/>
                <a:gd name="connsiteX5" fmla="*/ 447147 w 2720564"/>
                <a:gd name="connsiteY5" fmla="*/ 1501630 h 3913987"/>
                <a:gd name="connsiteX6" fmla="*/ 371647 w 2720564"/>
                <a:gd name="connsiteY6" fmla="*/ 1535186 h 3913987"/>
                <a:gd name="connsiteX7" fmla="*/ 312924 w 2720564"/>
                <a:gd name="connsiteY7" fmla="*/ 1568742 h 3913987"/>
                <a:gd name="connsiteX8" fmla="*/ 287757 w 2720564"/>
                <a:gd name="connsiteY8" fmla="*/ 1593909 h 3913987"/>
                <a:gd name="connsiteX9" fmla="*/ 245812 w 2720564"/>
                <a:gd name="connsiteY9" fmla="*/ 1619076 h 3913987"/>
                <a:gd name="connsiteX10" fmla="*/ 178700 w 2720564"/>
                <a:gd name="connsiteY10" fmla="*/ 1669409 h 3913987"/>
                <a:gd name="connsiteX11" fmla="*/ 153533 w 2720564"/>
                <a:gd name="connsiteY11" fmla="*/ 1702965 h 3913987"/>
                <a:gd name="connsiteX12" fmla="*/ 69643 w 2720564"/>
                <a:gd name="connsiteY12" fmla="*/ 1803633 h 3913987"/>
                <a:gd name="connsiteX13" fmla="*/ 44476 w 2720564"/>
                <a:gd name="connsiteY13" fmla="*/ 1887523 h 3913987"/>
                <a:gd name="connsiteX14" fmla="*/ 36087 w 2720564"/>
                <a:gd name="connsiteY14" fmla="*/ 1929468 h 3913987"/>
                <a:gd name="connsiteX15" fmla="*/ 19309 w 2720564"/>
                <a:gd name="connsiteY15" fmla="*/ 1971413 h 3913987"/>
                <a:gd name="connsiteX16" fmla="*/ 19309 w 2720564"/>
                <a:gd name="connsiteY16" fmla="*/ 2172749 h 3913987"/>
                <a:gd name="connsiteX17" fmla="*/ 52865 w 2720564"/>
                <a:gd name="connsiteY17" fmla="*/ 2256639 h 3913987"/>
                <a:gd name="connsiteX18" fmla="*/ 94810 w 2720564"/>
                <a:gd name="connsiteY18" fmla="*/ 2340529 h 3913987"/>
                <a:gd name="connsiteX19" fmla="*/ 111588 w 2720564"/>
                <a:gd name="connsiteY19" fmla="*/ 2382474 h 3913987"/>
                <a:gd name="connsiteX20" fmla="*/ 170311 w 2720564"/>
                <a:gd name="connsiteY20" fmla="*/ 2457975 h 3913987"/>
                <a:gd name="connsiteX21" fmla="*/ 212256 w 2720564"/>
                <a:gd name="connsiteY21" fmla="*/ 2516698 h 3913987"/>
                <a:gd name="connsiteX22" fmla="*/ 237423 w 2720564"/>
                <a:gd name="connsiteY22" fmla="*/ 2533476 h 3913987"/>
                <a:gd name="connsiteX23" fmla="*/ 254201 w 2720564"/>
                <a:gd name="connsiteY23" fmla="*/ 2558643 h 3913987"/>
                <a:gd name="connsiteX24" fmla="*/ 329702 w 2720564"/>
                <a:gd name="connsiteY24" fmla="*/ 2617365 h 3913987"/>
                <a:gd name="connsiteX25" fmla="*/ 354869 w 2720564"/>
                <a:gd name="connsiteY25" fmla="*/ 2793534 h 3913987"/>
                <a:gd name="connsiteX26" fmla="*/ 371647 w 2720564"/>
                <a:gd name="connsiteY26" fmla="*/ 2827090 h 3913987"/>
                <a:gd name="connsiteX27" fmla="*/ 421980 w 2720564"/>
                <a:gd name="connsiteY27" fmla="*/ 2894202 h 3913987"/>
                <a:gd name="connsiteX28" fmla="*/ 438758 w 2720564"/>
                <a:gd name="connsiteY28" fmla="*/ 2919369 h 3913987"/>
                <a:gd name="connsiteX29" fmla="*/ 463925 w 2720564"/>
                <a:gd name="connsiteY29" fmla="*/ 2936147 h 3913987"/>
                <a:gd name="connsiteX30" fmla="*/ 480703 w 2720564"/>
                <a:gd name="connsiteY30" fmla="*/ 2986481 h 3913987"/>
                <a:gd name="connsiteX31" fmla="*/ 447147 w 2720564"/>
                <a:gd name="connsiteY31" fmla="*/ 3078760 h 3913987"/>
                <a:gd name="connsiteX32" fmla="*/ 413591 w 2720564"/>
                <a:gd name="connsiteY32" fmla="*/ 3103927 h 3913987"/>
                <a:gd name="connsiteX33" fmla="*/ 388424 w 2720564"/>
                <a:gd name="connsiteY33" fmla="*/ 3145872 h 3913987"/>
                <a:gd name="connsiteX34" fmla="*/ 380036 w 2720564"/>
                <a:gd name="connsiteY34" fmla="*/ 3280096 h 3913987"/>
                <a:gd name="connsiteX35" fmla="*/ 405202 w 2720564"/>
                <a:gd name="connsiteY35" fmla="*/ 3305263 h 3913987"/>
                <a:gd name="connsiteX36" fmla="*/ 455536 w 2720564"/>
                <a:gd name="connsiteY36" fmla="*/ 3355597 h 3913987"/>
                <a:gd name="connsiteX37" fmla="*/ 472314 w 2720564"/>
                <a:gd name="connsiteY37" fmla="*/ 3380764 h 3913987"/>
                <a:gd name="connsiteX38" fmla="*/ 497481 w 2720564"/>
                <a:gd name="connsiteY38" fmla="*/ 3397542 h 3913987"/>
                <a:gd name="connsiteX39" fmla="*/ 531037 w 2720564"/>
                <a:gd name="connsiteY39" fmla="*/ 3456265 h 3913987"/>
                <a:gd name="connsiteX40" fmla="*/ 564593 w 2720564"/>
                <a:gd name="connsiteY40" fmla="*/ 3473043 h 3913987"/>
                <a:gd name="connsiteX41" fmla="*/ 589760 w 2720564"/>
                <a:gd name="connsiteY41" fmla="*/ 3489820 h 3913987"/>
                <a:gd name="connsiteX42" fmla="*/ 757540 w 2720564"/>
                <a:gd name="connsiteY42" fmla="*/ 3514987 h 3913987"/>
                <a:gd name="connsiteX43" fmla="*/ 807874 w 2720564"/>
                <a:gd name="connsiteY43" fmla="*/ 3548543 h 3913987"/>
                <a:gd name="connsiteX44" fmla="*/ 866597 w 2720564"/>
                <a:gd name="connsiteY44" fmla="*/ 3607266 h 3913987"/>
                <a:gd name="connsiteX45" fmla="*/ 933709 w 2720564"/>
                <a:gd name="connsiteY45" fmla="*/ 3640822 h 3913987"/>
                <a:gd name="connsiteX46" fmla="*/ 967265 w 2720564"/>
                <a:gd name="connsiteY46" fmla="*/ 3665989 h 3913987"/>
                <a:gd name="connsiteX47" fmla="*/ 1034377 w 2720564"/>
                <a:gd name="connsiteY47" fmla="*/ 3724712 h 3913987"/>
                <a:gd name="connsiteX48" fmla="*/ 1118267 w 2720564"/>
                <a:gd name="connsiteY48" fmla="*/ 3758268 h 3913987"/>
                <a:gd name="connsiteX49" fmla="*/ 1185379 w 2720564"/>
                <a:gd name="connsiteY49" fmla="*/ 3800213 h 3913987"/>
                <a:gd name="connsiteX50" fmla="*/ 1244102 w 2720564"/>
                <a:gd name="connsiteY50" fmla="*/ 3816991 h 3913987"/>
                <a:gd name="connsiteX51" fmla="*/ 1361547 w 2720564"/>
                <a:gd name="connsiteY51" fmla="*/ 3850547 h 3913987"/>
                <a:gd name="connsiteX52" fmla="*/ 1395103 w 2720564"/>
                <a:gd name="connsiteY52" fmla="*/ 3867325 h 3913987"/>
                <a:gd name="connsiteX53" fmla="*/ 1478993 w 2720564"/>
                <a:gd name="connsiteY53" fmla="*/ 3884103 h 3913987"/>
                <a:gd name="connsiteX54" fmla="*/ 1596439 w 2720564"/>
                <a:gd name="connsiteY54" fmla="*/ 3909270 h 3913987"/>
                <a:gd name="connsiteX55" fmla="*/ 1814553 w 2720564"/>
                <a:gd name="connsiteY55" fmla="*/ 3900881 h 3913987"/>
                <a:gd name="connsiteX56" fmla="*/ 1839720 w 2720564"/>
                <a:gd name="connsiteY56" fmla="*/ 3892492 h 3913987"/>
                <a:gd name="connsiteX57" fmla="*/ 1864887 w 2720564"/>
                <a:gd name="connsiteY57" fmla="*/ 3867325 h 3913987"/>
                <a:gd name="connsiteX58" fmla="*/ 1873276 w 2720564"/>
                <a:gd name="connsiteY58" fmla="*/ 3842158 h 3913987"/>
                <a:gd name="connsiteX59" fmla="*/ 1898443 w 2720564"/>
                <a:gd name="connsiteY59" fmla="*/ 3833769 h 3913987"/>
                <a:gd name="connsiteX60" fmla="*/ 1923610 w 2720564"/>
                <a:gd name="connsiteY60" fmla="*/ 3816991 h 3913987"/>
                <a:gd name="connsiteX61" fmla="*/ 1990722 w 2720564"/>
                <a:gd name="connsiteY61" fmla="*/ 3800213 h 3913987"/>
                <a:gd name="connsiteX62" fmla="*/ 2057834 w 2720564"/>
                <a:gd name="connsiteY62" fmla="*/ 3775046 h 3913987"/>
                <a:gd name="connsiteX63" fmla="*/ 2091390 w 2720564"/>
                <a:gd name="connsiteY63" fmla="*/ 3758268 h 3913987"/>
                <a:gd name="connsiteX64" fmla="*/ 2124946 w 2720564"/>
                <a:gd name="connsiteY64" fmla="*/ 3749879 h 3913987"/>
                <a:gd name="connsiteX65" fmla="*/ 2141724 w 2720564"/>
                <a:gd name="connsiteY65" fmla="*/ 3724712 h 3913987"/>
                <a:gd name="connsiteX66" fmla="*/ 2150113 w 2720564"/>
                <a:gd name="connsiteY66" fmla="*/ 3699545 h 3913987"/>
                <a:gd name="connsiteX67" fmla="*/ 2175280 w 2720564"/>
                <a:gd name="connsiteY67" fmla="*/ 3665989 h 3913987"/>
                <a:gd name="connsiteX68" fmla="*/ 2200447 w 2720564"/>
                <a:gd name="connsiteY68" fmla="*/ 3607266 h 3913987"/>
                <a:gd name="connsiteX69" fmla="*/ 2217224 w 2720564"/>
                <a:gd name="connsiteY69" fmla="*/ 3582099 h 3913987"/>
                <a:gd name="connsiteX70" fmla="*/ 2275947 w 2720564"/>
                <a:gd name="connsiteY70" fmla="*/ 3489820 h 3913987"/>
                <a:gd name="connsiteX71" fmla="*/ 2292725 w 2720564"/>
                <a:gd name="connsiteY71" fmla="*/ 3464654 h 3913987"/>
                <a:gd name="connsiteX72" fmla="*/ 2326281 w 2720564"/>
                <a:gd name="connsiteY72" fmla="*/ 3422709 h 3913987"/>
                <a:gd name="connsiteX73" fmla="*/ 2334670 w 2720564"/>
                <a:gd name="connsiteY73" fmla="*/ 3389153 h 3913987"/>
                <a:gd name="connsiteX74" fmla="*/ 2435338 w 2720564"/>
                <a:gd name="connsiteY74" fmla="*/ 3280096 h 3913987"/>
                <a:gd name="connsiteX75" fmla="*/ 2460505 w 2720564"/>
                <a:gd name="connsiteY75" fmla="*/ 3246540 h 3913987"/>
                <a:gd name="connsiteX76" fmla="*/ 2494061 w 2720564"/>
                <a:gd name="connsiteY76" fmla="*/ 3212984 h 3913987"/>
                <a:gd name="connsiteX77" fmla="*/ 2527617 w 2720564"/>
                <a:gd name="connsiteY77" fmla="*/ 3137483 h 3913987"/>
                <a:gd name="connsiteX78" fmla="*/ 2552784 w 2720564"/>
                <a:gd name="connsiteY78" fmla="*/ 3112316 h 3913987"/>
                <a:gd name="connsiteX79" fmla="*/ 2569562 w 2720564"/>
                <a:gd name="connsiteY79" fmla="*/ 3053593 h 3913987"/>
                <a:gd name="connsiteX80" fmla="*/ 2586340 w 2720564"/>
                <a:gd name="connsiteY80" fmla="*/ 3003259 h 3913987"/>
                <a:gd name="connsiteX81" fmla="*/ 2678619 w 2720564"/>
                <a:gd name="connsiteY81" fmla="*/ 2902591 h 3913987"/>
                <a:gd name="connsiteX82" fmla="*/ 2712175 w 2720564"/>
                <a:gd name="connsiteY82" fmla="*/ 2852257 h 3913987"/>
                <a:gd name="connsiteX83" fmla="*/ 2720564 w 2720564"/>
                <a:gd name="connsiteY83" fmla="*/ 2827090 h 3913987"/>
                <a:gd name="connsiteX84" fmla="*/ 2712175 w 2720564"/>
                <a:gd name="connsiteY84" fmla="*/ 2743200 h 3913987"/>
                <a:gd name="connsiteX85" fmla="*/ 2703786 w 2720564"/>
                <a:gd name="connsiteY85" fmla="*/ 2172749 h 3913987"/>
                <a:gd name="connsiteX86" fmla="*/ 2678619 w 2720564"/>
                <a:gd name="connsiteY86" fmla="*/ 2097248 h 3913987"/>
                <a:gd name="connsiteX87" fmla="*/ 2670230 w 2720564"/>
                <a:gd name="connsiteY87" fmla="*/ 2072081 h 3913987"/>
                <a:gd name="connsiteX88" fmla="*/ 2678619 w 2720564"/>
                <a:gd name="connsiteY88" fmla="*/ 1988191 h 3913987"/>
                <a:gd name="connsiteX89" fmla="*/ 2661841 w 2720564"/>
                <a:gd name="connsiteY89" fmla="*/ 1803633 h 3913987"/>
                <a:gd name="connsiteX90" fmla="*/ 2653452 w 2720564"/>
                <a:gd name="connsiteY90" fmla="*/ 1770077 h 3913987"/>
                <a:gd name="connsiteX91" fmla="*/ 2636674 w 2720564"/>
                <a:gd name="connsiteY91" fmla="*/ 1694576 h 3913987"/>
                <a:gd name="connsiteX92" fmla="*/ 2611507 w 2720564"/>
                <a:gd name="connsiteY92" fmla="*/ 1669409 h 3913987"/>
                <a:gd name="connsiteX93" fmla="*/ 2586340 w 2720564"/>
                <a:gd name="connsiteY93" fmla="*/ 1635854 h 3913987"/>
                <a:gd name="connsiteX94" fmla="*/ 2527617 w 2720564"/>
                <a:gd name="connsiteY94" fmla="*/ 1577131 h 3913987"/>
                <a:gd name="connsiteX95" fmla="*/ 2502450 w 2720564"/>
                <a:gd name="connsiteY95" fmla="*/ 1560353 h 3913987"/>
                <a:gd name="connsiteX96" fmla="*/ 1931999 w 2720564"/>
                <a:gd name="connsiteY96" fmla="*/ 1551964 h 3913987"/>
                <a:gd name="connsiteX97" fmla="*/ 1881665 w 2720564"/>
                <a:gd name="connsiteY97" fmla="*/ 1535186 h 3913987"/>
                <a:gd name="connsiteX98" fmla="*/ 1822942 w 2720564"/>
                <a:gd name="connsiteY98" fmla="*/ 1526797 h 3913987"/>
                <a:gd name="connsiteX99" fmla="*/ 1789386 w 2720564"/>
                <a:gd name="connsiteY99" fmla="*/ 1518408 h 3913987"/>
                <a:gd name="connsiteX100" fmla="*/ 1755830 w 2720564"/>
                <a:gd name="connsiteY100" fmla="*/ 1468074 h 3913987"/>
                <a:gd name="connsiteX101" fmla="*/ 1747441 w 2720564"/>
                <a:gd name="connsiteY101" fmla="*/ 1317072 h 3913987"/>
                <a:gd name="connsiteX102" fmla="*/ 1739052 w 2720564"/>
                <a:gd name="connsiteY102" fmla="*/ 1275127 h 3913987"/>
                <a:gd name="connsiteX103" fmla="*/ 1722274 w 2720564"/>
                <a:gd name="connsiteY103" fmla="*/ 1249960 h 3913987"/>
                <a:gd name="connsiteX104" fmla="*/ 1680329 w 2720564"/>
                <a:gd name="connsiteY104" fmla="*/ 1166070 h 3913987"/>
                <a:gd name="connsiteX105" fmla="*/ 1663551 w 2720564"/>
                <a:gd name="connsiteY105" fmla="*/ 1140903 h 3913987"/>
                <a:gd name="connsiteX106" fmla="*/ 1646773 w 2720564"/>
                <a:gd name="connsiteY106" fmla="*/ 1115736 h 3913987"/>
                <a:gd name="connsiteX107" fmla="*/ 1596439 w 2720564"/>
                <a:gd name="connsiteY107" fmla="*/ 1065402 h 3913987"/>
                <a:gd name="connsiteX108" fmla="*/ 1562883 w 2720564"/>
                <a:gd name="connsiteY108" fmla="*/ 989901 h 3913987"/>
                <a:gd name="connsiteX109" fmla="*/ 1512549 w 2720564"/>
                <a:gd name="connsiteY109" fmla="*/ 956345 h 3913987"/>
                <a:gd name="connsiteX110" fmla="*/ 1495771 w 2720564"/>
                <a:gd name="connsiteY110" fmla="*/ 922789 h 3913987"/>
                <a:gd name="connsiteX111" fmla="*/ 1462215 w 2720564"/>
                <a:gd name="connsiteY111" fmla="*/ 872455 h 3913987"/>
                <a:gd name="connsiteX112" fmla="*/ 1445437 w 2720564"/>
                <a:gd name="connsiteY112" fmla="*/ 813732 h 3913987"/>
                <a:gd name="connsiteX113" fmla="*/ 1437048 w 2720564"/>
                <a:gd name="connsiteY113" fmla="*/ 755009 h 3913987"/>
                <a:gd name="connsiteX114" fmla="*/ 1445437 w 2720564"/>
                <a:gd name="connsiteY114" fmla="*/ 545285 h 3913987"/>
                <a:gd name="connsiteX115" fmla="*/ 1470604 w 2720564"/>
                <a:gd name="connsiteY115" fmla="*/ 494951 h 3913987"/>
                <a:gd name="connsiteX116" fmla="*/ 1487382 w 2720564"/>
                <a:gd name="connsiteY116" fmla="*/ 461395 h 3913987"/>
                <a:gd name="connsiteX117" fmla="*/ 1495771 w 2720564"/>
                <a:gd name="connsiteY117" fmla="*/ 436228 h 3913987"/>
                <a:gd name="connsiteX118" fmla="*/ 1520938 w 2720564"/>
                <a:gd name="connsiteY118" fmla="*/ 411061 h 3913987"/>
                <a:gd name="connsiteX119" fmla="*/ 1537716 w 2720564"/>
                <a:gd name="connsiteY119" fmla="*/ 377505 h 3913987"/>
                <a:gd name="connsiteX120" fmla="*/ 1554494 w 2720564"/>
                <a:gd name="connsiteY120" fmla="*/ 352338 h 3913987"/>
                <a:gd name="connsiteX121" fmla="*/ 1579661 w 2720564"/>
                <a:gd name="connsiteY121" fmla="*/ 293615 h 3913987"/>
                <a:gd name="connsiteX122" fmla="*/ 1520938 w 2720564"/>
                <a:gd name="connsiteY122" fmla="*/ 41945 h 3913987"/>
                <a:gd name="connsiteX123" fmla="*/ 1470604 w 2720564"/>
                <a:gd name="connsiteY123" fmla="*/ 0 h 3913987"/>
                <a:gd name="connsiteX124" fmla="*/ 1176990 w 2720564"/>
                <a:gd name="connsiteY124" fmla="*/ 16778 h 3913987"/>
                <a:gd name="connsiteX125" fmla="*/ 1143434 w 2720564"/>
                <a:gd name="connsiteY125" fmla="*/ 25167 h 3913987"/>
                <a:gd name="connsiteX126" fmla="*/ 1084711 w 2720564"/>
                <a:gd name="connsiteY126" fmla="*/ 50334 h 3913987"/>
                <a:gd name="connsiteX127" fmla="*/ 1034377 w 2720564"/>
                <a:gd name="connsiteY127" fmla="*/ 92279 h 3913987"/>
                <a:gd name="connsiteX128" fmla="*/ 1017599 w 2720564"/>
                <a:gd name="connsiteY128" fmla="*/ 125835 h 3913987"/>
                <a:gd name="connsiteX129" fmla="*/ 992432 w 2720564"/>
                <a:gd name="connsiteY129" fmla="*/ 167780 h 3913987"/>
                <a:gd name="connsiteX130" fmla="*/ 975654 w 2720564"/>
                <a:gd name="connsiteY130" fmla="*/ 218114 h 3913987"/>
                <a:gd name="connsiteX131" fmla="*/ 975654 w 2720564"/>
                <a:gd name="connsiteY131" fmla="*/ 620786 h 3913987"/>
                <a:gd name="connsiteX132" fmla="*/ 984043 w 2720564"/>
                <a:gd name="connsiteY132" fmla="*/ 654342 h 3913987"/>
                <a:gd name="connsiteX133" fmla="*/ 1009210 w 2720564"/>
                <a:gd name="connsiteY133" fmla="*/ 687898 h 3913987"/>
                <a:gd name="connsiteX134" fmla="*/ 1017599 w 2720564"/>
                <a:gd name="connsiteY134" fmla="*/ 721454 h 3913987"/>
                <a:gd name="connsiteX135" fmla="*/ 1067933 w 2720564"/>
                <a:gd name="connsiteY135" fmla="*/ 796954 h 3913987"/>
                <a:gd name="connsiteX136" fmla="*/ 1076322 w 2720564"/>
                <a:gd name="connsiteY136" fmla="*/ 822121 h 3913987"/>
                <a:gd name="connsiteX137" fmla="*/ 1093100 w 2720564"/>
                <a:gd name="connsiteY137" fmla="*/ 847288 h 3913987"/>
                <a:gd name="connsiteX138" fmla="*/ 1109878 w 2720564"/>
                <a:gd name="connsiteY138" fmla="*/ 906011 h 3913987"/>
                <a:gd name="connsiteX139" fmla="*/ 1126656 w 2720564"/>
                <a:gd name="connsiteY139" fmla="*/ 931178 h 3913987"/>
                <a:gd name="connsiteX140" fmla="*/ 1135045 w 2720564"/>
                <a:gd name="connsiteY140" fmla="*/ 981512 h 3913987"/>
                <a:gd name="connsiteX141" fmla="*/ 1001195 w 2720564"/>
                <a:gd name="connsiteY141" fmla="*/ 1043183 h 3913987"/>
                <a:gd name="connsiteX142" fmla="*/ 989413 w 2720564"/>
                <a:gd name="connsiteY142" fmla="*/ 1059290 h 3913987"/>
                <a:gd name="connsiteX0" fmla="*/ 969328 w 2720564"/>
                <a:gd name="connsiteY0" fmla="*/ 1167897 h 3913987"/>
                <a:gd name="connsiteX1" fmla="*/ 974053 w 2720564"/>
                <a:gd name="connsiteY1" fmla="*/ 1170489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143" fmla="*/ 989413 w 2720564"/>
                <a:gd name="connsiteY143" fmla="*/ 1059290 h 3913987"/>
                <a:gd name="connsiteX0" fmla="*/ 969328 w 2720564"/>
                <a:gd name="connsiteY0" fmla="*/ 1167897 h 3913987"/>
                <a:gd name="connsiteX1" fmla="*/ 974053 w 2720564"/>
                <a:gd name="connsiteY1" fmla="*/ 1170489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143" fmla="*/ 989413 w 2720564"/>
                <a:gd name="connsiteY143" fmla="*/ 1059290 h 3913987"/>
                <a:gd name="connsiteX0" fmla="*/ 969328 w 2720564"/>
                <a:gd name="connsiteY0" fmla="*/ 1167897 h 3913987"/>
                <a:gd name="connsiteX1" fmla="*/ 974053 w 2720564"/>
                <a:gd name="connsiteY1" fmla="*/ 1170489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143" fmla="*/ 989413 w 2720564"/>
                <a:gd name="connsiteY143" fmla="*/ 1059290 h 3913987"/>
                <a:gd name="connsiteX0" fmla="*/ 969328 w 2720564"/>
                <a:gd name="connsiteY0" fmla="*/ 1167897 h 3913987"/>
                <a:gd name="connsiteX1" fmla="*/ 974053 w 2720564"/>
                <a:gd name="connsiteY1" fmla="*/ 1170489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143" fmla="*/ 989413 w 2720564"/>
                <a:gd name="connsiteY143" fmla="*/ 1059290 h 3913987"/>
                <a:gd name="connsiteX0" fmla="*/ 969328 w 2720564"/>
                <a:gd name="connsiteY0" fmla="*/ 1167897 h 3913987"/>
                <a:gd name="connsiteX1" fmla="*/ 974053 w 2720564"/>
                <a:gd name="connsiteY1" fmla="*/ 1170489 h 3913987"/>
                <a:gd name="connsiteX2" fmla="*/ 849819 w 2720564"/>
                <a:gd name="connsiteY2" fmla="*/ 1426129 h 3913987"/>
                <a:gd name="connsiteX3" fmla="*/ 656872 w 2720564"/>
                <a:gd name="connsiteY3" fmla="*/ 1442907 h 3913987"/>
                <a:gd name="connsiteX4" fmla="*/ 539426 w 2720564"/>
                <a:gd name="connsiteY4" fmla="*/ 1476463 h 3913987"/>
                <a:gd name="connsiteX5" fmla="*/ 472314 w 2720564"/>
                <a:gd name="connsiteY5" fmla="*/ 1493241 h 3913987"/>
                <a:gd name="connsiteX6" fmla="*/ 447147 w 2720564"/>
                <a:gd name="connsiteY6" fmla="*/ 1501630 h 3913987"/>
                <a:gd name="connsiteX7" fmla="*/ 371647 w 2720564"/>
                <a:gd name="connsiteY7" fmla="*/ 1535186 h 3913987"/>
                <a:gd name="connsiteX8" fmla="*/ 312924 w 2720564"/>
                <a:gd name="connsiteY8" fmla="*/ 1568742 h 3913987"/>
                <a:gd name="connsiteX9" fmla="*/ 287757 w 2720564"/>
                <a:gd name="connsiteY9" fmla="*/ 1593909 h 3913987"/>
                <a:gd name="connsiteX10" fmla="*/ 245812 w 2720564"/>
                <a:gd name="connsiteY10" fmla="*/ 1619076 h 3913987"/>
                <a:gd name="connsiteX11" fmla="*/ 178700 w 2720564"/>
                <a:gd name="connsiteY11" fmla="*/ 1669409 h 3913987"/>
                <a:gd name="connsiteX12" fmla="*/ 153533 w 2720564"/>
                <a:gd name="connsiteY12" fmla="*/ 1702965 h 3913987"/>
                <a:gd name="connsiteX13" fmla="*/ 69643 w 2720564"/>
                <a:gd name="connsiteY13" fmla="*/ 1803633 h 3913987"/>
                <a:gd name="connsiteX14" fmla="*/ 44476 w 2720564"/>
                <a:gd name="connsiteY14" fmla="*/ 1887523 h 3913987"/>
                <a:gd name="connsiteX15" fmla="*/ 36087 w 2720564"/>
                <a:gd name="connsiteY15" fmla="*/ 1929468 h 3913987"/>
                <a:gd name="connsiteX16" fmla="*/ 19309 w 2720564"/>
                <a:gd name="connsiteY16" fmla="*/ 1971413 h 3913987"/>
                <a:gd name="connsiteX17" fmla="*/ 19309 w 2720564"/>
                <a:gd name="connsiteY17" fmla="*/ 2172749 h 3913987"/>
                <a:gd name="connsiteX18" fmla="*/ 52865 w 2720564"/>
                <a:gd name="connsiteY18" fmla="*/ 2256639 h 3913987"/>
                <a:gd name="connsiteX19" fmla="*/ 94810 w 2720564"/>
                <a:gd name="connsiteY19" fmla="*/ 2340529 h 3913987"/>
                <a:gd name="connsiteX20" fmla="*/ 111588 w 2720564"/>
                <a:gd name="connsiteY20" fmla="*/ 2382474 h 3913987"/>
                <a:gd name="connsiteX21" fmla="*/ 170311 w 2720564"/>
                <a:gd name="connsiteY21" fmla="*/ 2457975 h 3913987"/>
                <a:gd name="connsiteX22" fmla="*/ 212256 w 2720564"/>
                <a:gd name="connsiteY22" fmla="*/ 2516698 h 3913987"/>
                <a:gd name="connsiteX23" fmla="*/ 237423 w 2720564"/>
                <a:gd name="connsiteY23" fmla="*/ 2533476 h 3913987"/>
                <a:gd name="connsiteX24" fmla="*/ 254201 w 2720564"/>
                <a:gd name="connsiteY24" fmla="*/ 2558643 h 3913987"/>
                <a:gd name="connsiteX25" fmla="*/ 329702 w 2720564"/>
                <a:gd name="connsiteY25" fmla="*/ 2617365 h 3913987"/>
                <a:gd name="connsiteX26" fmla="*/ 354869 w 2720564"/>
                <a:gd name="connsiteY26" fmla="*/ 2793534 h 3913987"/>
                <a:gd name="connsiteX27" fmla="*/ 371647 w 2720564"/>
                <a:gd name="connsiteY27" fmla="*/ 2827090 h 3913987"/>
                <a:gd name="connsiteX28" fmla="*/ 421980 w 2720564"/>
                <a:gd name="connsiteY28" fmla="*/ 2894202 h 3913987"/>
                <a:gd name="connsiteX29" fmla="*/ 438758 w 2720564"/>
                <a:gd name="connsiteY29" fmla="*/ 2919369 h 3913987"/>
                <a:gd name="connsiteX30" fmla="*/ 463925 w 2720564"/>
                <a:gd name="connsiteY30" fmla="*/ 2936147 h 3913987"/>
                <a:gd name="connsiteX31" fmla="*/ 480703 w 2720564"/>
                <a:gd name="connsiteY31" fmla="*/ 2986481 h 3913987"/>
                <a:gd name="connsiteX32" fmla="*/ 447147 w 2720564"/>
                <a:gd name="connsiteY32" fmla="*/ 3078760 h 3913987"/>
                <a:gd name="connsiteX33" fmla="*/ 413591 w 2720564"/>
                <a:gd name="connsiteY33" fmla="*/ 3103927 h 3913987"/>
                <a:gd name="connsiteX34" fmla="*/ 388424 w 2720564"/>
                <a:gd name="connsiteY34" fmla="*/ 3145872 h 3913987"/>
                <a:gd name="connsiteX35" fmla="*/ 380036 w 2720564"/>
                <a:gd name="connsiteY35" fmla="*/ 3280096 h 3913987"/>
                <a:gd name="connsiteX36" fmla="*/ 405202 w 2720564"/>
                <a:gd name="connsiteY36" fmla="*/ 3305263 h 3913987"/>
                <a:gd name="connsiteX37" fmla="*/ 455536 w 2720564"/>
                <a:gd name="connsiteY37" fmla="*/ 3355597 h 3913987"/>
                <a:gd name="connsiteX38" fmla="*/ 472314 w 2720564"/>
                <a:gd name="connsiteY38" fmla="*/ 3380764 h 3913987"/>
                <a:gd name="connsiteX39" fmla="*/ 497481 w 2720564"/>
                <a:gd name="connsiteY39" fmla="*/ 3397542 h 3913987"/>
                <a:gd name="connsiteX40" fmla="*/ 531037 w 2720564"/>
                <a:gd name="connsiteY40" fmla="*/ 3456265 h 3913987"/>
                <a:gd name="connsiteX41" fmla="*/ 564593 w 2720564"/>
                <a:gd name="connsiteY41" fmla="*/ 3473043 h 3913987"/>
                <a:gd name="connsiteX42" fmla="*/ 589760 w 2720564"/>
                <a:gd name="connsiteY42" fmla="*/ 3489820 h 3913987"/>
                <a:gd name="connsiteX43" fmla="*/ 757540 w 2720564"/>
                <a:gd name="connsiteY43" fmla="*/ 3514987 h 3913987"/>
                <a:gd name="connsiteX44" fmla="*/ 807874 w 2720564"/>
                <a:gd name="connsiteY44" fmla="*/ 3548543 h 3913987"/>
                <a:gd name="connsiteX45" fmla="*/ 866597 w 2720564"/>
                <a:gd name="connsiteY45" fmla="*/ 3607266 h 3913987"/>
                <a:gd name="connsiteX46" fmla="*/ 933709 w 2720564"/>
                <a:gd name="connsiteY46" fmla="*/ 3640822 h 3913987"/>
                <a:gd name="connsiteX47" fmla="*/ 967265 w 2720564"/>
                <a:gd name="connsiteY47" fmla="*/ 3665989 h 3913987"/>
                <a:gd name="connsiteX48" fmla="*/ 1034377 w 2720564"/>
                <a:gd name="connsiteY48" fmla="*/ 3724712 h 3913987"/>
                <a:gd name="connsiteX49" fmla="*/ 1118267 w 2720564"/>
                <a:gd name="connsiteY49" fmla="*/ 3758268 h 3913987"/>
                <a:gd name="connsiteX50" fmla="*/ 1185379 w 2720564"/>
                <a:gd name="connsiteY50" fmla="*/ 3800213 h 3913987"/>
                <a:gd name="connsiteX51" fmla="*/ 1244102 w 2720564"/>
                <a:gd name="connsiteY51" fmla="*/ 3816991 h 3913987"/>
                <a:gd name="connsiteX52" fmla="*/ 1361547 w 2720564"/>
                <a:gd name="connsiteY52" fmla="*/ 3850547 h 3913987"/>
                <a:gd name="connsiteX53" fmla="*/ 1395103 w 2720564"/>
                <a:gd name="connsiteY53" fmla="*/ 3867325 h 3913987"/>
                <a:gd name="connsiteX54" fmla="*/ 1478993 w 2720564"/>
                <a:gd name="connsiteY54" fmla="*/ 3884103 h 3913987"/>
                <a:gd name="connsiteX55" fmla="*/ 1596439 w 2720564"/>
                <a:gd name="connsiteY55" fmla="*/ 3909270 h 3913987"/>
                <a:gd name="connsiteX56" fmla="*/ 1814553 w 2720564"/>
                <a:gd name="connsiteY56" fmla="*/ 3900881 h 3913987"/>
                <a:gd name="connsiteX57" fmla="*/ 1839720 w 2720564"/>
                <a:gd name="connsiteY57" fmla="*/ 3892492 h 3913987"/>
                <a:gd name="connsiteX58" fmla="*/ 1864887 w 2720564"/>
                <a:gd name="connsiteY58" fmla="*/ 3867325 h 3913987"/>
                <a:gd name="connsiteX59" fmla="*/ 1873276 w 2720564"/>
                <a:gd name="connsiteY59" fmla="*/ 3842158 h 3913987"/>
                <a:gd name="connsiteX60" fmla="*/ 1898443 w 2720564"/>
                <a:gd name="connsiteY60" fmla="*/ 3833769 h 3913987"/>
                <a:gd name="connsiteX61" fmla="*/ 1923610 w 2720564"/>
                <a:gd name="connsiteY61" fmla="*/ 3816991 h 3913987"/>
                <a:gd name="connsiteX62" fmla="*/ 1990722 w 2720564"/>
                <a:gd name="connsiteY62" fmla="*/ 3800213 h 3913987"/>
                <a:gd name="connsiteX63" fmla="*/ 2057834 w 2720564"/>
                <a:gd name="connsiteY63" fmla="*/ 3775046 h 3913987"/>
                <a:gd name="connsiteX64" fmla="*/ 2091390 w 2720564"/>
                <a:gd name="connsiteY64" fmla="*/ 3758268 h 3913987"/>
                <a:gd name="connsiteX65" fmla="*/ 2124946 w 2720564"/>
                <a:gd name="connsiteY65" fmla="*/ 3749879 h 3913987"/>
                <a:gd name="connsiteX66" fmla="*/ 2141724 w 2720564"/>
                <a:gd name="connsiteY66" fmla="*/ 3724712 h 3913987"/>
                <a:gd name="connsiteX67" fmla="*/ 2150113 w 2720564"/>
                <a:gd name="connsiteY67" fmla="*/ 3699545 h 3913987"/>
                <a:gd name="connsiteX68" fmla="*/ 2175280 w 2720564"/>
                <a:gd name="connsiteY68" fmla="*/ 3665989 h 3913987"/>
                <a:gd name="connsiteX69" fmla="*/ 2200447 w 2720564"/>
                <a:gd name="connsiteY69" fmla="*/ 3607266 h 3913987"/>
                <a:gd name="connsiteX70" fmla="*/ 2217224 w 2720564"/>
                <a:gd name="connsiteY70" fmla="*/ 3582099 h 3913987"/>
                <a:gd name="connsiteX71" fmla="*/ 2275947 w 2720564"/>
                <a:gd name="connsiteY71" fmla="*/ 3489820 h 3913987"/>
                <a:gd name="connsiteX72" fmla="*/ 2292725 w 2720564"/>
                <a:gd name="connsiteY72" fmla="*/ 3464654 h 3913987"/>
                <a:gd name="connsiteX73" fmla="*/ 2326281 w 2720564"/>
                <a:gd name="connsiteY73" fmla="*/ 3422709 h 3913987"/>
                <a:gd name="connsiteX74" fmla="*/ 2334670 w 2720564"/>
                <a:gd name="connsiteY74" fmla="*/ 3389153 h 3913987"/>
                <a:gd name="connsiteX75" fmla="*/ 2435338 w 2720564"/>
                <a:gd name="connsiteY75" fmla="*/ 3280096 h 3913987"/>
                <a:gd name="connsiteX76" fmla="*/ 2460505 w 2720564"/>
                <a:gd name="connsiteY76" fmla="*/ 3246540 h 3913987"/>
                <a:gd name="connsiteX77" fmla="*/ 2494061 w 2720564"/>
                <a:gd name="connsiteY77" fmla="*/ 3212984 h 3913987"/>
                <a:gd name="connsiteX78" fmla="*/ 2527617 w 2720564"/>
                <a:gd name="connsiteY78" fmla="*/ 3137483 h 3913987"/>
                <a:gd name="connsiteX79" fmla="*/ 2552784 w 2720564"/>
                <a:gd name="connsiteY79" fmla="*/ 3112316 h 3913987"/>
                <a:gd name="connsiteX80" fmla="*/ 2569562 w 2720564"/>
                <a:gd name="connsiteY80" fmla="*/ 3053593 h 3913987"/>
                <a:gd name="connsiteX81" fmla="*/ 2586340 w 2720564"/>
                <a:gd name="connsiteY81" fmla="*/ 3003259 h 3913987"/>
                <a:gd name="connsiteX82" fmla="*/ 2678619 w 2720564"/>
                <a:gd name="connsiteY82" fmla="*/ 2902591 h 3913987"/>
                <a:gd name="connsiteX83" fmla="*/ 2712175 w 2720564"/>
                <a:gd name="connsiteY83" fmla="*/ 2852257 h 3913987"/>
                <a:gd name="connsiteX84" fmla="*/ 2720564 w 2720564"/>
                <a:gd name="connsiteY84" fmla="*/ 2827090 h 3913987"/>
                <a:gd name="connsiteX85" fmla="*/ 2712175 w 2720564"/>
                <a:gd name="connsiteY85" fmla="*/ 2743200 h 3913987"/>
                <a:gd name="connsiteX86" fmla="*/ 2703786 w 2720564"/>
                <a:gd name="connsiteY86" fmla="*/ 2172749 h 3913987"/>
                <a:gd name="connsiteX87" fmla="*/ 2678619 w 2720564"/>
                <a:gd name="connsiteY87" fmla="*/ 2097248 h 3913987"/>
                <a:gd name="connsiteX88" fmla="*/ 2670230 w 2720564"/>
                <a:gd name="connsiteY88" fmla="*/ 2072081 h 3913987"/>
                <a:gd name="connsiteX89" fmla="*/ 2678619 w 2720564"/>
                <a:gd name="connsiteY89" fmla="*/ 1988191 h 3913987"/>
                <a:gd name="connsiteX90" fmla="*/ 2661841 w 2720564"/>
                <a:gd name="connsiteY90" fmla="*/ 1803633 h 3913987"/>
                <a:gd name="connsiteX91" fmla="*/ 2653452 w 2720564"/>
                <a:gd name="connsiteY91" fmla="*/ 1770077 h 3913987"/>
                <a:gd name="connsiteX92" fmla="*/ 2636674 w 2720564"/>
                <a:gd name="connsiteY92" fmla="*/ 1694576 h 3913987"/>
                <a:gd name="connsiteX93" fmla="*/ 2611507 w 2720564"/>
                <a:gd name="connsiteY93" fmla="*/ 1669409 h 3913987"/>
                <a:gd name="connsiteX94" fmla="*/ 2586340 w 2720564"/>
                <a:gd name="connsiteY94" fmla="*/ 1635854 h 3913987"/>
                <a:gd name="connsiteX95" fmla="*/ 2527617 w 2720564"/>
                <a:gd name="connsiteY95" fmla="*/ 1577131 h 3913987"/>
                <a:gd name="connsiteX96" fmla="*/ 2502450 w 2720564"/>
                <a:gd name="connsiteY96" fmla="*/ 1560353 h 3913987"/>
                <a:gd name="connsiteX97" fmla="*/ 1931999 w 2720564"/>
                <a:gd name="connsiteY97" fmla="*/ 1551964 h 3913987"/>
                <a:gd name="connsiteX98" fmla="*/ 1881665 w 2720564"/>
                <a:gd name="connsiteY98" fmla="*/ 1535186 h 3913987"/>
                <a:gd name="connsiteX99" fmla="*/ 1822942 w 2720564"/>
                <a:gd name="connsiteY99" fmla="*/ 1526797 h 3913987"/>
                <a:gd name="connsiteX100" fmla="*/ 1789386 w 2720564"/>
                <a:gd name="connsiteY100" fmla="*/ 1518408 h 3913987"/>
                <a:gd name="connsiteX101" fmla="*/ 1755830 w 2720564"/>
                <a:gd name="connsiteY101" fmla="*/ 1468074 h 3913987"/>
                <a:gd name="connsiteX102" fmla="*/ 1747441 w 2720564"/>
                <a:gd name="connsiteY102" fmla="*/ 1317072 h 3913987"/>
                <a:gd name="connsiteX103" fmla="*/ 1739052 w 2720564"/>
                <a:gd name="connsiteY103" fmla="*/ 1275127 h 3913987"/>
                <a:gd name="connsiteX104" fmla="*/ 1722274 w 2720564"/>
                <a:gd name="connsiteY104" fmla="*/ 1249960 h 3913987"/>
                <a:gd name="connsiteX105" fmla="*/ 1680329 w 2720564"/>
                <a:gd name="connsiteY105" fmla="*/ 1166070 h 3913987"/>
                <a:gd name="connsiteX106" fmla="*/ 1663551 w 2720564"/>
                <a:gd name="connsiteY106" fmla="*/ 1140903 h 3913987"/>
                <a:gd name="connsiteX107" fmla="*/ 1646773 w 2720564"/>
                <a:gd name="connsiteY107" fmla="*/ 1115736 h 3913987"/>
                <a:gd name="connsiteX108" fmla="*/ 1596439 w 2720564"/>
                <a:gd name="connsiteY108" fmla="*/ 1065402 h 3913987"/>
                <a:gd name="connsiteX109" fmla="*/ 1562883 w 2720564"/>
                <a:gd name="connsiteY109" fmla="*/ 989901 h 3913987"/>
                <a:gd name="connsiteX110" fmla="*/ 1512549 w 2720564"/>
                <a:gd name="connsiteY110" fmla="*/ 956345 h 3913987"/>
                <a:gd name="connsiteX111" fmla="*/ 1495771 w 2720564"/>
                <a:gd name="connsiteY111" fmla="*/ 922789 h 3913987"/>
                <a:gd name="connsiteX112" fmla="*/ 1462215 w 2720564"/>
                <a:gd name="connsiteY112" fmla="*/ 872455 h 3913987"/>
                <a:gd name="connsiteX113" fmla="*/ 1445437 w 2720564"/>
                <a:gd name="connsiteY113" fmla="*/ 813732 h 3913987"/>
                <a:gd name="connsiteX114" fmla="*/ 1437048 w 2720564"/>
                <a:gd name="connsiteY114" fmla="*/ 755009 h 3913987"/>
                <a:gd name="connsiteX115" fmla="*/ 1445437 w 2720564"/>
                <a:gd name="connsiteY115" fmla="*/ 545285 h 3913987"/>
                <a:gd name="connsiteX116" fmla="*/ 1470604 w 2720564"/>
                <a:gd name="connsiteY116" fmla="*/ 494951 h 3913987"/>
                <a:gd name="connsiteX117" fmla="*/ 1487382 w 2720564"/>
                <a:gd name="connsiteY117" fmla="*/ 461395 h 3913987"/>
                <a:gd name="connsiteX118" fmla="*/ 1495771 w 2720564"/>
                <a:gd name="connsiteY118" fmla="*/ 436228 h 3913987"/>
                <a:gd name="connsiteX119" fmla="*/ 1520938 w 2720564"/>
                <a:gd name="connsiteY119" fmla="*/ 411061 h 3913987"/>
                <a:gd name="connsiteX120" fmla="*/ 1537716 w 2720564"/>
                <a:gd name="connsiteY120" fmla="*/ 377505 h 3913987"/>
                <a:gd name="connsiteX121" fmla="*/ 1554494 w 2720564"/>
                <a:gd name="connsiteY121" fmla="*/ 352338 h 3913987"/>
                <a:gd name="connsiteX122" fmla="*/ 1579661 w 2720564"/>
                <a:gd name="connsiteY122" fmla="*/ 293615 h 3913987"/>
                <a:gd name="connsiteX123" fmla="*/ 1520938 w 2720564"/>
                <a:gd name="connsiteY123" fmla="*/ 41945 h 3913987"/>
                <a:gd name="connsiteX124" fmla="*/ 1470604 w 2720564"/>
                <a:gd name="connsiteY124" fmla="*/ 0 h 3913987"/>
                <a:gd name="connsiteX125" fmla="*/ 1176990 w 2720564"/>
                <a:gd name="connsiteY125" fmla="*/ 16778 h 3913987"/>
                <a:gd name="connsiteX126" fmla="*/ 1143434 w 2720564"/>
                <a:gd name="connsiteY126" fmla="*/ 25167 h 3913987"/>
                <a:gd name="connsiteX127" fmla="*/ 1084711 w 2720564"/>
                <a:gd name="connsiteY127" fmla="*/ 50334 h 3913987"/>
                <a:gd name="connsiteX128" fmla="*/ 1034377 w 2720564"/>
                <a:gd name="connsiteY128" fmla="*/ 92279 h 3913987"/>
                <a:gd name="connsiteX129" fmla="*/ 1017599 w 2720564"/>
                <a:gd name="connsiteY129" fmla="*/ 125835 h 3913987"/>
                <a:gd name="connsiteX130" fmla="*/ 992432 w 2720564"/>
                <a:gd name="connsiteY130" fmla="*/ 167780 h 3913987"/>
                <a:gd name="connsiteX131" fmla="*/ 975654 w 2720564"/>
                <a:gd name="connsiteY131" fmla="*/ 218114 h 3913987"/>
                <a:gd name="connsiteX132" fmla="*/ 975654 w 2720564"/>
                <a:gd name="connsiteY132" fmla="*/ 620786 h 3913987"/>
                <a:gd name="connsiteX133" fmla="*/ 984043 w 2720564"/>
                <a:gd name="connsiteY133" fmla="*/ 654342 h 3913987"/>
                <a:gd name="connsiteX134" fmla="*/ 1009210 w 2720564"/>
                <a:gd name="connsiteY134" fmla="*/ 687898 h 3913987"/>
                <a:gd name="connsiteX135" fmla="*/ 1017599 w 2720564"/>
                <a:gd name="connsiteY135" fmla="*/ 721454 h 3913987"/>
                <a:gd name="connsiteX136" fmla="*/ 1067933 w 2720564"/>
                <a:gd name="connsiteY136" fmla="*/ 796954 h 3913987"/>
                <a:gd name="connsiteX137" fmla="*/ 1076322 w 2720564"/>
                <a:gd name="connsiteY137" fmla="*/ 822121 h 3913987"/>
                <a:gd name="connsiteX138" fmla="*/ 1093100 w 2720564"/>
                <a:gd name="connsiteY138" fmla="*/ 847288 h 3913987"/>
                <a:gd name="connsiteX139" fmla="*/ 1109878 w 2720564"/>
                <a:gd name="connsiteY139" fmla="*/ 906011 h 3913987"/>
                <a:gd name="connsiteX140" fmla="*/ 1126656 w 2720564"/>
                <a:gd name="connsiteY140" fmla="*/ 931178 h 3913987"/>
                <a:gd name="connsiteX141" fmla="*/ 1135045 w 2720564"/>
                <a:gd name="connsiteY141" fmla="*/ 981512 h 3913987"/>
                <a:gd name="connsiteX142" fmla="*/ 1001195 w 2720564"/>
                <a:gd name="connsiteY142" fmla="*/ 1043183 h 3913987"/>
                <a:gd name="connsiteX143" fmla="*/ 989413 w 2720564"/>
                <a:gd name="connsiteY143" fmla="*/ 1059290 h 3913987"/>
                <a:gd name="connsiteX144" fmla="*/ 969328 w 2720564"/>
                <a:gd name="connsiteY144" fmla="*/ 1167897 h 391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20564" h="3913987">
                  <a:moveTo>
                    <a:pt x="969328" y="1167897"/>
                  </a:moveTo>
                  <a:cubicBezTo>
                    <a:pt x="970115" y="1168329"/>
                    <a:pt x="1011891" y="1029571"/>
                    <a:pt x="974053" y="1170489"/>
                  </a:cubicBezTo>
                  <a:cubicBezTo>
                    <a:pt x="954135" y="1213528"/>
                    <a:pt x="902682" y="1380726"/>
                    <a:pt x="849819" y="1426129"/>
                  </a:cubicBezTo>
                  <a:cubicBezTo>
                    <a:pt x="785503" y="1431722"/>
                    <a:pt x="720598" y="1432573"/>
                    <a:pt x="656872" y="1442907"/>
                  </a:cubicBezTo>
                  <a:cubicBezTo>
                    <a:pt x="616682" y="1449424"/>
                    <a:pt x="578926" y="1466588"/>
                    <a:pt x="539426" y="1476463"/>
                  </a:cubicBezTo>
                  <a:cubicBezTo>
                    <a:pt x="517055" y="1482056"/>
                    <a:pt x="494190" y="1485949"/>
                    <a:pt x="472314" y="1493241"/>
                  </a:cubicBezTo>
                  <a:cubicBezTo>
                    <a:pt x="463925" y="1496037"/>
                    <a:pt x="455056" y="1497675"/>
                    <a:pt x="447147" y="1501630"/>
                  </a:cubicBezTo>
                  <a:cubicBezTo>
                    <a:pt x="374583" y="1537912"/>
                    <a:pt x="435681" y="1519177"/>
                    <a:pt x="371647" y="1535186"/>
                  </a:cubicBezTo>
                  <a:cubicBezTo>
                    <a:pt x="352073" y="1546371"/>
                    <a:pt x="331393" y="1555813"/>
                    <a:pt x="312924" y="1568742"/>
                  </a:cubicBezTo>
                  <a:cubicBezTo>
                    <a:pt x="303205" y="1575545"/>
                    <a:pt x="297248" y="1586791"/>
                    <a:pt x="287757" y="1593909"/>
                  </a:cubicBezTo>
                  <a:cubicBezTo>
                    <a:pt x="274713" y="1603692"/>
                    <a:pt x="259639" y="1610434"/>
                    <a:pt x="245812" y="1619076"/>
                  </a:cubicBezTo>
                  <a:cubicBezTo>
                    <a:pt x="225162" y="1631983"/>
                    <a:pt x="194040" y="1654069"/>
                    <a:pt x="178700" y="1669409"/>
                  </a:cubicBezTo>
                  <a:cubicBezTo>
                    <a:pt x="168813" y="1679295"/>
                    <a:pt x="162938" y="1692619"/>
                    <a:pt x="153533" y="1702965"/>
                  </a:cubicBezTo>
                  <a:cubicBezTo>
                    <a:pt x="109334" y="1751584"/>
                    <a:pt x="93707" y="1750693"/>
                    <a:pt x="69643" y="1803633"/>
                  </a:cubicBezTo>
                  <a:cubicBezTo>
                    <a:pt x="60551" y="1823636"/>
                    <a:pt x="49767" y="1863714"/>
                    <a:pt x="44476" y="1887523"/>
                  </a:cubicBezTo>
                  <a:cubicBezTo>
                    <a:pt x="41383" y="1901442"/>
                    <a:pt x="40184" y="1915811"/>
                    <a:pt x="36087" y="1929468"/>
                  </a:cubicBezTo>
                  <a:cubicBezTo>
                    <a:pt x="31760" y="1943892"/>
                    <a:pt x="24902" y="1957431"/>
                    <a:pt x="19309" y="1971413"/>
                  </a:cubicBezTo>
                  <a:cubicBezTo>
                    <a:pt x="5998" y="2051276"/>
                    <a:pt x="0" y="2064621"/>
                    <a:pt x="19309" y="2172749"/>
                  </a:cubicBezTo>
                  <a:cubicBezTo>
                    <a:pt x="24603" y="2202397"/>
                    <a:pt x="41680" y="2228676"/>
                    <a:pt x="52865" y="2256639"/>
                  </a:cubicBezTo>
                  <a:cubicBezTo>
                    <a:pt x="95964" y="2364387"/>
                    <a:pt x="39952" y="2230814"/>
                    <a:pt x="94810" y="2340529"/>
                  </a:cubicBezTo>
                  <a:cubicBezTo>
                    <a:pt x="101544" y="2353998"/>
                    <a:pt x="103445" y="2369807"/>
                    <a:pt x="111588" y="2382474"/>
                  </a:cubicBezTo>
                  <a:cubicBezTo>
                    <a:pt x="128829" y="2409293"/>
                    <a:pt x="152625" y="2431447"/>
                    <a:pt x="170311" y="2457975"/>
                  </a:cubicBezTo>
                  <a:cubicBezTo>
                    <a:pt x="179838" y="2472265"/>
                    <a:pt x="201851" y="2506293"/>
                    <a:pt x="212256" y="2516698"/>
                  </a:cubicBezTo>
                  <a:cubicBezTo>
                    <a:pt x="219385" y="2523827"/>
                    <a:pt x="229034" y="2527883"/>
                    <a:pt x="237423" y="2533476"/>
                  </a:cubicBezTo>
                  <a:cubicBezTo>
                    <a:pt x="243016" y="2541865"/>
                    <a:pt x="246741" y="2551861"/>
                    <a:pt x="254201" y="2558643"/>
                  </a:cubicBezTo>
                  <a:cubicBezTo>
                    <a:pt x="277793" y="2580090"/>
                    <a:pt x="329702" y="2617365"/>
                    <a:pt x="329702" y="2617365"/>
                  </a:cubicBezTo>
                  <a:cubicBezTo>
                    <a:pt x="370237" y="2738969"/>
                    <a:pt x="320433" y="2575442"/>
                    <a:pt x="354869" y="2793534"/>
                  </a:cubicBezTo>
                  <a:cubicBezTo>
                    <a:pt x="356819" y="2805887"/>
                    <a:pt x="364710" y="2816685"/>
                    <a:pt x="371647" y="2827090"/>
                  </a:cubicBezTo>
                  <a:cubicBezTo>
                    <a:pt x="387158" y="2850357"/>
                    <a:pt x="406469" y="2870935"/>
                    <a:pt x="421980" y="2894202"/>
                  </a:cubicBezTo>
                  <a:cubicBezTo>
                    <a:pt x="427573" y="2902591"/>
                    <a:pt x="431629" y="2912240"/>
                    <a:pt x="438758" y="2919369"/>
                  </a:cubicBezTo>
                  <a:cubicBezTo>
                    <a:pt x="445887" y="2926498"/>
                    <a:pt x="455536" y="2930554"/>
                    <a:pt x="463925" y="2936147"/>
                  </a:cubicBezTo>
                  <a:cubicBezTo>
                    <a:pt x="469518" y="2952925"/>
                    <a:pt x="484992" y="2969323"/>
                    <a:pt x="480703" y="2986481"/>
                  </a:cubicBezTo>
                  <a:cubicBezTo>
                    <a:pt x="472751" y="3018290"/>
                    <a:pt x="471788" y="3054119"/>
                    <a:pt x="447147" y="3078760"/>
                  </a:cubicBezTo>
                  <a:cubicBezTo>
                    <a:pt x="437260" y="3088647"/>
                    <a:pt x="424776" y="3095538"/>
                    <a:pt x="413591" y="3103927"/>
                  </a:cubicBezTo>
                  <a:cubicBezTo>
                    <a:pt x="405202" y="3117909"/>
                    <a:pt x="395171" y="3131028"/>
                    <a:pt x="388424" y="3145872"/>
                  </a:cubicBezTo>
                  <a:cubicBezTo>
                    <a:pt x="366903" y="3193220"/>
                    <a:pt x="363305" y="3225719"/>
                    <a:pt x="380036" y="3280096"/>
                  </a:cubicBezTo>
                  <a:cubicBezTo>
                    <a:pt x="383525" y="3291435"/>
                    <a:pt x="397481" y="3296255"/>
                    <a:pt x="405202" y="3305263"/>
                  </a:cubicBezTo>
                  <a:cubicBezTo>
                    <a:pt x="446822" y="3353821"/>
                    <a:pt x="411233" y="3326062"/>
                    <a:pt x="455536" y="3355597"/>
                  </a:cubicBezTo>
                  <a:cubicBezTo>
                    <a:pt x="461129" y="3363986"/>
                    <a:pt x="465185" y="3373635"/>
                    <a:pt x="472314" y="3380764"/>
                  </a:cubicBezTo>
                  <a:cubicBezTo>
                    <a:pt x="479443" y="3387893"/>
                    <a:pt x="491183" y="3389669"/>
                    <a:pt x="497481" y="3397542"/>
                  </a:cubicBezTo>
                  <a:cubicBezTo>
                    <a:pt x="543995" y="3455685"/>
                    <a:pt x="447274" y="3384468"/>
                    <a:pt x="531037" y="3456265"/>
                  </a:cubicBezTo>
                  <a:cubicBezTo>
                    <a:pt x="540532" y="3464404"/>
                    <a:pt x="553735" y="3466839"/>
                    <a:pt x="564593" y="3473043"/>
                  </a:cubicBezTo>
                  <a:cubicBezTo>
                    <a:pt x="573347" y="3478045"/>
                    <a:pt x="580547" y="3485725"/>
                    <a:pt x="589760" y="3489820"/>
                  </a:cubicBezTo>
                  <a:cubicBezTo>
                    <a:pt x="651246" y="3517146"/>
                    <a:pt x="680335" y="3509472"/>
                    <a:pt x="757540" y="3514987"/>
                  </a:cubicBezTo>
                  <a:cubicBezTo>
                    <a:pt x="774318" y="3526172"/>
                    <a:pt x="795775" y="3532411"/>
                    <a:pt x="807874" y="3548543"/>
                  </a:cubicBezTo>
                  <a:cubicBezTo>
                    <a:pt x="831487" y="3580028"/>
                    <a:pt x="831798" y="3586967"/>
                    <a:pt x="866597" y="3607266"/>
                  </a:cubicBezTo>
                  <a:cubicBezTo>
                    <a:pt x="888201" y="3619868"/>
                    <a:pt x="913700" y="3625815"/>
                    <a:pt x="933709" y="3640822"/>
                  </a:cubicBezTo>
                  <a:cubicBezTo>
                    <a:pt x="944894" y="3649211"/>
                    <a:pt x="956649" y="3656890"/>
                    <a:pt x="967265" y="3665989"/>
                  </a:cubicBezTo>
                  <a:cubicBezTo>
                    <a:pt x="1009712" y="3702373"/>
                    <a:pt x="976196" y="3685925"/>
                    <a:pt x="1034377" y="3724712"/>
                  </a:cubicBezTo>
                  <a:cubicBezTo>
                    <a:pt x="1078358" y="3754032"/>
                    <a:pt x="1063697" y="3730983"/>
                    <a:pt x="1118267" y="3758268"/>
                  </a:cubicBezTo>
                  <a:cubicBezTo>
                    <a:pt x="1141862" y="3770066"/>
                    <a:pt x="1161473" y="3789057"/>
                    <a:pt x="1185379" y="3800213"/>
                  </a:cubicBezTo>
                  <a:cubicBezTo>
                    <a:pt x="1203827" y="3808822"/>
                    <a:pt x="1224789" y="3810553"/>
                    <a:pt x="1244102" y="3816991"/>
                  </a:cubicBezTo>
                  <a:cubicBezTo>
                    <a:pt x="1347900" y="3851591"/>
                    <a:pt x="1272866" y="3835767"/>
                    <a:pt x="1361547" y="3850547"/>
                  </a:cubicBezTo>
                  <a:cubicBezTo>
                    <a:pt x="1372732" y="3856140"/>
                    <a:pt x="1383394" y="3862934"/>
                    <a:pt x="1395103" y="3867325"/>
                  </a:cubicBezTo>
                  <a:cubicBezTo>
                    <a:pt x="1422988" y="3877782"/>
                    <a:pt x="1449998" y="3876854"/>
                    <a:pt x="1478993" y="3884103"/>
                  </a:cubicBezTo>
                  <a:cubicBezTo>
                    <a:pt x="1598529" y="3913987"/>
                    <a:pt x="1450826" y="3891068"/>
                    <a:pt x="1596439" y="3909270"/>
                  </a:cubicBezTo>
                  <a:cubicBezTo>
                    <a:pt x="1669144" y="3906474"/>
                    <a:pt x="1741967" y="3905887"/>
                    <a:pt x="1814553" y="3900881"/>
                  </a:cubicBezTo>
                  <a:cubicBezTo>
                    <a:pt x="1823375" y="3900273"/>
                    <a:pt x="1832362" y="3897397"/>
                    <a:pt x="1839720" y="3892492"/>
                  </a:cubicBezTo>
                  <a:cubicBezTo>
                    <a:pt x="1849591" y="3885911"/>
                    <a:pt x="1856498" y="3875714"/>
                    <a:pt x="1864887" y="3867325"/>
                  </a:cubicBezTo>
                  <a:cubicBezTo>
                    <a:pt x="1867683" y="3858936"/>
                    <a:pt x="1867023" y="3848411"/>
                    <a:pt x="1873276" y="3842158"/>
                  </a:cubicBezTo>
                  <a:cubicBezTo>
                    <a:pt x="1879529" y="3835905"/>
                    <a:pt x="1890534" y="3837724"/>
                    <a:pt x="1898443" y="3833769"/>
                  </a:cubicBezTo>
                  <a:cubicBezTo>
                    <a:pt x="1907461" y="3829260"/>
                    <a:pt x="1914592" y="3821500"/>
                    <a:pt x="1923610" y="3816991"/>
                  </a:cubicBezTo>
                  <a:cubicBezTo>
                    <a:pt x="1940807" y="3808392"/>
                    <a:pt x="1974768" y="3803404"/>
                    <a:pt x="1990722" y="3800213"/>
                  </a:cubicBezTo>
                  <a:cubicBezTo>
                    <a:pt x="2042413" y="3765752"/>
                    <a:pt x="1985270" y="3799234"/>
                    <a:pt x="2057834" y="3775046"/>
                  </a:cubicBezTo>
                  <a:cubicBezTo>
                    <a:pt x="2069698" y="3771091"/>
                    <a:pt x="2079681" y="3762659"/>
                    <a:pt x="2091390" y="3758268"/>
                  </a:cubicBezTo>
                  <a:cubicBezTo>
                    <a:pt x="2102185" y="3754220"/>
                    <a:pt x="2113761" y="3752675"/>
                    <a:pt x="2124946" y="3749879"/>
                  </a:cubicBezTo>
                  <a:cubicBezTo>
                    <a:pt x="2130539" y="3741490"/>
                    <a:pt x="2137215" y="3733730"/>
                    <a:pt x="2141724" y="3724712"/>
                  </a:cubicBezTo>
                  <a:cubicBezTo>
                    <a:pt x="2145679" y="3716803"/>
                    <a:pt x="2145726" y="3707223"/>
                    <a:pt x="2150113" y="3699545"/>
                  </a:cubicBezTo>
                  <a:cubicBezTo>
                    <a:pt x="2157050" y="3687406"/>
                    <a:pt x="2167870" y="3677845"/>
                    <a:pt x="2175280" y="3665989"/>
                  </a:cubicBezTo>
                  <a:cubicBezTo>
                    <a:pt x="2218913" y="3596176"/>
                    <a:pt x="2171910" y="3664342"/>
                    <a:pt x="2200447" y="3607266"/>
                  </a:cubicBezTo>
                  <a:cubicBezTo>
                    <a:pt x="2204956" y="3598248"/>
                    <a:pt x="2211881" y="3590649"/>
                    <a:pt x="2217224" y="3582099"/>
                  </a:cubicBezTo>
                  <a:cubicBezTo>
                    <a:pt x="2276426" y="3487374"/>
                    <a:pt x="2204086" y="3597610"/>
                    <a:pt x="2275947" y="3489820"/>
                  </a:cubicBezTo>
                  <a:cubicBezTo>
                    <a:pt x="2281540" y="3481431"/>
                    <a:pt x="2286427" y="3472527"/>
                    <a:pt x="2292725" y="3464654"/>
                  </a:cubicBezTo>
                  <a:lnTo>
                    <a:pt x="2326281" y="3422709"/>
                  </a:lnTo>
                  <a:cubicBezTo>
                    <a:pt x="2329077" y="3411524"/>
                    <a:pt x="2329514" y="3399465"/>
                    <a:pt x="2334670" y="3389153"/>
                  </a:cubicBezTo>
                  <a:cubicBezTo>
                    <a:pt x="2351442" y="3355610"/>
                    <a:pt x="2425682" y="3292970"/>
                    <a:pt x="2435338" y="3280096"/>
                  </a:cubicBezTo>
                  <a:cubicBezTo>
                    <a:pt x="2443727" y="3268911"/>
                    <a:pt x="2451298" y="3257062"/>
                    <a:pt x="2460505" y="3246540"/>
                  </a:cubicBezTo>
                  <a:cubicBezTo>
                    <a:pt x="2470922" y="3234635"/>
                    <a:pt x="2484570" y="3225639"/>
                    <a:pt x="2494061" y="3212984"/>
                  </a:cubicBezTo>
                  <a:cubicBezTo>
                    <a:pt x="2518835" y="3179952"/>
                    <a:pt x="2504676" y="3174189"/>
                    <a:pt x="2527617" y="3137483"/>
                  </a:cubicBezTo>
                  <a:cubicBezTo>
                    <a:pt x="2533905" y="3127422"/>
                    <a:pt x="2544395" y="3120705"/>
                    <a:pt x="2552784" y="3112316"/>
                  </a:cubicBezTo>
                  <a:cubicBezTo>
                    <a:pt x="2580977" y="3027737"/>
                    <a:pt x="2537961" y="3158930"/>
                    <a:pt x="2569562" y="3053593"/>
                  </a:cubicBezTo>
                  <a:cubicBezTo>
                    <a:pt x="2574644" y="3036653"/>
                    <a:pt x="2573834" y="3015765"/>
                    <a:pt x="2586340" y="3003259"/>
                  </a:cubicBezTo>
                  <a:cubicBezTo>
                    <a:pt x="2641139" y="2948460"/>
                    <a:pt x="2644281" y="2951646"/>
                    <a:pt x="2678619" y="2902591"/>
                  </a:cubicBezTo>
                  <a:cubicBezTo>
                    <a:pt x="2690183" y="2886071"/>
                    <a:pt x="2705798" y="2871387"/>
                    <a:pt x="2712175" y="2852257"/>
                  </a:cubicBezTo>
                  <a:lnTo>
                    <a:pt x="2720564" y="2827090"/>
                  </a:lnTo>
                  <a:cubicBezTo>
                    <a:pt x="2717768" y="2799127"/>
                    <a:pt x="2712895" y="2771294"/>
                    <a:pt x="2712175" y="2743200"/>
                  </a:cubicBezTo>
                  <a:cubicBezTo>
                    <a:pt x="2707300" y="2553092"/>
                    <a:pt x="2713652" y="2362664"/>
                    <a:pt x="2703786" y="2172749"/>
                  </a:cubicBezTo>
                  <a:cubicBezTo>
                    <a:pt x="2702410" y="2146256"/>
                    <a:pt x="2687008" y="2122415"/>
                    <a:pt x="2678619" y="2097248"/>
                  </a:cubicBezTo>
                  <a:lnTo>
                    <a:pt x="2670230" y="2072081"/>
                  </a:lnTo>
                  <a:cubicBezTo>
                    <a:pt x="2673026" y="2044118"/>
                    <a:pt x="2678619" y="2016294"/>
                    <a:pt x="2678619" y="1988191"/>
                  </a:cubicBezTo>
                  <a:cubicBezTo>
                    <a:pt x="2678619" y="1925773"/>
                    <a:pt x="2674014" y="1864499"/>
                    <a:pt x="2661841" y="1803633"/>
                  </a:cubicBezTo>
                  <a:cubicBezTo>
                    <a:pt x="2659580" y="1792327"/>
                    <a:pt x="2655953" y="1781332"/>
                    <a:pt x="2653452" y="1770077"/>
                  </a:cubicBezTo>
                  <a:cubicBezTo>
                    <a:pt x="2652853" y="1767381"/>
                    <a:pt x="2640394" y="1701086"/>
                    <a:pt x="2636674" y="1694576"/>
                  </a:cubicBezTo>
                  <a:cubicBezTo>
                    <a:pt x="2630788" y="1684275"/>
                    <a:pt x="2619228" y="1678417"/>
                    <a:pt x="2611507" y="1669409"/>
                  </a:cubicBezTo>
                  <a:cubicBezTo>
                    <a:pt x="2602408" y="1658794"/>
                    <a:pt x="2595745" y="1646199"/>
                    <a:pt x="2586340" y="1635854"/>
                  </a:cubicBezTo>
                  <a:cubicBezTo>
                    <a:pt x="2567719" y="1615371"/>
                    <a:pt x="2550650" y="1592486"/>
                    <a:pt x="2527617" y="1577131"/>
                  </a:cubicBezTo>
                  <a:cubicBezTo>
                    <a:pt x="2519228" y="1571538"/>
                    <a:pt x="2512523" y="1560779"/>
                    <a:pt x="2502450" y="1560353"/>
                  </a:cubicBezTo>
                  <a:cubicBezTo>
                    <a:pt x="2312449" y="1552325"/>
                    <a:pt x="2122149" y="1554760"/>
                    <a:pt x="1931999" y="1551964"/>
                  </a:cubicBezTo>
                  <a:cubicBezTo>
                    <a:pt x="1915221" y="1546371"/>
                    <a:pt x="1898898" y="1539163"/>
                    <a:pt x="1881665" y="1535186"/>
                  </a:cubicBezTo>
                  <a:cubicBezTo>
                    <a:pt x="1862398" y="1530740"/>
                    <a:pt x="1842396" y="1530334"/>
                    <a:pt x="1822942" y="1526797"/>
                  </a:cubicBezTo>
                  <a:cubicBezTo>
                    <a:pt x="1811598" y="1524735"/>
                    <a:pt x="1800571" y="1521204"/>
                    <a:pt x="1789386" y="1518408"/>
                  </a:cubicBezTo>
                  <a:cubicBezTo>
                    <a:pt x="1778201" y="1501630"/>
                    <a:pt x="1756949" y="1488208"/>
                    <a:pt x="1755830" y="1468074"/>
                  </a:cubicBezTo>
                  <a:cubicBezTo>
                    <a:pt x="1753034" y="1417740"/>
                    <a:pt x="1751808" y="1367294"/>
                    <a:pt x="1747441" y="1317072"/>
                  </a:cubicBezTo>
                  <a:cubicBezTo>
                    <a:pt x="1746206" y="1302867"/>
                    <a:pt x="1744059" y="1288478"/>
                    <a:pt x="1739052" y="1275127"/>
                  </a:cubicBezTo>
                  <a:cubicBezTo>
                    <a:pt x="1735512" y="1265687"/>
                    <a:pt x="1727867" y="1258349"/>
                    <a:pt x="1722274" y="1249960"/>
                  </a:cubicBezTo>
                  <a:cubicBezTo>
                    <a:pt x="1708994" y="1196841"/>
                    <a:pt x="1720280" y="1225997"/>
                    <a:pt x="1680329" y="1166070"/>
                  </a:cubicBezTo>
                  <a:lnTo>
                    <a:pt x="1663551" y="1140903"/>
                  </a:lnTo>
                  <a:cubicBezTo>
                    <a:pt x="1657958" y="1132514"/>
                    <a:pt x="1653902" y="1122865"/>
                    <a:pt x="1646773" y="1115736"/>
                  </a:cubicBezTo>
                  <a:lnTo>
                    <a:pt x="1596439" y="1065402"/>
                  </a:lnTo>
                  <a:cubicBezTo>
                    <a:pt x="1590190" y="1046655"/>
                    <a:pt x="1581651" y="1006323"/>
                    <a:pt x="1562883" y="989901"/>
                  </a:cubicBezTo>
                  <a:cubicBezTo>
                    <a:pt x="1547708" y="976622"/>
                    <a:pt x="1512549" y="956345"/>
                    <a:pt x="1512549" y="956345"/>
                  </a:cubicBezTo>
                  <a:cubicBezTo>
                    <a:pt x="1506956" y="945160"/>
                    <a:pt x="1502205" y="933512"/>
                    <a:pt x="1495771" y="922789"/>
                  </a:cubicBezTo>
                  <a:cubicBezTo>
                    <a:pt x="1485396" y="905498"/>
                    <a:pt x="1468592" y="891585"/>
                    <a:pt x="1462215" y="872455"/>
                  </a:cubicBezTo>
                  <a:cubicBezTo>
                    <a:pt x="1455027" y="850892"/>
                    <a:pt x="1449650" y="836906"/>
                    <a:pt x="1445437" y="813732"/>
                  </a:cubicBezTo>
                  <a:cubicBezTo>
                    <a:pt x="1441900" y="794278"/>
                    <a:pt x="1439844" y="774583"/>
                    <a:pt x="1437048" y="755009"/>
                  </a:cubicBezTo>
                  <a:cubicBezTo>
                    <a:pt x="1439844" y="685101"/>
                    <a:pt x="1440452" y="615071"/>
                    <a:pt x="1445437" y="545285"/>
                  </a:cubicBezTo>
                  <a:cubicBezTo>
                    <a:pt x="1447006" y="523312"/>
                    <a:pt x="1460332" y="512928"/>
                    <a:pt x="1470604" y="494951"/>
                  </a:cubicBezTo>
                  <a:cubicBezTo>
                    <a:pt x="1476809" y="484093"/>
                    <a:pt x="1482456" y="472889"/>
                    <a:pt x="1487382" y="461395"/>
                  </a:cubicBezTo>
                  <a:cubicBezTo>
                    <a:pt x="1490865" y="453267"/>
                    <a:pt x="1490866" y="443586"/>
                    <a:pt x="1495771" y="436228"/>
                  </a:cubicBezTo>
                  <a:cubicBezTo>
                    <a:pt x="1502352" y="426357"/>
                    <a:pt x="1514042" y="420715"/>
                    <a:pt x="1520938" y="411061"/>
                  </a:cubicBezTo>
                  <a:cubicBezTo>
                    <a:pt x="1528207" y="400885"/>
                    <a:pt x="1531511" y="388363"/>
                    <a:pt x="1537716" y="377505"/>
                  </a:cubicBezTo>
                  <a:cubicBezTo>
                    <a:pt x="1542718" y="368751"/>
                    <a:pt x="1549492" y="361092"/>
                    <a:pt x="1554494" y="352338"/>
                  </a:cubicBezTo>
                  <a:cubicBezTo>
                    <a:pt x="1571080" y="323312"/>
                    <a:pt x="1570249" y="321850"/>
                    <a:pt x="1579661" y="293615"/>
                  </a:cubicBezTo>
                  <a:cubicBezTo>
                    <a:pt x="1570586" y="211940"/>
                    <a:pt x="1574253" y="113031"/>
                    <a:pt x="1520938" y="41945"/>
                  </a:cubicBezTo>
                  <a:cubicBezTo>
                    <a:pt x="1490465" y="1315"/>
                    <a:pt x="1509035" y="12810"/>
                    <a:pt x="1470604" y="0"/>
                  </a:cubicBezTo>
                  <a:lnTo>
                    <a:pt x="1176990" y="16778"/>
                  </a:lnTo>
                  <a:cubicBezTo>
                    <a:pt x="1165494" y="17662"/>
                    <a:pt x="1154520" y="22000"/>
                    <a:pt x="1143434" y="25167"/>
                  </a:cubicBezTo>
                  <a:cubicBezTo>
                    <a:pt x="1119905" y="31890"/>
                    <a:pt x="1107082" y="37551"/>
                    <a:pt x="1084711" y="50334"/>
                  </a:cubicBezTo>
                  <a:cubicBezTo>
                    <a:pt x="1066950" y="60483"/>
                    <a:pt x="1046343" y="75527"/>
                    <a:pt x="1034377" y="92279"/>
                  </a:cubicBezTo>
                  <a:cubicBezTo>
                    <a:pt x="1027108" y="102455"/>
                    <a:pt x="1023672" y="114903"/>
                    <a:pt x="1017599" y="125835"/>
                  </a:cubicBezTo>
                  <a:cubicBezTo>
                    <a:pt x="1009680" y="140088"/>
                    <a:pt x="999179" y="152936"/>
                    <a:pt x="992432" y="167780"/>
                  </a:cubicBezTo>
                  <a:cubicBezTo>
                    <a:pt x="985114" y="183880"/>
                    <a:pt x="975654" y="218114"/>
                    <a:pt x="975654" y="218114"/>
                  </a:cubicBezTo>
                  <a:cubicBezTo>
                    <a:pt x="952005" y="383654"/>
                    <a:pt x="961220" y="296013"/>
                    <a:pt x="975654" y="620786"/>
                  </a:cubicBezTo>
                  <a:cubicBezTo>
                    <a:pt x="976166" y="632304"/>
                    <a:pt x="978887" y="644030"/>
                    <a:pt x="984043" y="654342"/>
                  </a:cubicBezTo>
                  <a:cubicBezTo>
                    <a:pt x="990296" y="666848"/>
                    <a:pt x="1000821" y="676713"/>
                    <a:pt x="1009210" y="687898"/>
                  </a:cubicBezTo>
                  <a:cubicBezTo>
                    <a:pt x="1012006" y="699083"/>
                    <a:pt x="1012916" y="710918"/>
                    <a:pt x="1017599" y="721454"/>
                  </a:cubicBezTo>
                  <a:cubicBezTo>
                    <a:pt x="1029365" y="747928"/>
                    <a:pt x="1050643" y="773900"/>
                    <a:pt x="1067933" y="796954"/>
                  </a:cubicBezTo>
                  <a:cubicBezTo>
                    <a:pt x="1070729" y="805343"/>
                    <a:pt x="1072367" y="814212"/>
                    <a:pt x="1076322" y="822121"/>
                  </a:cubicBezTo>
                  <a:cubicBezTo>
                    <a:pt x="1080831" y="831139"/>
                    <a:pt x="1089128" y="838021"/>
                    <a:pt x="1093100" y="847288"/>
                  </a:cubicBezTo>
                  <a:cubicBezTo>
                    <a:pt x="1109227" y="884918"/>
                    <a:pt x="1093553" y="873361"/>
                    <a:pt x="1109878" y="906011"/>
                  </a:cubicBezTo>
                  <a:cubicBezTo>
                    <a:pt x="1114387" y="915029"/>
                    <a:pt x="1121063" y="922789"/>
                    <a:pt x="1126656" y="931178"/>
                  </a:cubicBezTo>
                  <a:cubicBezTo>
                    <a:pt x="1129452" y="947956"/>
                    <a:pt x="1133432" y="964579"/>
                    <a:pt x="1135045" y="981512"/>
                  </a:cubicBezTo>
                  <a:cubicBezTo>
                    <a:pt x="1139031" y="1023361"/>
                    <a:pt x="994284" y="1001717"/>
                    <a:pt x="1001195" y="1043183"/>
                  </a:cubicBezTo>
                  <a:cubicBezTo>
                    <a:pt x="976923" y="1056146"/>
                    <a:pt x="991868" y="1055935"/>
                    <a:pt x="989413" y="1059290"/>
                  </a:cubicBezTo>
                  <a:lnTo>
                    <a:pt x="969328" y="1167897"/>
                  </a:lnTo>
                  <a:close/>
                </a:path>
              </a:pathLst>
            </a:cu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cxnSp>
          <p:nvCxnSpPr>
            <p:cNvPr id="10" name="Straight Connector 9"/>
            <p:cNvCxnSpPr/>
            <p:nvPr/>
          </p:nvCxnSpPr>
          <p:spPr bwMode="auto">
            <a:xfrm flipV="1">
              <a:off x="6519863" y="4789488"/>
              <a:ext cx="1530350" cy="1222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6200000" flipH="1">
              <a:off x="7149306" y="4631532"/>
              <a:ext cx="1800225" cy="68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16200000" flipH="1">
              <a:off x="7219156" y="4634707"/>
              <a:ext cx="1768475" cy="68262"/>
            </a:xfrm>
            <a:prstGeom prst="line">
              <a:avLst/>
            </a:prstGeom>
          </p:spPr>
          <p:style>
            <a:lnRef idx="1">
              <a:schemeClr val="accent1"/>
            </a:lnRef>
            <a:fillRef idx="0">
              <a:schemeClr val="accent1"/>
            </a:fillRef>
            <a:effectRef idx="0">
              <a:schemeClr val="accent1"/>
            </a:effectRef>
            <a:fontRef idx="minor">
              <a:schemeClr val="tx1"/>
            </a:fontRef>
          </p:style>
        </p:cxnSp>
        <p:sp>
          <p:nvSpPr>
            <p:cNvPr id="17417" name="TextBox 12"/>
            <p:cNvSpPr txBox="1">
              <a:spLocks noChangeArrowheads="1"/>
            </p:cNvSpPr>
            <p:nvPr/>
          </p:nvSpPr>
          <p:spPr bwMode="auto">
            <a:xfrm rot="15987941">
              <a:off x="7686871" y="4660266"/>
              <a:ext cx="1029449" cy="230832"/>
            </a:xfrm>
            <a:prstGeom prst="rect">
              <a:avLst/>
            </a:prstGeom>
            <a:noFill/>
            <a:ln w="9525">
              <a:noFill/>
              <a:miter lim="800000"/>
              <a:headEnd/>
              <a:tailEnd/>
            </a:ln>
          </p:spPr>
          <p:txBody>
            <a:bodyPr wrap="none">
              <a:spAutoFit/>
            </a:bodyPr>
            <a:lstStyle/>
            <a:p>
              <a:r>
                <a:rPr lang="en-US" sz="900" dirty="0"/>
                <a:t>Existing Sidewalks</a:t>
              </a:r>
            </a:p>
          </p:txBody>
        </p:sp>
        <p:cxnSp>
          <p:nvCxnSpPr>
            <p:cNvPr id="14" name="Straight Connector 13"/>
            <p:cNvCxnSpPr/>
            <p:nvPr/>
          </p:nvCxnSpPr>
          <p:spPr bwMode="auto">
            <a:xfrm rot="16200000" flipH="1">
              <a:off x="7501732" y="4260056"/>
              <a:ext cx="941388" cy="34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16200000" flipH="1">
              <a:off x="7649369" y="5180806"/>
              <a:ext cx="736600" cy="33338"/>
            </a:xfrm>
            <a:prstGeom prst="line">
              <a:avLst/>
            </a:prstGeom>
          </p:spPr>
          <p:style>
            <a:lnRef idx="1">
              <a:schemeClr val="accent1"/>
            </a:lnRef>
            <a:fillRef idx="0">
              <a:schemeClr val="accent1"/>
            </a:fillRef>
            <a:effectRef idx="0">
              <a:schemeClr val="accent1"/>
            </a:effectRef>
            <a:fontRef idx="minor">
              <a:schemeClr val="tx1"/>
            </a:fontRef>
          </p:style>
        </p:cxnSp>
        <p:sp>
          <p:nvSpPr>
            <p:cNvPr id="53" name="Rectangle 52"/>
            <p:cNvSpPr/>
            <p:nvPr/>
          </p:nvSpPr>
          <p:spPr bwMode="auto">
            <a:xfrm rot="20929356">
              <a:off x="7642225" y="3479800"/>
              <a:ext cx="679450" cy="3683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
          <p:nvSpPr>
            <p:cNvPr id="17458" name="TextBox 17"/>
            <p:cNvSpPr txBox="1">
              <a:spLocks noChangeArrowheads="1"/>
            </p:cNvSpPr>
            <p:nvPr/>
          </p:nvSpPr>
          <p:spPr bwMode="auto">
            <a:xfrm rot="20868604">
              <a:off x="7710905" y="3546620"/>
              <a:ext cx="579045" cy="246220"/>
            </a:xfrm>
            <a:prstGeom prst="rect">
              <a:avLst/>
            </a:prstGeom>
            <a:noFill/>
            <a:ln w="9525">
              <a:noFill/>
              <a:miter lim="800000"/>
              <a:headEnd/>
              <a:tailEnd/>
            </a:ln>
          </p:spPr>
          <p:txBody>
            <a:bodyPr>
              <a:spAutoFit/>
            </a:bodyPr>
            <a:lstStyle/>
            <a:p>
              <a:pPr algn="ctr"/>
              <a:r>
                <a:rPr lang="en-US" sz="1000" dirty="0">
                  <a:solidFill>
                    <a:schemeClr val="bg1"/>
                  </a:solidFill>
                </a:rPr>
                <a:t>Park</a:t>
              </a:r>
            </a:p>
          </p:txBody>
        </p:sp>
        <p:sp>
          <p:nvSpPr>
            <p:cNvPr id="51" name="Rectangle 50"/>
            <p:cNvSpPr/>
            <p:nvPr/>
          </p:nvSpPr>
          <p:spPr bwMode="auto">
            <a:xfrm rot="20929356">
              <a:off x="7777163" y="5526088"/>
              <a:ext cx="681037" cy="3683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
          <p:nvSpPr>
            <p:cNvPr id="17456" name="TextBox 51"/>
            <p:cNvSpPr txBox="1">
              <a:spLocks noChangeArrowheads="1"/>
            </p:cNvSpPr>
            <p:nvPr/>
          </p:nvSpPr>
          <p:spPr bwMode="auto">
            <a:xfrm rot="20868604">
              <a:off x="7846978" y="5592673"/>
              <a:ext cx="579045" cy="246220"/>
            </a:xfrm>
            <a:prstGeom prst="rect">
              <a:avLst/>
            </a:prstGeom>
            <a:noFill/>
            <a:ln w="9525">
              <a:noFill/>
              <a:miter lim="800000"/>
              <a:headEnd/>
              <a:tailEnd/>
            </a:ln>
          </p:spPr>
          <p:txBody>
            <a:bodyPr>
              <a:spAutoFit/>
            </a:bodyPr>
            <a:lstStyle/>
            <a:p>
              <a:pPr algn="ctr"/>
              <a:r>
                <a:rPr lang="en-US" sz="1000" dirty="0">
                  <a:solidFill>
                    <a:schemeClr val="bg1"/>
                  </a:solidFill>
                </a:rPr>
                <a:t>School</a:t>
              </a:r>
            </a:p>
          </p:txBody>
        </p:sp>
        <p:cxnSp>
          <p:nvCxnSpPr>
            <p:cNvPr id="18" name="Straight Connector 17"/>
            <p:cNvCxnSpPr/>
            <p:nvPr/>
          </p:nvCxnSpPr>
          <p:spPr bwMode="auto">
            <a:xfrm flipV="1">
              <a:off x="5324475" y="5607050"/>
              <a:ext cx="1530350" cy="1238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10800000">
              <a:off x="6586538" y="5116513"/>
              <a:ext cx="238125" cy="20478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rot="19233294">
              <a:off x="5193419" y="5188357"/>
              <a:ext cx="970138" cy="276999"/>
            </a:xfrm>
            <a:prstGeom prst="rect">
              <a:avLst/>
            </a:prstGeom>
            <a:noFill/>
          </p:spPr>
          <p:txBody>
            <a:bodyPr wrap="none">
              <a:spAutoFit/>
            </a:bodyPr>
            <a:lstStyle/>
            <a:p>
              <a:pPr algn="ctr">
                <a:defRPr/>
              </a:pPr>
              <a:r>
                <a:rPr lang="en-US" sz="600" b="1" dirty="0">
                  <a:solidFill>
                    <a:schemeClr val="accent2">
                      <a:lumMod val="75000"/>
                    </a:schemeClr>
                  </a:solidFill>
                </a:rPr>
                <a:t>High Health Impact Area</a:t>
              </a:r>
            </a:p>
            <a:p>
              <a:pPr algn="ctr">
                <a:defRPr/>
              </a:pPr>
              <a:r>
                <a:rPr lang="en-US" sz="600" b="1" dirty="0">
                  <a:solidFill>
                    <a:schemeClr val="accent2">
                      <a:lumMod val="75000"/>
                    </a:schemeClr>
                  </a:solidFill>
                </a:rPr>
                <a:t>All 3 Categories</a:t>
              </a:r>
            </a:p>
          </p:txBody>
        </p:sp>
        <p:cxnSp>
          <p:nvCxnSpPr>
            <p:cNvPr id="21" name="Straight Connector 20"/>
            <p:cNvCxnSpPr/>
            <p:nvPr/>
          </p:nvCxnSpPr>
          <p:spPr bwMode="auto">
            <a:xfrm rot="16200000" flipH="1">
              <a:off x="5622925" y="5110163"/>
              <a:ext cx="1800225" cy="66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V="1">
              <a:off x="5267325" y="4216400"/>
              <a:ext cx="1531938" cy="1222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6200000" flipH="1">
              <a:off x="4394994" y="5041106"/>
              <a:ext cx="1800225" cy="682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Rectangle 48"/>
            <p:cNvSpPr/>
            <p:nvPr/>
          </p:nvSpPr>
          <p:spPr bwMode="auto">
            <a:xfrm rot="20929356">
              <a:off x="4919663" y="3833813"/>
              <a:ext cx="681037" cy="3683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p>
          </p:txBody>
        </p:sp>
        <p:sp>
          <p:nvSpPr>
            <p:cNvPr id="17454" name="TextBox 49"/>
            <p:cNvSpPr txBox="1">
              <a:spLocks noChangeArrowheads="1"/>
            </p:cNvSpPr>
            <p:nvPr/>
          </p:nvSpPr>
          <p:spPr bwMode="auto">
            <a:xfrm rot="20868604">
              <a:off x="4989478" y="3901395"/>
              <a:ext cx="579045" cy="246220"/>
            </a:xfrm>
            <a:prstGeom prst="rect">
              <a:avLst/>
            </a:prstGeom>
            <a:noFill/>
            <a:ln w="9525">
              <a:noFill/>
              <a:miter lim="800000"/>
              <a:headEnd/>
              <a:tailEnd/>
            </a:ln>
          </p:spPr>
          <p:txBody>
            <a:bodyPr>
              <a:spAutoFit/>
            </a:bodyPr>
            <a:lstStyle/>
            <a:p>
              <a:pPr algn="ctr"/>
              <a:r>
                <a:rPr lang="en-US" sz="1000" dirty="0">
                  <a:solidFill>
                    <a:schemeClr val="bg1"/>
                  </a:solidFill>
                </a:rPr>
                <a:t>Park</a:t>
              </a:r>
            </a:p>
          </p:txBody>
        </p:sp>
        <p:cxnSp>
          <p:nvCxnSpPr>
            <p:cNvPr id="25" name="Straight Connector 24"/>
            <p:cNvCxnSpPr/>
            <p:nvPr/>
          </p:nvCxnSpPr>
          <p:spPr bwMode="auto">
            <a:xfrm rot="16200000" flipH="1">
              <a:off x="4942681" y="4493419"/>
              <a:ext cx="573088"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6200000" flipH="1">
              <a:off x="4998244" y="5842794"/>
              <a:ext cx="573088" cy="19050"/>
            </a:xfrm>
            <a:prstGeom prst="line">
              <a:avLst/>
            </a:prstGeom>
          </p:spPr>
          <p:style>
            <a:lnRef idx="1">
              <a:schemeClr val="accent1"/>
            </a:lnRef>
            <a:fillRef idx="0">
              <a:schemeClr val="accent1"/>
            </a:fillRef>
            <a:effectRef idx="0">
              <a:schemeClr val="accent1"/>
            </a:effectRef>
            <a:fontRef idx="minor">
              <a:schemeClr val="tx1"/>
            </a:fontRef>
          </p:style>
        </p:cxnSp>
        <p:sp>
          <p:nvSpPr>
            <p:cNvPr id="17431" name="TextBox 26"/>
            <p:cNvSpPr txBox="1">
              <a:spLocks noChangeArrowheads="1"/>
            </p:cNvSpPr>
            <p:nvPr/>
          </p:nvSpPr>
          <p:spPr bwMode="auto">
            <a:xfrm rot="16044881">
              <a:off x="4988182" y="4465103"/>
              <a:ext cx="726675" cy="184666"/>
            </a:xfrm>
            <a:prstGeom prst="rect">
              <a:avLst/>
            </a:prstGeom>
            <a:noFill/>
            <a:ln w="9525">
              <a:noFill/>
              <a:miter lim="800000"/>
              <a:headEnd/>
              <a:tailEnd/>
            </a:ln>
          </p:spPr>
          <p:txBody>
            <a:bodyPr>
              <a:spAutoFit/>
            </a:bodyPr>
            <a:lstStyle/>
            <a:p>
              <a:r>
                <a:rPr lang="en-US" sz="600" dirty="0">
                  <a:solidFill>
                    <a:schemeClr val="bg1"/>
                  </a:solidFill>
                </a:rPr>
                <a:t>Existing</a:t>
              </a:r>
              <a:r>
                <a:rPr lang="en-US" sz="500" dirty="0">
                  <a:solidFill>
                    <a:schemeClr val="bg1"/>
                  </a:solidFill>
                </a:rPr>
                <a:t> Bike Lanes</a:t>
              </a:r>
            </a:p>
          </p:txBody>
        </p:sp>
        <p:cxnSp>
          <p:nvCxnSpPr>
            <p:cNvPr id="28" name="Straight Connector 27"/>
            <p:cNvCxnSpPr/>
            <p:nvPr/>
          </p:nvCxnSpPr>
          <p:spPr bwMode="auto">
            <a:xfrm rot="16200000" flipH="1">
              <a:off x="5028406" y="4493419"/>
              <a:ext cx="573088"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6200000" flipH="1">
              <a:off x="5074444" y="5842794"/>
              <a:ext cx="573088" cy="19050"/>
            </a:xfrm>
            <a:prstGeom prst="line">
              <a:avLst/>
            </a:prstGeom>
          </p:spPr>
          <p:style>
            <a:lnRef idx="1">
              <a:schemeClr val="accent1"/>
            </a:lnRef>
            <a:fillRef idx="0">
              <a:schemeClr val="accent1"/>
            </a:fillRef>
            <a:effectRef idx="0">
              <a:schemeClr val="accent1"/>
            </a:effectRef>
            <a:fontRef idx="minor">
              <a:schemeClr val="tx1"/>
            </a:fontRef>
          </p:style>
        </p:cxnSp>
        <p:sp>
          <p:nvSpPr>
            <p:cNvPr id="17434" name="TextBox 29"/>
            <p:cNvSpPr txBox="1">
              <a:spLocks noChangeArrowheads="1"/>
            </p:cNvSpPr>
            <p:nvPr/>
          </p:nvSpPr>
          <p:spPr bwMode="auto">
            <a:xfrm rot="16044881">
              <a:off x="4891663" y="5452605"/>
              <a:ext cx="671979" cy="169277"/>
            </a:xfrm>
            <a:prstGeom prst="rect">
              <a:avLst/>
            </a:prstGeom>
            <a:noFill/>
            <a:ln w="9525">
              <a:noFill/>
              <a:miter lim="800000"/>
              <a:headEnd/>
              <a:tailEnd/>
            </a:ln>
          </p:spPr>
          <p:txBody>
            <a:bodyPr wrap="none">
              <a:spAutoFit/>
            </a:bodyPr>
            <a:lstStyle/>
            <a:p>
              <a:r>
                <a:rPr lang="en-US" sz="500" dirty="0">
                  <a:solidFill>
                    <a:schemeClr val="bg1"/>
                  </a:solidFill>
                </a:rPr>
                <a:t>Existing Bike Lanes</a:t>
              </a:r>
            </a:p>
          </p:txBody>
        </p:sp>
        <p:cxnSp>
          <p:nvCxnSpPr>
            <p:cNvPr id="31" name="Straight Arrow Connector 30"/>
            <p:cNvCxnSpPr/>
            <p:nvPr/>
          </p:nvCxnSpPr>
          <p:spPr bwMode="auto">
            <a:xfrm rot="5400000" flipH="1" flipV="1">
              <a:off x="7403306" y="5115719"/>
              <a:ext cx="409575" cy="158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5001419" y="4163219"/>
              <a:ext cx="1390650" cy="64611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438" name="TextBox 33"/>
            <p:cNvSpPr txBox="1">
              <a:spLocks noChangeArrowheads="1"/>
            </p:cNvSpPr>
            <p:nvPr/>
          </p:nvSpPr>
          <p:spPr bwMode="auto">
            <a:xfrm rot="21360369">
              <a:off x="7340509" y="4653859"/>
              <a:ext cx="604089" cy="215444"/>
            </a:xfrm>
            <a:prstGeom prst="rect">
              <a:avLst/>
            </a:prstGeom>
            <a:noFill/>
            <a:ln w="9525">
              <a:noFill/>
              <a:miter lim="800000"/>
              <a:headEnd/>
              <a:tailEnd/>
            </a:ln>
          </p:spPr>
          <p:txBody>
            <a:bodyPr>
              <a:spAutoFit/>
            </a:bodyPr>
            <a:lstStyle/>
            <a:p>
              <a:pPr algn="ctr"/>
              <a:r>
                <a:rPr lang="en-US" sz="800" b="1" dirty="0"/>
                <a:t>Avenue D</a:t>
              </a:r>
            </a:p>
          </p:txBody>
        </p:sp>
        <p:sp>
          <p:nvSpPr>
            <p:cNvPr id="17439" name="TextBox 34"/>
            <p:cNvSpPr txBox="1">
              <a:spLocks noChangeArrowheads="1"/>
            </p:cNvSpPr>
            <p:nvPr/>
          </p:nvSpPr>
          <p:spPr bwMode="auto">
            <a:xfrm rot="16031931">
              <a:off x="6081682" y="4774154"/>
              <a:ext cx="726675" cy="215444"/>
            </a:xfrm>
            <a:prstGeom prst="rect">
              <a:avLst/>
            </a:prstGeom>
            <a:noFill/>
            <a:ln w="9525">
              <a:noFill/>
              <a:miter lim="800000"/>
              <a:headEnd/>
              <a:tailEnd/>
            </a:ln>
          </p:spPr>
          <p:txBody>
            <a:bodyPr>
              <a:spAutoFit/>
            </a:bodyPr>
            <a:lstStyle/>
            <a:p>
              <a:pPr algn="ctr"/>
              <a:r>
                <a:rPr lang="en-US" sz="800" b="1" dirty="0"/>
                <a:t>Avenue C</a:t>
              </a:r>
            </a:p>
          </p:txBody>
        </p:sp>
        <p:sp>
          <p:nvSpPr>
            <p:cNvPr id="17440" name="TextBox 35"/>
            <p:cNvSpPr txBox="1">
              <a:spLocks noChangeArrowheads="1"/>
            </p:cNvSpPr>
            <p:nvPr/>
          </p:nvSpPr>
          <p:spPr bwMode="auto">
            <a:xfrm rot="16200000">
              <a:off x="4781279" y="4887041"/>
              <a:ext cx="726675" cy="230832"/>
            </a:xfrm>
            <a:prstGeom prst="rect">
              <a:avLst/>
            </a:prstGeom>
            <a:noFill/>
            <a:ln w="9525">
              <a:noFill/>
              <a:miter lim="800000"/>
              <a:headEnd/>
              <a:tailEnd/>
            </a:ln>
          </p:spPr>
          <p:txBody>
            <a:bodyPr>
              <a:spAutoFit/>
            </a:bodyPr>
            <a:lstStyle/>
            <a:p>
              <a:pPr algn="ctr"/>
              <a:r>
                <a:rPr lang="en-US" sz="900" b="1" dirty="0">
                  <a:solidFill>
                    <a:schemeClr val="bg1"/>
                  </a:solidFill>
                </a:rPr>
                <a:t>Avenue A</a:t>
              </a:r>
            </a:p>
          </p:txBody>
        </p:sp>
        <p:cxnSp>
          <p:nvCxnSpPr>
            <p:cNvPr id="37" name="Straight Connector 36"/>
            <p:cNvCxnSpPr/>
            <p:nvPr/>
          </p:nvCxnSpPr>
          <p:spPr bwMode="auto">
            <a:xfrm rot="16200000" flipH="1">
              <a:off x="6587331" y="4517232"/>
              <a:ext cx="1374775" cy="68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rot="16200000" flipH="1">
              <a:off x="6843713" y="4306888"/>
              <a:ext cx="941387" cy="33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16200000" flipH="1">
              <a:off x="6749257" y="4306094"/>
              <a:ext cx="941387" cy="34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rot="16200000" flipH="1">
              <a:off x="7180263" y="5067300"/>
              <a:ext cx="327025" cy="15875"/>
            </a:xfrm>
            <a:prstGeom prst="line">
              <a:avLst/>
            </a:prstGeom>
          </p:spPr>
          <p:style>
            <a:lnRef idx="1">
              <a:schemeClr val="accent1"/>
            </a:lnRef>
            <a:fillRef idx="0">
              <a:schemeClr val="accent1"/>
            </a:fillRef>
            <a:effectRef idx="0">
              <a:schemeClr val="accent1"/>
            </a:effectRef>
            <a:fontRef idx="minor">
              <a:schemeClr val="tx1"/>
            </a:fontRef>
          </p:style>
        </p:cxnSp>
        <p:sp>
          <p:nvSpPr>
            <p:cNvPr id="17445" name="TextBox 40"/>
            <p:cNvSpPr txBox="1">
              <a:spLocks noChangeArrowheads="1"/>
            </p:cNvSpPr>
            <p:nvPr/>
          </p:nvSpPr>
          <p:spPr bwMode="auto">
            <a:xfrm rot="15987941">
              <a:off x="6871417" y="4139245"/>
              <a:ext cx="1029449" cy="230832"/>
            </a:xfrm>
            <a:prstGeom prst="rect">
              <a:avLst/>
            </a:prstGeom>
            <a:noFill/>
            <a:ln w="9525">
              <a:noFill/>
              <a:miter lim="800000"/>
              <a:headEnd/>
              <a:tailEnd/>
            </a:ln>
          </p:spPr>
          <p:txBody>
            <a:bodyPr wrap="none">
              <a:spAutoFit/>
            </a:bodyPr>
            <a:lstStyle/>
            <a:p>
              <a:r>
                <a:rPr lang="en-US" sz="900" dirty="0"/>
                <a:t>Existing Sidewalks</a:t>
              </a:r>
            </a:p>
          </p:txBody>
        </p:sp>
        <p:cxnSp>
          <p:nvCxnSpPr>
            <p:cNvPr id="42" name="Straight Connector 41"/>
            <p:cNvCxnSpPr/>
            <p:nvPr/>
          </p:nvCxnSpPr>
          <p:spPr bwMode="auto">
            <a:xfrm rot="16200000" flipH="1">
              <a:off x="5328444" y="5131594"/>
              <a:ext cx="1800225" cy="682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447" name="TextBox 42"/>
            <p:cNvSpPr txBox="1">
              <a:spLocks noChangeArrowheads="1"/>
            </p:cNvSpPr>
            <p:nvPr/>
          </p:nvSpPr>
          <p:spPr bwMode="auto">
            <a:xfrm rot="16031931">
              <a:off x="5797934" y="4855996"/>
              <a:ext cx="726675" cy="215444"/>
            </a:xfrm>
            <a:prstGeom prst="rect">
              <a:avLst/>
            </a:prstGeom>
            <a:noFill/>
            <a:ln w="9525">
              <a:noFill/>
              <a:miter lim="800000"/>
              <a:headEnd/>
              <a:tailEnd/>
            </a:ln>
          </p:spPr>
          <p:txBody>
            <a:bodyPr>
              <a:spAutoFit/>
            </a:bodyPr>
            <a:lstStyle/>
            <a:p>
              <a:pPr algn="ctr"/>
              <a:r>
                <a:rPr lang="en-US" sz="800" b="1" dirty="0"/>
                <a:t>Avenue B</a:t>
              </a:r>
            </a:p>
          </p:txBody>
        </p:sp>
        <p:cxnSp>
          <p:nvCxnSpPr>
            <p:cNvPr id="44" name="Straight Connector 43"/>
            <p:cNvCxnSpPr/>
            <p:nvPr/>
          </p:nvCxnSpPr>
          <p:spPr bwMode="auto">
            <a:xfrm rot="16200000" flipH="1">
              <a:off x="7096125" y="5081588"/>
              <a:ext cx="327025" cy="15875"/>
            </a:xfrm>
            <a:prstGeom prst="line">
              <a:avLst/>
            </a:prstGeom>
          </p:spPr>
          <p:style>
            <a:lnRef idx="1">
              <a:schemeClr val="accent1"/>
            </a:lnRef>
            <a:fillRef idx="0">
              <a:schemeClr val="accent1"/>
            </a:fillRef>
            <a:effectRef idx="0">
              <a:schemeClr val="accent1"/>
            </a:effectRef>
            <a:fontRef idx="minor">
              <a:schemeClr val="tx1"/>
            </a:fontRef>
          </p:style>
        </p:cxnSp>
        <p:sp>
          <p:nvSpPr>
            <p:cNvPr id="17449" name="TextBox 44"/>
            <p:cNvSpPr txBox="1">
              <a:spLocks noChangeArrowheads="1"/>
            </p:cNvSpPr>
            <p:nvPr/>
          </p:nvSpPr>
          <p:spPr bwMode="auto">
            <a:xfrm>
              <a:off x="5614222" y="3352800"/>
              <a:ext cx="1515159" cy="369332"/>
            </a:xfrm>
            <a:prstGeom prst="rect">
              <a:avLst/>
            </a:prstGeom>
            <a:noFill/>
            <a:ln w="9525">
              <a:noFill/>
              <a:miter lim="800000"/>
              <a:headEnd/>
              <a:tailEnd/>
            </a:ln>
          </p:spPr>
          <p:txBody>
            <a:bodyPr wrap="none">
              <a:spAutoFit/>
            </a:bodyPr>
            <a:lstStyle/>
            <a:p>
              <a:pPr algn="ctr"/>
              <a:r>
                <a:rPr lang="en-US" sz="900" b="1" dirty="0">
                  <a:solidFill>
                    <a:srgbClr val="FFC000"/>
                  </a:solidFill>
                </a:rPr>
                <a:t>Segments Under Evaluation</a:t>
              </a:r>
            </a:p>
            <a:p>
              <a:pPr algn="ctr"/>
              <a:r>
                <a:rPr lang="en-US" sz="900" b="1" dirty="0">
                  <a:solidFill>
                    <a:srgbClr val="FFC000"/>
                  </a:solidFill>
                </a:rPr>
                <a:t> for Bikeway Needs</a:t>
              </a:r>
            </a:p>
          </p:txBody>
        </p:sp>
        <p:cxnSp>
          <p:nvCxnSpPr>
            <p:cNvPr id="46" name="Straight Arrow Connector 45"/>
            <p:cNvCxnSpPr/>
            <p:nvPr/>
          </p:nvCxnSpPr>
          <p:spPr bwMode="auto">
            <a:xfrm rot="5400000">
              <a:off x="5994400" y="3976688"/>
              <a:ext cx="777875" cy="2730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bwMode="auto">
            <a:xfrm>
              <a:off x="4826000" y="5903913"/>
              <a:ext cx="985838" cy="2857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000" dirty="0"/>
            </a:p>
          </p:txBody>
        </p:sp>
        <p:sp>
          <p:nvSpPr>
            <p:cNvPr id="17452" name="TextBox 47"/>
            <p:cNvSpPr txBox="1">
              <a:spLocks noChangeArrowheads="1"/>
            </p:cNvSpPr>
            <p:nvPr/>
          </p:nvSpPr>
          <p:spPr bwMode="auto">
            <a:xfrm>
              <a:off x="4905363" y="5934751"/>
              <a:ext cx="922047" cy="215444"/>
            </a:xfrm>
            <a:prstGeom prst="rect">
              <a:avLst/>
            </a:prstGeom>
            <a:noFill/>
            <a:ln w="9525">
              <a:noFill/>
              <a:miter lim="800000"/>
              <a:headEnd/>
              <a:tailEnd/>
            </a:ln>
          </p:spPr>
          <p:txBody>
            <a:bodyPr wrap="none">
              <a:spAutoFit/>
            </a:bodyPr>
            <a:lstStyle/>
            <a:p>
              <a:pPr algn="ctr"/>
              <a:r>
                <a:rPr lang="en-US" sz="800" dirty="0">
                  <a:solidFill>
                    <a:schemeClr val="bg1"/>
                  </a:solidFill>
                </a:rPr>
                <a:t>Major Residential</a:t>
              </a:r>
            </a:p>
          </p:txBody>
        </p:sp>
        <p:sp>
          <p:nvSpPr>
            <p:cNvPr id="17436" name="TextBox 31"/>
            <p:cNvSpPr txBox="1">
              <a:spLocks noChangeArrowheads="1"/>
            </p:cNvSpPr>
            <p:nvPr/>
          </p:nvSpPr>
          <p:spPr bwMode="auto">
            <a:xfrm rot="21363471">
              <a:off x="6638488" y="5326112"/>
              <a:ext cx="1358065" cy="338554"/>
            </a:xfrm>
            <a:prstGeom prst="rect">
              <a:avLst/>
            </a:prstGeom>
            <a:noFill/>
            <a:ln w="9525">
              <a:noFill/>
              <a:miter lim="800000"/>
              <a:headEnd/>
              <a:tailEnd/>
            </a:ln>
          </p:spPr>
          <p:txBody>
            <a:bodyPr wrap="none">
              <a:spAutoFit/>
            </a:bodyPr>
            <a:lstStyle/>
            <a:p>
              <a:pPr algn="ctr"/>
              <a:r>
                <a:rPr lang="en-US" sz="800" b="1" dirty="0">
                  <a:solidFill>
                    <a:srgbClr val="FFC000"/>
                  </a:solidFill>
                </a:rPr>
                <a:t>Segments Under Evaluation</a:t>
              </a:r>
            </a:p>
            <a:p>
              <a:pPr algn="ctr"/>
              <a:r>
                <a:rPr lang="en-US" sz="800" b="1" dirty="0">
                  <a:solidFill>
                    <a:srgbClr val="FFC000"/>
                  </a:solidFill>
                </a:rPr>
                <a:t>for Pedestrian Needs</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
            <a:ext cx="9144000" cy="838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C000"/>
                </a:solidFill>
                <a:effectLst/>
                <a:uLnTx/>
                <a:uFillTx/>
                <a:latin typeface="+mj-lt"/>
                <a:ea typeface="+mj-ea"/>
                <a:cs typeface="+mj-cs"/>
              </a:rPr>
              <a:t>Safe Routes to</a:t>
            </a:r>
            <a:r>
              <a:rPr kumimoji="0" lang="en-US" sz="3600" b="0" i="0" u="none" strike="noStrike" kern="1200" cap="none" spc="0" normalizeH="0" noProof="0" dirty="0" smtClean="0">
                <a:ln>
                  <a:noFill/>
                </a:ln>
                <a:solidFill>
                  <a:srgbClr val="FFC000"/>
                </a:solidFill>
                <a:effectLst/>
                <a:uLnTx/>
                <a:uFillTx/>
                <a:latin typeface="+mj-lt"/>
                <a:ea typeface="+mj-ea"/>
                <a:cs typeface="+mj-cs"/>
              </a:rPr>
              <a:t> </a:t>
            </a:r>
            <a:r>
              <a:rPr kumimoji="0" lang="en-US" sz="3600" b="0" i="0" u="none" strike="noStrike" kern="1200" cap="none" spc="0" normalizeH="0" baseline="0" noProof="0" dirty="0" smtClean="0">
                <a:ln>
                  <a:noFill/>
                </a:ln>
                <a:solidFill>
                  <a:srgbClr val="FFC000"/>
                </a:solidFill>
                <a:effectLst/>
                <a:uLnTx/>
                <a:uFillTx/>
                <a:latin typeface="+mj-lt"/>
                <a:ea typeface="+mj-ea"/>
                <a:cs typeface="+mj-cs"/>
              </a:rPr>
              <a:t>School</a:t>
            </a:r>
            <a:r>
              <a:rPr kumimoji="0" lang="en-US" sz="3600" b="0" i="0" u="none" strike="noStrike" kern="1200" cap="none" spc="0" normalizeH="0" noProof="0" dirty="0" smtClean="0">
                <a:ln>
                  <a:noFill/>
                </a:ln>
                <a:solidFill>
                  <a:srgbClr val="FFC000"/>
                </a:solidFill>
                <a:effectLst/>
                <a:uLnTx/>
                <a:uFillTx/>
                <a:latin typeface="+mj-lt"/>
                <a:ea typeface="+mj-ea"/>
                <a:cs typeface="+mj-cs"/>
              </a:rPr>
              <a:t> Planning &amp; School Siting</a:t>
            </a:r>
            <a:endParaRPr kumimoji="0" lang="en-US" sz="3600" b="0" i="0" u="none" strike="noStrike" kern="1200" cap="none" spc="0" normalizeH="0" baseline="0" noProof="0" dirty="0">
              <a:ln>
                <a:noFill/>
              </a:ln>
              <a:solidFill>
                <a:srgbClr val="FFC000"/>
              </a:solidFill>
              <a:effectLst/>
              <a:uLnTx/>
              <a:uFillTx/>
              <a:latin typeface="+mj-lt"/>
              <a:ea typeface="+mj-ea"/>
              <a:cs typeface="+mj-cs"/>
            </a:endParaRPr>
          </a:p>
        </p:txBody>
      </p:sp>
      <p:pic>
        <p:nvPicPr>
          <p:cNvPr id="10" name="Picture 9" descr="measure wheel"/>
          <p:cNvPicPr>
            <a:picLocks noChangeAspect="1" noChangeArrowheads="1"/>
          </p:cNvPicPr>
          <p:nvPr/>
        </p:nvPicPr>
        <p:blipFill>
          <a:blip r:embed="rId3" cstate="print"/>
          <a:srcRect/>
          <a:stretch>
            <a:fillRect/>
          </a:stretch>
        </p:blipFill>
        <p:spPr bwMode="auto">
          <a:xfrm>
            <a:off x="777240" y="816151"/>
            <a:ext cx="7589520" cy="581324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57200" y="2362200"/>
            <a:ext cx="4876800" cy="2667000"/>
          </a:xfrm>
          <a:prstGeom prst="rect">
            <a:avLst/>
          </a:prstGeom>
          <a:noFill/>
          <a:ln w="9525">
            <a:noFill/>
            <a:miter lim="800000"/>
            <a:headEnd/>
            <a:tailEnd/>
          </a:ln>
        </p:spPr>
        <p:txBody>
          <a:bodyPr/>
          <a:lstStyle/>
          <a:p>
            <a:pPr marL="461963" lvl="1" indent="-461963">
              <a:buFont typeface="Arial" pitchFamily="34" charset="0"/>
              <a:buChar char="•"/>
              <a:defRPr/>
            </a:pPr>
            <a:endParaRPr lang="en-US" sz="2400" kern="0" dirty="0">
              <a:solidFill>
                <a:schemeClr val="bg1"/>
              </a:solidFill>
              <a:latin typeface="+mn-lt"/>
            </a:endParaRPr>
          </a:p>
        </p:txBody>
      </p:sp>
      <p:sp>
        <p:nvSpPr>
          <p:cNvPr id="10" name="Title 1"/>
          <p:cNvSpPr txBox="1">
            <a:spLocks/>
          </p:cNvSpPr>
          <p:nvPr/>
        </p:nvSpPr>
        <p:spPr bwMode="auto">
          <a:xfrm>
            <a:off x="304800" y="808037"/>
            <a:ext cx="8534400" cy="715963"/>
          </a:xfrm>
          <a:prstGeom prst="rect">
            <a:avLst/>
          </a:prstGeom>
          <a:noFill/>
          <a:ln>
            <a:miter lim="800000"/>
            <a:headEnd/>
            <a:tailEnd/>
          </a:ln>
        </p:spPr>
        <p:txBody>
          <a:bodyPr/>
          <a:lstStyle/>
          <a:p>
            <a:pPr>
              <a:defRPr/>
            </a:pPr>
            <a:r>
              <a:rPr lang="en-US" sz="2800" kern="0" dirty="0" smtClean="0">
                <a:latin typeface="+mj-lt"/>
                <a:ea typeface="+mj-ea"/>
                <a:cs typeface="+mj-cs"/>
              </a:rPr>
              <a:t>Land Use Assessments</a:t>
            </a:r>
            <a:endParaRPr lang="en-US" sz="2800" kern="0" dirty="0">
              <a:latin typeface="+mj-lt"/>
              <a:ea typeface="+mj-ea"/>
              <a:cs typeface="+mj-cs"/>
            </a:endParaRPr>
          </a:p>
        </p:txBody>
      </p:sp>
      <p:sp>
        <p:nvSpPr>
          <p:cNvPr id="9" name="Rectangle 2"/>
          <p:cNvSpPr txBox="1">
            <a:spLocks noChangeArrowheads="1"/>
          </p:cNvSpPr>
          <p:nvPr/>
        </p:nvSpPr>
        <p:spPr bwMode="auto">
          <a:xfrm>
            <a:off x="3581400" y="5145086"/>
            <a:ext cx="2286000" cy="1255714"/>
          </a:xfrm>
          <a:prstGeom prst="rect">
            <a:avLst/>
          </a:prstGeom>
          <a:noFill/>
          <a:ln w="9525">
            <a:noFill/>
            <a:miter lim="800000"/>
            <a:headEnd/>
            <a:tailEnd/>
          </a:ln>
        </p:spPr>
        <p:txBody>
          <a:bodyPr/>
          <a:lstStyle/>
          <a:p>
            <a:pPr marL="114300" lvl="1" indent="1588" algn="ctr">
              <a:defRPr/>
            </a:pPr>
            <a:r>
              <a:rPr lang="en-US" sz="2400" kern="0" dirty="0" smtClean="0">
                <a:solidFill>
                  <a:srgbClr val="FFC000"/>
                </a:solidFill>
                <a:latin typeface="+mn-lt"/>
              </a:rPr>
              <a:t>Impact of Low Density Development</a:t>
            </a:r>
            <a:endParaRPr lang="en-US" sz="2400" kern="0" dirty="0">
              <a:solidFill>
                <a:srgbClr val="FFC000"/>
              </a:solidFill>
              <a:latin typeface="+mn-lt"/>
            </a:endParaRPr>
          </a:p>
        </p:txBody>
      </p:sp>
      <p:pic>
        <p:nvPicPr>
          <p:cNvPr id="61448" name="Picture 2"/>
          <p:cNvPicPr>
            <a:picLocks noChangeAspect="1" noChangeArrowheads="1"/>
          </p:cNvPicPr>
          <p:nvPr/>
        </p:nvPicPr>
        <p:blipFill>
          <a:blip r:embed="rId3" cstate="print"/>
          <a:srcRect/>
          <a:stretch>
            <a:fillRect/>
          </a:stretch>
        </p:blipFill>
        <p:spPr bwMode="auto">
          <a:xfrm>
            <a:off x="391391" y="1354947"/>
            <a:ext cx="2743200" cy="3196271"/>
          </a:xfrm>
          <a:prstGeom prst="rect">
            <a:avLst/>
          </a:prstGeom>
          <a:noFill/>
          <a:ln w="9525">
            <a:noFill/>
            <a:miter lim="800000"/>
            <a:headEnd/>
            <a:tailEnd/>
          </a:ln>
        </p:spPr>
      </p:pic>
      <p:sp>
        <p:nvSpPr>
          <p:cNvPr id="11" name="Rectangle 2"/>
          <p:cNvSpPr txBox="1">
            <a:spLocks noChangeArrowheads="1"/>
          </p:cNvSpPr>
          <p:nvPr/>
        </p:nvSpPr>
        <p:spPr bwMode="auto">
          <a:xfrm>
            <a:off x="3657600" y="3200400"/>
            <a:ext cx="2133600" cy="1371600"/>
          </a:xfrm>
          <a:prstGeom prst="rect">
            <a:avLst/>
          </a:prstGeom>
          <a:noFill/>
          <a:ln w="9525">
            <a:noFill/>
            <a:miter lim="800000"/>
            <a:headEnd/>
            <a:tailEnd/>
          </a:ln>
        </p:spPr>
        <p:txBody>
          <a:bodyPr/>
          <a:lstStyle/>
          <a:p>
            <a:pPr marL="114300" lvl="1" indent="1588" algn="ctr">
              <a:defRPr/>
            </a:pPr>
            <a:r>
              <a:rPr lang="en-US" sz="2400" kern="0" dirty="0" smtClean="0">
                <a:solidFill>
                  <a:srgbClr val="FFC000"/>
                </a:solidFill>
                <a:latin typeface="+mn-lt"/>
              </a:rPr>
              <a:t>Impact of Mixed Use Development</a:t>
            </a:r>
            <a:endParaRPr lang="en-US" sz="2400" kern="0" dirty="0">
              <a:solidFill>
                <a:srgbClr val="FFC000"/>
              </a:solidFill>
              <a:latin typeface="+mn-lt"/>
            </a:endParaRPr>
          </a:p>
        </p:txBody>
      </p:sp>
      <p:sp>
        <p:nvSpPr>
          <p:cNvPr id="12" name="Title 1"/>
          <p:cNvSpPr txBox="1">
            <a:spLocks/>
          </p:cNvSpPr>
          <p:nvPr/>
        </p:nvSpPr>
        <p:spPr>
          <a:xfrm>
            <a:off x="304800" y="0"/>
            <a:ext cx="82296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C000"/>
                </a:solidFill>
                <a:effectLst/>
                <a:uLnTx/>
                <a:uFillTx/>
                <a:latin typeface="+mj-lt"/>
                <a:ea typeface="+mj-ea"/>
                <a:cs typeface="+mj-cs"/>
              </a:rPr>
              <a:t>Land</a:t>
            </a:r>
            <a:r>
              <a:rPr kumimoji="0" lang="en-US" sz="3600" b="0" i="0" u="none" strike="noStrike" kern="1200" cap="none" spc="0" normalizeH="0" noProof="0" dirty="0" smtClean="0">
                <a:ln>
                  <a:noFill/>
                </a:ln>
                <a:solidFill>
                  <a:srgbClr val="FFC000"/>
                </a:solidFill>
                <a:effectLst/>
                <a:uLnTx/>
                <a:uFillTx/>
                <a:latin typeface="+mj-lt"/>
                <a:ea typeface="+mj-ea"/>
                <a:cs typeface="+mj-cs"/>
              </a:rPr>
              <a:t> Use Policy Testing – Pedestrian Scale</a:t>
            </a:r>
            <a:endParaRPr kumimoji="0" lang="en-US" sz="3600" b="0" i="0" u="none" strike="noStrike" kern="1200" cap="none" spc="0" normalizeH="0" baseline="0" noProof="0" dirty="0">
              <a:ln>
                <a:noFill/>
              </a:ln>
              <a:solidFill>
                <a:srgbClr val="FFC000"/>
              </a:solidFill>
              <a:effectLst/>
              <a:uLnTx/>
              <a:uFillTx/>
              <a:latin typeface="+mj-lt"/>
              <a:ea typeface="+mj-ea"/>
              <a:cs typeface="+mj-cs"/>
            </a:endParaRPr>
          </a:p>
        </p:txBody>
      </p:sp>
      <p:pic>
        <p:nvPicPr>
          <p:cNvPr id="13" name="Picture 4"/>
          <p:cNvPicPr>
            <a:picLocks noChangeAspect="1" noChangeArrowheads="1"/>
          </p:cNvPicPr>
          <p:nvPr/>
        </p:nvPicPr>
        <p:blipFill>
          <a:blip r:embed="rId4" cstate="print"/>
          <a:srcRect/>
          <a:stretch>
            <a:fillRect/>
          </a:stretch>
        </p:blipFill>
        <p:spPr bwMode="auto">
          <a:xfrm>
            <a:off x="4343400" y="1066800"/>
            <a:ext cx="2743200" cy="2055812"/>
          </a:xfrm>
          <a:prstGeom prst="rect">
            <a:avLst/>
          </a:prstGeom>
          <a:noFill/>
          <a:ln w="38100" cap="sq">
            <a:solidFill>
              <a:schemeClr val="tx1"/>
            </a:solidFill>
            <a:miter lim="800000"/>
            <a:headEnd/>
            <a:tailEnd/>
          </a:ln>
        </p:spPr>
      </p:pic>
      <p:pic>
        <p:nvPicPr>
          <p:cNvPr id="14" name="Picture 8" descr="Fig3(2)"/>
          <p:cNvPicPr>
            <a:picLocks noChangeAspect="1" noChangeArrowheads="1"/>
          </p:cNvPicPr>
          <p:nvPr/>
        </p:nvPicPr>
        <p:blipFill>
          <a:blip r:embed="rId5" cstate="print"/>
          <a:srcRect/>
          <a:stretch>
            <a:fillRect/>
          </a:stretch>
        </p:blipFill>
        <p:spPr bwMode="auto">
          <a:xfrm>
            <a:off x="7277100" y="1905000"/>
            <a:ext cx="1714500" cy="2286000"/>
          </a:xfrm>
          <a:prstGeom prst="rect">
            <a:avLst/>
          </a:prstGeom>
          <a:noFill/>
          <a:ln w="38100" cap="sq">
            <a:solidFill>
              <a:schemeClr val="tx1"/>
            </a:solidFill>
            <a:miter lim="800000"/>
            <a:headEnd/>
            <a:tailEnd/>
          </a:ln>
        </p:spPr>
      </p:pic>
      <p:pic>
        <p:nvPicPr>
          <p:cNvPr id="15" name="Picture 9" descr="Memphis school2"/>
          <p:cNvPicPr>
            <a:picLocks noChangeAspect="1" noChangeArrowheads="1"/>
          </p:cNvPicPr>
          <p:nvPr/>
        </p:nvPicPr>
        <p:blipFill>
          <a:blip r:embed="rId6" cstate="print"/>
          <a:srcRect/>
          <a:stretch>
            <a:fillRect/>
          </a:stretch>
        </p:blipFill>
        <p:spPr bwMode="auto">
          <a:xfrm>
            <a:off x="6239741" y="4630739"/>
            <a:ext cx="2743200" cy="2060553"/>
          </a:xfrm>
          <a:prstGeom prst="rect">
            <a:avLst/>
          </a:prstGeom>
          <a:noFill/>
          <a:ln w="38100">
            <a:solidFill>
              <a:schemeClr val="tx1"/>
            </a:solidFill>
            <a:miter lim="800000"/>
            <a:headEnd/>
            <a:tailEnd/>
          </a:ln>
        </p:spPr>
      </p:pic>
      <p:pic>
        <p:nvPicPr>
          <p:cNvPr id="17" name="Picture 4"/>
          <p:cNvPicPr>
            <a:picLocks noChangeAspect="1" noChangeArrowheads="1"/>
          </p:cNvPicPr>
          <p:nvPr/>
        </p:nvPicPr>
        <p:blipFill>
          <a:blip r:embed="rId7" cstate="print"/>
          <a:stretch>
            <a:fillRect/>
          </a:stretch>
        </p:blipFill>
        <p:spPr bwMode="auto">
          <a:xfrm>
            <a:off x="381000" y="4674569"/>
            <a:ext cx="2743200" cy="2086449"/>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3600" dirty="0" smtClean="0"/>
              <a:t>Transit Planning</a:t>
            </a:r>
            <a:endParaRPr lang="en-US" sz="3600" dirty="0">
              <a:solidFill>
                <a:srgbClr val="FFC000"/>
              </a:solidFill>
            </a:endParaRPr>
          </a:p>
        </p:txBody>
      </p:sp>
      <p:sp>
        <p:nvSpPr>
          <p:cNvPr id="17" name="Title 1"/>
          <p:cNvSpPr txBox="1">
            <a:spLocks/>
          </p:cNvSpPr>
          <p:nvPr/>
        </p:nvSpPr>
        <p:spPr bwMode="auto">
          <a:xfrm>
            <a:off x="914400" y="1143000"/>
            <a:ext cx="5181600" cy="715963"/>
          </a:xfrm>
          <a:prstGeom prst="rect">
            <a:avLst/>
          </a:prstGeom>
          <a:noFill/>
          <a:ln>
            <a:miter lim="800000"/>
            <a:headEnd/>
            <a:tailEnd/>
          </a:ln>
        </p:spPr>
        <p:txBody>
          <a:bodyPr/>
          <a:lstStyle/>
          <a:p>
            <a:pPr>
              <a:defRPr/>
            </a:pPr>
            <a:r>
              <a:rPr lang="en-US" sz="2800" b="1" kern="0" dirty="0" smtClean="0">
                <a:latin typeface="+mj-lt"/>
                <a:ea typeface="+mj-ea"/>
                <a:cs typeface="+mj-cs"/>
              </a:rPr>
              <a:t>Probability to Walk to Transit </a:t>
            </a:r>
            <a:endParaRPr lang="en-US" sz="2800" b="1" kern="0" dirty="0">
              <a:latin typeface="+mj-lt"/>
              <a:ea typeface="+mj-ea"/>
              <a:cs typeface="+mj-cs"/>
            </a:endParaRPr>
          </a:p>
        </p:txBody>
      </p:sp>
      <p:pic>
        <p:nvPicPr>
          <p:cNvPr id="8" name="Picture 7" descr="Prob Walk to Transit.jpg"/>
          <p:cNvPicPr>
            <a:picLocks noChangeAspect="1"/>
          </p:cNvPicPr>
          <p:nvPr/>
        </p:nvPicPr>
        <p:blipFill>
          <a:blip r:embed="rId3" cstate="print"/>
          <a:srcRect/>
          <a:stretch>
            <a:fillRect/>
          </a:stretch>
        </p:blipFill>
        <p:spPr>
          <a:xfrm>
            <a:off x="195776" y="1905000"/>
            <a:ext cx="8778240" cy="4096512"/>
          </a:xfrm>
          <a:prstGeom prst="rect">
            <a:avLst/>
          </a:prstGeom>
          <a:ln w="38100" cap="sq">
            <a:solidFill>
              <a:schemeClr val="tx1"/>
            </a:solidFill>
            <a:miter lim="800000"/>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5"/>
          <p:cNvSpPr>
            <a:spLocks noGrp="1" noChangeArrowheads="1"/>
          </p:cNvSpPr>
          <p:nvPr>
            <p:ph type="title"/>
          </p:nvPr>
        </p:nvSpPr>
        <p:spPr bwMode="auto">
          <a:xfrm>
            <a:off x="381000" y="381000"/>
            <a:ext cx="8610600" cy="639763"/>
          </a:xfrm>
          <a:noFill/>
          <a:ln>
            <a:miter lim="800000"/>
            <a:headEnd/>
            <a:tailEnd/>
          </a:ln>
        </p:spPr>
        <p:txBody>
          <a:bodyPr vert="horz" wrap="square" lIns="91440" tIns="45720" rIns="91440" bIns="45720" numCol="1" anchor="t" anchorCtr="0" compatLnSpc="1">
            <a:prstTxWarp prst="textNoShape">
              <a:avLst/>
            </a:prstTxWarp>
            <a:noAutofit/>
          </a:bodyPr>
          <a:lstStyle/>
          <a:p>
            <a:pPr algn="l" eaLnBrk="1" hangingPunct="1"/>
            <a:r>
              <a:rPr lang="en-US" sz="3600" dirty="0" smtClean="0">
                <a:solidFill>
                  <a:srgbClr val="FFC000"/>
                </a:solidFill>
              </a:rPr>
              <a:t>In Summary</a:t>
            </a:r>
          </a:p>
        </p:txBody>
      </p:sp>
      <p:pic>
        <p:nvPicPr>
          <p:cNvPr id="29701" name="Picture 2" descr="Woman crossing"/>
          <p:cNvPicPr>
            <a:picLocks noChangeAspect="1" noChangeArrowheads="1"/>
          </p:cNvPicPr>
          <p:nvPr/>
        </p:nvPicPr>
        <p:blipFill>
          <a:blip r:embed="rId3" cstate="print"/>
          <a:srcRect/>
          <a:stretch>
            <a:fillRect/>
          </a:stretch>
        </p:blipFill>
        <p:spPr bwMode="auto">
          <a:xfrm>
            <a:off x="7280042" y="4158566"/>
            <a:ext cx="1736725" cy="256381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29702" name="Picture 8" descr="IMG0049"/>
          <p:cNvPicPr>
            <a:picLocks noChangeAspect="1" noChangeArrowheads="1"/>
          </p:cNvPicPr>
          <p:nvPr/>
        </p:nvPicPr>
        <p:blipFill>
          <a:blip r:embed="rId4" cstate="print"/>
          <a:srcRect/>
          <a:stretch>
            <a:fillRect/>
          </a:stretch>
        </p:blipFill>
        <p:spPr bwMode="auto">
          <a:xfrm>
            <a:off x="7280042" y="2010786"/>
            <a:ext cx="1736725" cy="190658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9" name="Picture 10" descr="R:\dnpa2002\kidswalk02\photos\10.jpg"/>
          <p:cNvPicPr>
            <a:picLocks noChangeAspect="1" noChangeArrowheads="1"/>
          </p:cNvPicPr>
          <p:nvPr/>
        </p:nvPicPr>
        <p:blipFill>
          <a:blip r:embed="rId5" cstate="print"/>
          <a:srcRect/>
          <a:stretch>
            <a:fillRect/>
          </a:stretch>
        </p:blipFill>
        <p:spPr bwMode="auto">
          <a:xfrm>
            <a:off x="7280564" y="152400"/>
            <a:ext cx="1737360" cy="164756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Content Placeholder 4"/>
          <p:cNvSpPr>
            <a:spLocks noGrp="1"/>
          </p:cNvSpPr>
          <p:nvPr>
            <p:ph idx="1"/>
          </p:nvPr>
        </p:nvSpPr>
        <p:spPr>
          <a:xfrm>
            <a:off x="457200" y="1524000"/>
            <a:ext cx="6781800" cy="3581400"/>
          </a:xfrm>
        </p:spPr>
        <p:txBody>
          <a:bodyPr>
            <a:noAutofit/>
          </a:bodyPr>
          <a:lstStyle/>
          <a:p>
            <a:r>
              <a:rPr lang="en-US" sz="2400" dirty="0" smtClean="0"/>
              <a:t>A fine-grained parcel-based analysis of non-motorized demand is possible</a:t>
            </a:r>
          </a:p>
          <a:p>
            <a:endParaRPr lang="en-US" sz="1800" dirty="0" smtClean="0"/>
          </a:p>
          <a:p>
            <a:r>
              <a:rPr lang="en-US" sz="2400" dirty="0" smtClean="0"/>
              <a:t>The Non-Motorized Model approach represents improvements to the traditional modeling practice</a:t>
            </a:r>
          </a:p>
          <a:p>
            <a:endParaRPr lang="en-US" sz="1800" dirty="0" smtClean="0"/>
          </a:p>
          <a:p>
            <a:r>
              <a:rPr lang="en-US" sz="2400" dirty="0" smtClean="0"/>
              <a:t>Opportunities to better predict non-motorized demand continues to exist &amp; has expanded applications</a:t>
            </a:r>
          </a:p>
          <a:p>
            <a:endParaRPr lang="en-US" sz="2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4840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9" descr="rpm logo copy.jpg"/>
          <p:cNvPicPr>
            <a:picLocks noChangeAspect="1"/>
          </p:cNvPicPr>
          <p:nvPr/>
        </p:nvPicPr>
        <p:blipFill>
          <a:blip r:embed="rId3" cstate="print"/>
          <a:srcRect b="7639"/>
          <a:stretch>
            <a:fillRect/>
          </a:stretch>
        </p:blipFill>
        <p:spPr bwMode="auto">
          <a:xfrm>
            <a:off x="4185458" y="6276262"/>
            <a:ext cx="773084" cy="552798"/>
          </a:xfrm>
          <a:prstGeom prst="rect">
            <a:avLst/>
          </a:prstGeom>
          <a:noFill/>
          <a:ln>
            <a:noFill/>
          </a:ln>
        </p:spPr>
      </p:pic>
      <p:sp>
        <p:nvSpPr>
          <p:cNvPr id="7" name="Title 1"/>
          <p:cNvSpPr txBox="1">
            <a:spLocks/>
          </p:cNvSpPr>
          <p:nvPr/>
        </p:nvSpPr>
        <p:spPr>
          <a:xfrm>
            <a:off x="0" y="2209801"/>
            <a:ext cx="9144000" cy="2057399"/>
          </a:xfrm>
          <a:prstGeom prst="rect">
            <a:avLst/>
          </a:prstGeom>
        </p:spPr>
        <p:txBody>
          <a:bodyPr vert="horz" lIns="91440" tIns="45720" rIns="91440" bIns="45720" rtlCol="0" anchor="ctr">
            <a:normAutofit/>
          </a:bodyPr>
          <a:lstStyle/>
          <a:p>
            <a:pPr algn="ctr">
              <a:spcBef>
                <a:spcPct val="0"/>
              </a:spcBef>
              <a:defRPr/>
            </a:pPr>
            <a:r>
              <a:rPr kumimoji="0" lang="en-US" sz="2000" b="1" i="0" u="none" strike="noStrike" kern="1200" cap="none" spc="0" normalizeH="0" baseline="0" noProof="0" dirty="0" smtClean="0">
                <a:ln>
                  <a:noFill/>
                </a:ln>
                <a:solidFill>
                  <a:srgbClr val="FFC000"/>
                </a:solidFill>
                <a:effectLst/>
                <a:uLnTx/>
                <a:uFillTx/>
                <a:latin typeface="+mj-lt"/>
                <a:ea typeface="+mj-ea"/>
                <a:cs typeface="+mj-cs"/>
              </a:rPr>
              <a:t> </a:t>
            </a:r>
            <a:r>
              <a:rPr lang="en-US" sz="2000" b="1" dirty="0" smtClean="0">
                <a:solidFill>
                  <a:srgbClr val="FFC000"/>
                </a:solidFill>
                <a:latin typeface="+mj-lt"/>
                <a:ea typeface="+mj-ea"/>
                <a:cs typeface="+mj-cs"/>
              </a:rPr>
              <a:t>Session 13B: Positions and Ambitions about Non-Traditional Modes</a:t>
            </a:r>
            <a:r>
              <a:rPr kumimoji="0" lang="en-US" sz="2000" b="1" i="0" u="none" strike="noStrike" kern="1200" cap="none" spc="0" normalizeH="0" baseline="0" noProof="0" dirty="0" smtClean="0">
                <a:ln>
                  <a:noFill/>
                </a:ln>
                <a:solidFill>
                  <a:srgbClr val="FFC000"/>
                </a:solidFill>
                <a:effectLst/>
                <a:uLnTx/>
                <a:uFillTx/>
                <a:latin typeface="+mj-lt"/>
                <a:ea typeface="+mj-ea"/>
                <a:cs typeface="+mj-cs"/>
              </a:rPr>
              <a:t/>
            </a:r>
            <a:br>
              <a:rPr kumimoji="0" lang="en-US" sz="2000" b="1" i="0" u="none" strike="noStrike" kern="1200" cap="none" spc="0" normalizeH="0" baseline="0" noProof="0" dirty="0" smtClean="0">
                <a:ln>
                  <a:noFill/>
                </a:ln>
                <a:solidFill>
                  <a:srgbClr val="FFC000"/>
                </a:solidFill>
                <a:effectLst/>
                <a:uLnTx/>
                <a:uFillTx/>
                <a:latin typeface="+mj-lt"/>
                <a:ea typeface="+mj-ea"/>
                <a:cs typeface="+mj-cs"/>
              </a:rPr>
            </a:br>
            <a:r>
              <a:rPr kumimoji="0" lang="en-US" sz="1400" b="1" i="0" u="none" strike="noStrike" kern="1200" cap="none" spc="0" normalizeH="0" baseline="0" noProof="0" dirty="0" smtClean="0">
                <a:ln>
                  <a:noFill/>
                </a:ln>
                <a:solidFill>
                  <a:srgbClr val="FFC000"/>
                </a:solidFill>
                <a:effectLst/>
                <a:uLnTx/>
                <a:uFillTx/>
                <a:latin typeface="+mj-lt"/>
                <a:ea typeface="+mj-ea"/>
                <a:cs typeface="+mj-cs"/>
              </a:rPr>
              <a:t/>
            </a:r>
            <a:br>
              <a:rPr kumimoji="0" lang="en-US" sz="1400" b="1" i="0" u="none" strike="noStrike" kern="1200" cap="none" spc="0" normalizeH="0" baseline="0" noProof="0" dirty="0" smtClean="0">
                <a:ln>
                  <a:noFill/>
                </a:ln>
                <a:solidFill>
                  <a:srgbClr val="FFC000"/>
                </a:solidFill>
                <a:effectLst/>
                <a:uLnTx/>
                <a:uFillTx/>
                <a:latin typeface="+mj-lt"/>
                <a:ea typeface="+mj-ea"/>
                <a:cs typeface="+mj-cs"/>
              </a:rPr>
            </a:br>
            <a:r>
              <a:rPr kumimoji="0" lang="en-US" sz="2800" b="0" i="0" u="none" strike="noStrike" kern="1200" cap="none" spc="0" normalizeH="0" baseline="0" noProof="0" dirty="0" smtClean="0">
                <a:ln>
                  <a:noFill/>
                </a:ln>
                <a:solidFill>
                  <a:schemeClr val="tx1"/>
                </a:solidFill>
                <a:effectLst/>
                <a:uLnTx/>
                <a:uFillTx/>
                <a:latin typeface="+mj-lt"/>
                <a:ea typeface="+mj-ea"/>
                <a:cs typeface="+mj-cs"/>
              </a:rPr>
              <a:t>Quantifying Non-Motorized Demand – A New Way of Understanding Walking and Biking Demand</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Subtitle 2"/>
          <p:cNvSpPr txBox="1">
            <a:spLocks/>
          </p:cNvSpPr>
          <p:nvPr/>
        </p:nvSpPr>
        <p:spPr>
          <a:xfrm>
            <a:off x="0" y="4495800"/>
            <a:ext cx="9144000" cy="1524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rgbClr val="FFC000"/>
                </a:solidFill>
                <a:effectLst/>
                <a:uLnTx/>
                <a:uFillTx/>
                <a:latin typeface="+mn-lt"/>
                <a:ea typeface="+mn-ea"/>
                <a:cs typeface="+mn-cs"/>
              </a:rPr>
              <a:t>Preston Elliott, AICP</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dirty="0" smtClean="0">
                <a:solidFill>
                  <a:srgbClr val="FFC000"/>
                </a:solidFill>
              </a:rPr>
              <a:t>RPM Transportation Consultants, LLC</a:t>
            </a:r>
            <a:endParaRPr kumimoji="0" lang="en-US" sz="2000" b="1" i="0" u="none" strike="noStrike" kern="1200" cap="none" spc="0" normalizeH="0" baseline="0" noProof="0" dirty="0" smtClean="0">
              <a:ln>
                <a:noFill/>
              </a:ln>
              <a:solidFill>
                <a:srgbClr val="FFC000"/>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rgbClr val="FFC000"/>
                </a:solidFill>
              </a:rPr>
              <a:t>Prestonelliott@rpmtraffic.net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rgbClr val="FFC000"/>
                </a:solidFill>
                <a:effectLst/>
                <a:uLnTx/>
                <a:uFillTx/>
                <a:latin typeface="+mn-lt"/>
                <a:ea typeface="+mn-ea"/>
                <a:cs typeface="+mn-cs"/>
              </a:rPr>
              <a:t>www.rpmtraffic.net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i="0" u="none" strike="noStrike" kern="1200" cap="none" spc="0" normalizeH="0" baseline="0" noProof="0" dirty="0" smtClean="0">
              <a:ln>
                <a:noFill/>
              </a:ln>
              <a:solidFill>
                <a:srgbClr val="FFC000"/>
              </a:solidFill>
              <a:effectLst/>
              <a:uLnTx/>
              <a:uFillTx/>
              <a:latin typeface="+mn-lt"/>
              <a:ea typeface="+mn-ea"/>
              <a:cs typeface="+mn-cs"/>
            </a:endParaRPr>
          </a:p>
        </p:txBody>
      </p:sp>
      <p:pic>
        <p:nvPicPr>
          <p:cNvPr id="9" name="Picture 8" descr="img-home2.jpg"/>
          <p:cNvPicPr>
            <a:picLocks noChangeAspect="1"/>
          </p:cNvPicPr>
          <p:nvPr/>
        </p:nvPicPr>
        <p:blipFill>
          <a:blip r:embed="rId4" cstate="print"/>
          <a:stretch>
            <a:fillRect/>
          </a:stretch>
        </p:blipFill>
        <p:spPr>
          <a:xfrm>
            <a:off x="2286000" y="902368"/>
            <a:ext cx="4572000" cy="145983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Travel Demand Modeling</a:t>
            </a:r>
            <a:endParaRPr lang="en-US" sz="3600" dirty="0"/>
          </a:p>
        </p:txBody>
      </p:sp>
      <p:pic>
        <p:nvPicPr>
          <p:cNvPr id="8" name="Picture 7" descr="2006interstates.bmp"/>
          <p:cNvPicPr>
            <a:picLocks noChangeAspect="1"/>
          </p:cNvPicPr>
          <p:nvPr/>
        </p:nvPicPr>
        <p:blipFill>
          <a:blip r:embed="rId3" cstate="print"/>
          <a:stretch>
            <a:fillRect/>
          </a:stretch>
        </p:blipFill>
        <p:spPr>
          <a:xfrm>
            <a:off x="381000" y="4303607"/>
            <a:ext cx="3200400" cy="2020993"/>
          </a:xfrm>
          <a:prstGeom prst="rect">
            <a:avLst/>
          </a:prstGeom>
          <a:ln w="38100" cap="sq">
            <a:solidFill>
              <a:schemeClr val="tx1"/>
            </a:solidFill>
            <a:miter lim="800000"/>
          </a:ln>
        </p:spPr>
      </p:pic>
      <p:sp>
        <p:nvSpPr>
          <p:cNvPr id="10" name="Content Placeholder 4"/>
          <p:cNvSpPr txBox="1">
            <a:spLocks/>
          </p:cNvSpPr>
          <p:nvPr/>
        </p:nvSpPr>
        <p:spPr>
          <a:xfrm>
            <a:off x="4433832" y="4343400"/>
            <a:ext cx="4419600" cy="1828800"/>
          </a:xfrm>
          <a:prstGeom prst="rect">
            <a:avLst/>
          </a:prstGeom>
        </p:spPr>
        <p:txBody>
          <a:bodyPr vert="horz" lIns="91440" tIns="45720" rIns="91440" bIns="45720" rtlCol="0">
            <a:noAutofit/>
          </a:bodyPr>
          <a:lstStyle/>
          <a:p>
            <a:r>
              <a:rPr lang="en-US" sz="2400" dirty="0" smtClean="0"/>
              <a:t>1962 Metropolitan (MPO) Planning Process Created</a:t>
            </a:r>
          </a:p>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smtClean="0"/>
          </a:p>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sp>
        <p:nvSpPr>
          <p:cNvPr id="12" name="Content Placeholder 4"/>
          <p:cNvSpPr txBox="1">
            <a:spLocks/>
          </p:cNvSpPr>
          <p:nvPr/>
        </p:nvSpPr>
        <p:spPr>
          <a:xfrm>
            <a:off x="4433832" y="1828800"/>
            <a:ext cx="4419600" cy="1828800"/>
          </a:xfrm>
          <a:prstGeom prst="rect">
            <a:avLst/>
          </a:prstGeom>
        </p:spPr>
        <p:txBody>
          <a:bodyPr vert="horz" lIns="91440" tIns="45720" rIns="91440" bIns="45720" rtlCol="0">
            <a:noAutofit/>
          </a:bodyPr>
          <a:lstStyle/>
          <a:p>
            <a:r>
              <a:rPr lang="en-US" sz="2400" dirty="0" smtClean="0"/>
              <a:t>Advent of the Computer Early 1950s</a:t>
            </a: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IBM.jpg"/>
          <p:cNvPicPr>
            <a:picLocks noChangeAspect="1"/>
          </p:cNvPicPr>
          <p:nvPr/>
        </p:nvPicPr>
        <p:blipFill>
          <a:blip r:embed="rId4" cstate="print"/>
          <a:stretch>
            <a:fillRect/>
          </a:stretch>
        </p:blipFill>
        <p:spPr>
          <a:xfrm>
            <a:off x="381000" y="1371600"/>
            <a:ext cx="3200400" cy="2618509"/>
          </a:xfrm>
          <a:prstGeom prst="rect">
            <a:avLst/>
          </a:prstGeom>
          <a:ln w="38100" cap="sq">
            <a:solidFill>
              <a:schemeClr val="tx1"/>
            </a:solidFill>
            <a:miter lim="800000"/>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Travel Demand Modeling</a:t>
            </a:r>
            <a:endParaRPr lang="en-US" sz="3600" dirty="0"/>
          </a:p>
        </p:txBody>
      </p:sp>
      <p:sp>
        <p:nvSpPr>
          <p:cNvPr id="10" name="Content Placeholder 4"/>
          <p:cNvSpPr txBox="1">
            <a:spLocks/>
          </p:cNvSpPr>
          <p:nvPr/>
        </p:nvSpPr>
        <p:spPr>
          <a:xfrm>
            <a:off x="4419600" y="4648200"/>
            <a:ext cx="4419600" cy="1447800"/>
          </a:xfrm>
          <a:prstGeom prst="rect">
            <a:avLst/>
          </a:prstGeom>
        </p:spPr>
        <p:txBody>
          <a:bodyPr vert="horz" lIns="91440" tIns="45720" rIns="91440" bIns="45720" rtlCol="0">
            <a:noAutofit/>
          </a:bodyPr>
          <a:lstStyle/>
          <a:p>
            <a:r>
              <a:rPr lang="en-US" sz="2400" dirty="0" smtClean="0"/>
              <a:t>Early 1980s first Commercial GIS Applications Emerge</a:t>
            </a: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sp>
        <p:nvSpPr>
          <p:cNvPr id="12" name="Content Placeholder 4"/>
          <p:cNvSpPr txBox="1">
            <a:spLocks/>
          </p:cNvSpPr>
          <p:nvPr/>
        </p:nvSpPr>
        <p:spPr>
          <a:xfrm>
            <a:off x="4433832" y="2286000"/>
            <a:ext cx="4419600" cy="1295400"/>
          </a:xfrm>
          <a:prstGeom prst="rect">
            <a:avLst/>
          </a:prstGeom>
        </p:spPr>
        <p:txBody>
          <a:bodyPr vert="horz" lIns="91440" tIns="45720" rIns="91440" bIns="45720" rtlCol="0">
            <a:noAutofit/>
          </a:bodyPr>
          <a:lstStyle/>
          <a:p>
            <a:r>
              <a:rPr lang="en-US" sz="2400" dirty="0" smtClean="0"/>
              <a:t>70s, 80s, &amp; 90s – PCs Established &amp; Reshaped Information</a:t>
            </a: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1219200" y="4267200"/>
            <a:ext cx="1828800" cy="2274683"/>
          </a:xfrm>
          <a:prstGeom prst="rect">
            <a:avLst/>
          </a:prstGeom>
          <a:noFill/>
          <a:ln w="38100" cap="sq">
            <a:solidFill>
              <a:schemeClr val="tx1"/>
            </a:solidFill>
            <a:miter lim="800000"/>
            <a:headEnd/>
            <a:tailEnd/>
          </a:ln>
        </p:spPr>
      </p:pic>
      <p:pic>
        <p:nvPicPr>
          <p:cNvPr id="11" name="Picture 10" descr="Laptop.jpg"/>
          <p:cNvPicPr>
            <a:picLocks noChangeAspect="1"/>
          </p:cNvPicPr>
          <p:nvPr/>
        </p:nvPicPr>
        <p:blipFill>
          <a:blip r:embed="rId4" cstate="print"/>
          <a:srcRect l="12427" r="13840" b="13613"/>
          <a:stretch>
            <a:fillRect/>
          </a:stretch>
        </p:blipFill>
        <p:spPr>
          <a:xfrm>
            <a:off x="1981200" y="2083360"/>
            <a:ext cx="2286000" cy="1779374"/>
          </a:xfrm>
          <a:prstGeom prst="rect">
            <a:avLst/>
          </a:prstGeom>
          <a:ln w="38100" cap="sq">
            <a:solidFill>
              <a:schemeClr val="tx1"/>
            </a:solidFill>
          </a:ln>
        </p:spPr>
      </p:pic>
      <p:pic>
        <p:nvPicPr>
          <p:cNvPr id="14" name="Picture 13" descr="IBM_PC.jpg"/>
          <p:cNvPicPr>
            <a:picLocks noChangeAspect="1"/>
          </p:cNvPicPr>
          <p:nvPr/>
        </p:nvPicPr>
        <p:blipFill>
          <a:blip r:embed="rId5" cstate="print"/>
          <a:stretch>
            <a:fillRect/>
          </a:stretch>
        </p:blipFill>
        <p:spPr>
          <a:xfrm>
            <a:off x="381000" y="1371600"/>
            <a:ext cx="2286000" cy="1714500"/>
          </a:xfrm>
          <a:prstGeom prst="rect">
            <a:avLst/>
          </a:prstGeom>
          <a:ln w="38100" cap="sq">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Travel Demand Modeling</a:t>
            </a:r>
            <a:endParaRPr lang="en-US" sz="3600" dirty="0"/>
          </a:p>
        </p:txBody>
      </p:sp>
      <p:sp>
        <p:nvSpPr>
          <p:cNvPr id="7" name="Content Placeholder 4"/>
          <p:cNvSpPr txBox="1">
            <a:spLocks/>
          </p:cNvSpPr>
          <p:nvPr/>
        </p:nvSpPr>
        <p:spPr>
          <a:xfrm>
            <a:off x="457200" y="1371600"/>
            <a:ext cx="8229600" cy="990600"/>
          </a:xfrm>
          <a:prstGeom prst="rect">
            <a:avLst/>
          </a:prstGeom>
        </p:spPr>
        <p:txBody>
          <a:bodyPr vert="horz" lIns="91440" tIns="45720" rIns="91440" bIns="45720" rtlCol="0">
            <a:noAutofit/>
          </a:bodyPr>
          <a:lstStyle/>
          <a:p>
            <a:pPr algn="ctr"/>
            <a:r>
              <a:rPr lang="en-US" sz="2400" dirty="0" smtClean="0"/>
              <a:t>Simplified Look at the Evolution of Travel Demand Modeling</a:t>
            </a:r>
          </a:p>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smtClean="0"/>
          </a:p>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0" name="Table 9"/>
          <p:cNvGraphicFramePr>
            <a:graphicFrameLocks noGrp="1"/>
          </p:cNvGraphicFramePr>
          <p:nvPr/>
        </p:nvGraphicFramePr>
        <p:xfrm>
          <a:off x="1116076" y="2286000"/>
          <a:ext cx="6911848" cy="4023360"/>
        </p:xfrm>
        <a:graphic>
          <a:graphicData uri="http://schemas.openxmlformats.org/drawingml/2006/table">
            <a:tbl>
              <a:tblPr firstRow="1" bandRow="1">
                <a:tableStyleId>{69CF1AB2-1976-4502-BF36-3FF5EA218861}</a:tableStyleId>
              </a:tblPr>
              <a:tblGrid>
                <a:gridCol w="1862645"/>
                <a:gridCol w="2535555"/>
                <a:gridCol w="2513648"/>
              </a:tblGrid>
              <a:tr h="370840">
                <a:tc>
                  <a:txBody>
                    <a:bodyPr/>
                    <a:lstStyle/>
                    <a:p>
                      <a:pPr algn="ctr"/>
                      <a:r>
                        <a:rPr lang="en-US" sz="2000" b="0" dirty="0" smtClean="0"/>
                        <a:t>Prior</a:t>
                      </a:r>
                      <a:r>
                        <a:rPr lang="en-US" sz="2000" b="0" baseline="0" dirty="0" smtClean="0"/>
                        <a:t> to 1950</a:t>
                      </a:r>
                      <a:endParaRPr lang="en-US" sz="2000" b="0" dirty="0"/>
                    </a:p>
                  </a:txBody>
                  <a:tcPr anchor="ctr"/>
                </a:tc>
                <a:tc>
                  <a:txBody>
                    <a:bodyPr/>
                    <a:lstStyle/>
                    <a:p>
                      <a:pPr algn="ctr"/>
                      <a:r>
                        <a:rPr lang="en-US" sz="2000" b="0" dirty="0" smtClean="0"/>
                        <a:t>Early</a:t>
                      </a:r>
                      <a:r>
                        <a:rPr lang="en-US" sz="2000" b="0" baseline="0" dirty="0" smtClean="0"/>
                        <a:t> Explorers</a:t>
                      </a:r>
                      <a:endParaRPr lang="en-US" sz="2000" b="0" dirty="0"/>
                    </a:p>
                  </a:txBody>
                  <a:tcPr anchor="ctr"/>
                </a:tc>
                <a:tc>
                  <a:txBody>
                    <a:bodyPr/>
                    <a:lstStyle/>
                    <a:p>
                      <a:pPr marL="111125" indent="230188" algn="l">
                        <a:buFont typeface="Arial" pitchFamily="34" charset="0"/>
                        <a:buChar char="•"/>
                      </a:pPr>
                      <a:r>
                        <a:rPr lang="en-US" sz="2000" b="0" dirty="0" smtClean="0"/>
                        <a:t>Non-Computer Era</a:t>
                      </a:r>
                    </a:p>
                    <a:p>
                      <a:pPr marL="111125" marR="0"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0" dirty="0" smtClean="0"/>
                        <a:t>User Surveys</a:t>
                      </a:r>
                    </a:p>
                    <a:p>
                      <a:pPr marL="111125" marR="0"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0" dirty="0" smtClean="0"/>
                        <a:t>Estimating </a:t>
                      </a:r>
                      <a:endParaRPr lang="en-US" sz="2000" b="0" dirty="0"/>
                    </a:p>
                  </a:txBody>
                  <a:tcPr anchor="ctr"/>
                </a:tc>
              </a:tr>
              <a:tr h="370840">
                <a:tc>
                  <a:txBody>
                    <a:bodyPr/>
                    <a:lstStyle/>
                    <a:p>
                      <a:pPr algn="ctr"/>
                      <a:r>
                        <a:rPr lang="en-US" sz="2000" b="0" dirty="0" smtClean="0"/>
                        <a:t>1950</a:t>
                      </a:r>
                    </a:p>
                    <a:p>
                      <a:pPr algn="ctr"/>
                      <a:r>
                        <a:rPr lang="en-US" sz="2000" b="0" dirty="0" smtClean="0"/>
                        <a:t>1960</a:t>
                      </a:r>
                    </a:p>
                    <a:p>
                      <a:pPr algn="ctr"/>
                      <a:r>
                        <a:rPr lang="en-US" sz="2000" b="0" dirty="0" smtClean="0"/>
                        <a:t>1970</a:t>
                      </a:r>
                      <a:endParaRPr lang="en-US" sz="2000" b="0" dirty="0"/>
                    </a:p>
                  </a:txBody>
                  <a:tcPr anchor="ctr"/>
                </a:tc>
                <a:tc>
                  <a:txBody>
                    <a:bodyPr/>
                    <a:lstStyle/>
                    <a:p>
                      <a:pPr algn="ctr"/>
                      <a:r>
                        <a:rPr lang="en-US" sz="2000" b="0" dirty="0" smtClean="0"/>
                        <a:t>Pioneers</a:t>
                      </a:r>
                    </a:p>
                    <a:p>
                      <a:pPr algn="ctr"/>
                      <a:r>
                        <a:rPr lang="en-US" sz="2000" b="0" dirty="0" smtClean="0"/>
                        <a:t>&amp;</a:t>
                      </a:r>
                    </a:p>
                    <a:p>
                      <a:pPr algn="ctr"/>
                      <a:r>
                        <a:rPr lang="en-US" sz="2000" b="0" dirty="0" smtClean="0"/>
                        <a:t>1</a:t>
                      </a:r>
                      <a:r>
                        <a:rPr lang="en-US" sz="2000" b="0" baseline="30000" dirty="0" smtClean="0"/>
                        <a:t>st</a:t>
                      </a:r>
                      <a:r>
                        <a:rPr lang="en-US" sz="2000" b="0" dirty="0" smtClean="0"/>
                        <a:t> Generation Users</a:t>
                      </a:r>
                      <a:endParaRPr lang="en-US" sz="2000" b="0" dirty="0"/>
                    </a:p>
                  </a:txBody>
                  <a:tcPr anchor="ctr"/>
                </a:tc>
                <a:tc>
                  <a:txBody>
                    <a:bodyPr/>
                    <a:lstStyle/>
                    <a:p>
                      <a:pPr marL="106363" lvl="1" indent="234950" algn="l">
                        <a:buFont typeface="Arial" pitchFamily="34" charset="0"/>
                        <a:buChar char="•"/>
                      </a:pPr>
                      <a:r>
                        <a:rPr lang="en-US" sz="2000" b="0" dirty="0" smtClean="0"/>
                        <a:t>Mainframes</a:t>
                      </a:r>
                    </a:p>
                    <a:p>
                      <a:pPr marL="106363" lvl="1" indent="234950" algn="l">
                        <a:buFont typeface="Arial" pitchFamily="34" charset="0"/>
                        <a:buChar char="•"/>
                      </a:pPr>
                      <a:r>
                        <a:rPr lang="en-US" sz="2000" b="0" dirty="0" smtClean="0"/>
                        <a:t>MPO</a:t>
                      </a:r>
                      <a:r>
                        <a:rPr lang="en-US" sz="2000" b="0" baseline="0" dirty="0" smtClean="0"/>
                        <a:t> Process</a:t>
                      </a:r>
                    </a:p>
                    <a:p>
                      <a:pPr marL="106363" lvl="1" indent="234950" algn="l">
                        <a:buFont typeface="Arial" pitchFamily="34" charset="0"/>
                        <a:buChar char="•"/>
                      </a:pPr>
                      <a:r>
                        <a:rPr lang="en-US" sz="2000" b="0" baseline="0" dirty="0" smtClean="0"/>
                        <a:t>Full Model Use</a:t>
                      </a:r>
                      <a:endParaRPr lang="en-US" sz="2000" b="0" dirty="0"/>
                    </a:p>
                  </a:txBody>
                  <a:tcPr anchor="ctr"/>
                </a:tc>
              </a:tr>
              <a:tr h="370840">
                <a:tc>
                  <a:txBody>
                    <a:bodyPr/>
                    <a:lstStyle/>
                    <a:p>
                      <a:pPr algn="ctr"/>
                      <a:r>
                        <a:rPr lang="en-US" sz="2000" b="0" dirty="0" smtClean="0"/>
                        <a:t>1980</a:t>
                      </a:r>
                    </a:p>
                    <a:p>
                      <a:pPr algn="ctr"/>
                      <a:r>
                        <a:rPr lang="en-US" sz="2000" b="0" dirty="0" smtClean="0"/>
                        <a:t>1990</a:t>
                      </a:r>
                    </a:p>
                    <a:p>
                      <a:pPr algn="ctr"/>
                      <a:r>
                        <a:rPr lang="en-US" sz="2000" b="0" dirty="0" smtClean="0"/>
                        <a:t>2000</a:t>
                      </a:r>
                      <a:endParaRPr lang="en-US" sz="2000" b="0" dirty="0"/>
                    </a:p>
                  </a:txBody>
                  <a:tcPr anchor="ctr"/>
                </a:tc>
                <a:tc>
                  <a:txBody>
                    <a:bodyPr/>
                    <a:lstStyle/>
                    <a:p>
                      <a:pPr algn="ctr"/>
                      <a:r>
                        <a:rPr lang="en-US" sz="2000" b="0" dirty="0" smtClean="0"/>
                        <a:t>2</a:t>
                      </a:r>
                      <a:r>
                        <a:rPr lang="en-US" sz="2000" b="0" baseline="30000" dirty="0" smtClean="0"/>
                        <a:t>nd</a:t>
                      </a:r>
                      <a:r>
                        <a:rPr lang="en-US" sz="2000" b="0" dirty="0" smtClean="0"/>
                        <a:t> Generation Users</a:t>
                      </a:r>
                      <a:endParaRPr lang="en-US" sz="2000" b="0" dirty="0"/>
                    </a:p>
                  </a:txBody>
                  <a:tcPr anchor="ctr"/>
                </a:tc>
                <a:tc>
                  <a:txBody>
                    <a:bodyPr/>
                    <a:lstStyle/>
                    <a:p>
                      <a:pPr marL="106363" lvl="1" indent="234950" algn="l">
                        <a:buFont typeface="Arial" pitchFamily="34" charset="0"/>
                        <a:buChar char="•"/>
                      </a:pPr>
                      <a:r>
                        <a:rPr lang="en-US" sz="2000" b="0" dirty="0" smtClean="0"/>
                        <a:t>PCs</a:t>
                      </a:r>
                    </a:p>
                    <a:p>
                      <a:pPr marL="106363" lvl="1" indent="234950" algn="l">
                        <a:buFont typeface="Arial" pitchFamily="34" charset="0"/>
                        <a:buChar char="•"/>
                      </a:pPr>
                      <a:r>
                        <a:rPr lang="en-US" sz="2000" b="0" dirty="0" smtClean="0"/>
                        <a:t>GIS</a:t>
                      </a:r>
                    </a:p>
                  </a:txBody>
                  <a:tcPr anchor="ctr"/>
                </a:tc>
              </a:tr>
              <a:tr h="370840">
                <a:tc>
                  <a:txBody>
                    <a:bodyPr/>
                    <a:lstStyle/>
                    <a:p>
                      <a:pPr algn="ctr"/>
                      <a:r>
                        <a:rPr lang="en-US" sz="2000" b="0" dirty="0" smtClean="0"/>
                        <a:t>2010</a:t>
                      </a:r>
                    </a:p>
                    <a:p>
                      <a:pPr algn="ctr"/>
                      <a:r>
                        <a:rPr lang="en-US" sz="2000" b="0" dirty="0" smtClean="0"/>
                        <a:t>20 - -</a:t>
                      </a:r>
                    </a:p>
                    <a:p>
                      <a:pPr algn="ctr"/>
                      <a:r>
                        <a:rPr lang="en-US" sz="2000" b="0" dirty="0" smtClean="0"/>
                        <a:t>20 - -</a:t>
                      </a:r>
                      <a:endParaRPr lang="en-US" sz="2000" b="0" dirty="0"/>
                    </a:p>
                  </a:txBody>
                  <a:tcPr anchor="ctr"/>
                </a:tc>
                <a:tc>
                  <a:txBody>
                    <a:bodyPr/>
                    <a:lstStyle/>
                    <a:p>
                      <a:pPr algn="ctr"/>
                      <a:r>
                        <a:rPr lang="en-US" sz="2000" b="0" dirty="0" smtClean="0"/>
                        <a:t>3</a:t>
                      </a:r>
                      <a:r>
                        <a:rPr lang="en-US" sz="2000" b="0" baseline="30000" dirty="0" smtClean="0"/>
                        <a:t>rd</a:t>
                      </a:r>
                      <a:r>
                        <a:rPr lang="en-US" sz="2000" b="0" dirty="0" smtClean="0"/>
                        <a:t> Generation Users</a:t>
                      </a:r>
                      <a:endParaRPr lang="en-US" sz="2000" b="0" dirty="0"/>
                    </a:p>
                  </a:txBody>
                  <a:tcPr anchor="ctr"/>
                </a:tc>
                <a:tc>
                  <a:txBody>
                    <a:bodyPr/>
                    <a:lstStyle/>
                    <a:p>
                      <a:pPr marL="106363" lvl="1" indent="234950" algn="l">
                        <a:buFont typeface="Arial" pitchFamily="34" charset="0"/>
                        <a:buChar char="•"/>
                      </a:pPr>
                      <a:r>
                        <a:rPr lang="en-US" sz="2000" b="0" dirty="0" smtClean="0"/>
                        <a:t>_</a:t>
                      </a:r>
                      <a:r>
                        <a:rPr lang="en-US" sz="2000" b="0" baseline="0" dirty="0" smtClean="0"/>
                        <a:t> _ _</a:t>
                      </a:r>
                      <a:endParaRPr lang="en-US" sz="2000" b="0" dirty="0" smtClean="0"/>
                    </a:p>
                    <a:p>
                      <a:pPr marL="106363" lvl="1" indent="234950" algn="l">
                        <a:buFont typeface="Arial" pitchFamily="34" charset="0"/>
                        <a:buChar char="•"/>
                      </a:pPr>
                      <a:r>
                        <a:rPr lang="en-US" sz="2000" b="0" dirty="0" smtClean="0"/>
                        <a:t>_ _ _</a:t>
                      </a:r>
                    </a:p>
                  </a:txBody>
                  <a:tcPr anchor="ct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Travel Demand Forecasting</a:t>
            </a:r>
            <a:endParaRPr lang="en-US" sz="3600" dirty="0"/>
          </a:p>
        </p:txBody>
      </p:sp>
      <p:sp>
        <p:nvSpPr>
          <p:cNvPr id="7" name="Content Placeholder 4"/>
          <p:cNvSpPr txBox="1">
            <a:spLocks/>
          </p:cNvSpPr>
          <p:nvPr/>
        </p:nvSpPr>
        <p:spPr>
          <a:xfrm>
            <a:off x="570207" y="1752600"/>
            <a:ext cx="8116593" cy="2057400"/>
          </a:xfrm>
          <a:prstGeom prst="rect">
            <a:avLst/>
          </a:prstGeom>
        </p:spPr>
        <p:txBody>
          <a:bodyPr vert="horz" lIns="91440" tIns="45720" rIns="91440" bIns="45720" rtlCol="0">
            <a:noAutofit/>
          </a:bodyPr>
          <a:lstStyle/>
          <a:p>
            <a:pPr algn="just">
              <a:defRPr/>
            </a:pPr>
            <a:r>
              <a:rPr lang="en-US" sz="2400" dirty="0" smtClean="0"/>
              <a:t>The objective of travel demand forecasting is to predict changes in travel behavior and transportation conditions as a result of proposed transportation projects, policies, and future changes in socioeconomic and land use patterns.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7" descr="IMG0094"/>
          <p:cNvPicPr>
            <a:picLocks noGrp="1" noChangeAspect="1" noChangeArrowheads="1"/>
          </p:cNvPicPr>
          <p:nvPr>
            <p:ph sz="quarter" idx="4294967295"/>
          </p:nvPr>
        </p:nvPicPr>
        <p:blipFill>
          <a:blip r:embed="rId3" cstate="print"/>
          <a:stretch>
            <a:fillRect/>
          </a:stretch>
        </p:blipFill>
        <p:spPr>
          <a:xfrm>
            <a:off x="5948120" y="4306652"/>
            <a:ext cx="3017520" cy="2011680"/>
          </a:xfrm>
          <a:prstGeom prst="rect">
            <a:avLst/>
          </a:prstGeom>
          <a:ln w="38100" cap="sq">
            <a:solidFill>
              <a:schemeClr val="tx1"/>
            </a:solidFill>
          </a:ln>
          <a:effectLst>
            <a:outerShdw blurRad="50800" dist="38100" dir="2700000" algn="tl" rotWithShape="0">
              <a:srgbClr val="000000">
                <a:alpha val="43000"/>
              </a:srgbClr>
            </a:outerShdw>
          </a:effectLst>
        </p:spPr>
      </p:pic>
      <p:pic>
        <p:nvPicPr>
          <p:cNvPr id="11" name="Picture 7" descr="IMG0094"/>
          <p:cNvPicPr>
            <a:picLocks noGrp="1" noChangeAspect="1" noChangeArrowheads="1"/>
          </p:cNvPicPr>
          <p:nvPr>
            <p:ph sz="quarter" idx="4294967295"/>
          </p:nvPr>
        </p:nvPicPr>
        <p:blipFill>
          <a:blip r:embed="rId4" cstate="print"/>
          <a:srcRect/>
          <a:stretch>
            <a:fillRect/>
          </a:stretch>
        </p:blipFill>
        <p:spPr>
          <a:xfrm>
            <a:off x="218552" y="4312920"/>
            <a:ext cx="2624886" cy="2011680"/>
          </a:xfrm>
          <a:prstGeom prst="rect">
            <a:avLst/>
          </a:prstGeom>
          <a:ln w="38100" cap="sq">
            <a:solidFill>
              <a:schemeClr val="tx1"/>
            </a:solidFill>
          </a:ln>
          <a:effectLst>
            <a:outerShdw blurRad="55000" dist="18000" dir="5400000" algn="tl" rotWithShape="0">
              <a:srgbClr val="000000">
                <a:alpha val="40000"/>
              </a:srgbClr>
            </a:outerShdw>
          </a:effectLst>
        </p:spPr>
      </p:pic>
      <p:pic>
        <p:nvPicPr>
          <p:cNvPr id="12" name="Picture 8" descr="IMG_1009.jpg"/>
          <p:cNvPicPr>
            <a:picLocks noChangeAspect="1"/>
          </p:cNvPicPr>
          <p:nvPr/>
        </p:nvPicPr>
        <p:blipFill>
          <a:blip r:embed="rId5" cstate="print"/>
          <a:stretch>
            <a:fillRect/>
          </a:stretch>
        </p:blipFill>
        <p:spPr bwMode="auto">
          <a:xfrm>
            <a:off x="3057480" y="4306652"/>
            <a:ext cx="2681558" cy="201168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Modeling Travel Behavior</a:t>
            </a:r>
            <a:endParaRPr lang="en-US" sz="3600" dirty="0"/>
          </a:p>
        </p:txBody>
      </p:sp>
      <p:sp>
        <p:nvSpPr>
          <p:cNvPr id="7" name="Content Placeholder 4"/>
          <p:cNvSpPr txBox="1">
            <a:spLocks/>
          </p:cNvSpPr>
          <p:nvPr/>
        </p:nvSpPr>
        <p:spPr>
          <a:xfrm>
            <a:off x="570207" y="1752600"/>
            <a:ext cx="4916193" cy="2057400"/>
          </a:xfrm>
          <a:prstGeom prst="rect">
            <a:avLst/>
          </a:prstGeom>
        </p:spPr>
        <p:txBody>
          <a:bodyPr vert="horz" lIns="91440" tIns="45720" rIns="91440" bIns="45720" rtlCol="0">
            <a:noAutofit/>
          </a:bodyPr>
          <a:lstStyle/>
          <a:p>
            <a:pPr algn="just">
              <a:spcBef>
                <a:spcPct val="20000"/>
              </a:spcBef>
              <a:defRPr/>
            </a:pPr>
            <a:r>
              <a:rPr lang="en-US" sz="2000" b="1" dirty="0" smtClean="0">
                <a:solidFill>
                  <a:srgbClr val="FFC000"/>
                </a:solidFill>
              </a:rPr>
              <a:t>Aggregate Methods </a:t>
            </a:r>
            <a:r>
              <a:rPr lang="en-US" sz="2000" dirty="0" smtClean="0"/>
              <a:t>– look at travel from an areawide perspective. They attempt to relate characteristics of an area (e.g., population, employment, etc.) to travel characteristics of that area (e.g., average number of trips per household).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4"/>
          <p:cNvSpPr txBox="1">
            <a:spLocks/>
          </p:cNvSpPr>
          <p:nvPr/>
        </p:nvSpPr>
        <p:spPr>
          <a:xfrm>
            <a:off x="570207" y="4114800"/>
            <a:ext cx="4876800" cy="2362200"/>
          </a:xfrm>
          <a:prstGeom prst="rect">
            <a:avLst/>
          </a:prstGeom>
        </p:spPr>
        <p:txBody>
          <a:bodyPr vert="horz" lIns="91440" tIns="45720" rIns="91440" bIns="45720" rtlCol="0">
            <a:noAutofit/>
          </a:bodyPr>
          <a:lstStyle/>
          <a:p>
            <a:pPr lvl="0" algn="just">
              <a:spcBef>
                <a:spcPct val="20000"/>
              </a:spcBef>
              <a:defRPr/>
            </a:pPr>
            <a:r>
              <a:rPr lang="en-US" sz="2000" b="1" dirty="0" smtClean="0">
                <a:solidFill>
                  <a:srgbClr val="FFC000"/>
                </a:solidFill>
              </a:rPr>
              <a:t>Disaggregate Methods </a:t>
            </a:r>
            <a:r>
              <a:rPr lang="en-US" sz="2000" dirty="0" smtClean="0"/>
              <a:t>– look at travel decisions from the perspective of the individual. The individual's personal characteristics (e.g., age, gender, etc.) interact with the travel options available to them (e.g., time, cost,  etc.). </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Documents and Settings\RPM\Desktop\Nash pictures\IMG_0160.jpg"/>
          <p:cNvPicPr>
            <a:picLocks noChangeArrowheads="1"/>
          </p:cNvPicPr>
          <p:nvPr/>
        </p:nvPicPr>
        <p:blipFill>
          <a:blip r:embed="rId3" cstate="print"/>
          <a:srcRect/>
          <a:stretch>
            <a:fillRect/>
          </a:stretch>
        </p:blipFill>
        <p:spPr bwMode="auto">
          <a:xfrm>
            <a:off x="5742432" y="4114800"/>
            <a:ext cx="2944368" cy="1981200"/>
          </a:xfrm>
          <a:prstGeom prst="rect">
            <a:avLst/>
          </a:prstGeom>
          <a:noFill/>
          <a:ln w="38100" cap="sq">
            <a:solidFill>
              <a:schemeClr val="tx1"/>
            </a:solidFill>
            <a:miter lim="800000"/>
          </a:ln>
        </p:spPr>
      </p:pic>
      <p:pic>
        <p:nvPicPr>
          <p:cNvPr id="1027" name="Picture 3" descr="C:\Documents and Settings\RPM\Desktop\Nash pictures\IMG_0161.jpg"/>
          <p:cNvPicPr>
            <a:picLocks noChangeAspect="1" noChangeArrowheads="1"/>
          </p:cNvPicPr>
          <p:nvPr/>
        </p:nvPicPr>
        <p:blipFill>
          <a:blip r:embed="rId4" cstate="print"/>
          <a:srcRect/>
          <a:stretch>
            <a:fillRect/>
          </a:stretch>
        </p:blipFill>
        <p:spPr bwMode="auto">
          <a:xfrm>
            <a:off x="5743725" y="1752600"/>
            <a:ext cx="2941782" cy="1981200"/>
          </a:xfrm>
          <a:prstGeom prst="rect">
            <a:avLst/>
          </a:prstGeom>
          <a:noFill/>
          <a:ln w="38100" cap="sq">
            <a:solidFill>
              <a:schemeClr val="tx1"/>
            </a:solidFill>
            <a:miter lim="800000"/>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Traditional Four-Step Modeling Process</a:t>
            </a:r>
            <a:endParaRPr lang="en-US" sz="3600" dirty="0"/>
          </a:p>
        </p:txBody>
      </p:sp>
      <p:sp>
        <p:nvSpPr>
          <p:cNvPr id="7" name="Content Placeholder 4"/>
          <p:cNvSpPr txBox="1">
            <a:spLocks/>
          </p:cNvSpPr>
          <p:nvPr/>
        </p:nvSpPr>
        <p:spPr>
          <a:xfrm>
            <a:off x="381000" y="1600200"/>
            <a:ext cx="5525793" cy="4876800"/>
          </a:xfrm>
          <a:prstGeom prst="rect">
            <a:avLst/>
          </a:prstGeom>
        </p:spPr>
        <p:txBody>
          <a:bodyPr vert="horz" lIns="91440" tIns="45720" rIns="91440" bIns="45720" rtlCol="0">
            <a:noAutofit/>
          </a:bodyPr>
          <a:lstStyle/>
          <a:p>
            <a:pPr algn="just">
              <a:spcBef>
                <a:spcPct val="20000"/>
              </a:spcBef>
              <a:defRPr/>
            </a:pPr>
            <a:r>
              <a:rPr lang="en-US" sz="2400" b="1" dirty="0" smtClean="0"/>
              <a:t>Trip Generation </a:t>
            </a:r>
          </a:p>
          <a:p>
            <a:pPr algn="just">
              <a:spcBef>
                <a:spcPct val="20000"/>
              </a:spcBef>
              <a:defRPr/>
            </a:pPr>
            <a:r>
              <a:rPr lang="en-US" sz="2400" dirty="0" smtClean="0"/>
              <a:t>- How many trips will be made</a:t>
            </a:r>
          </a:p>
          <a:p>
            <a:pPr algn="just">
              <a:spcBef>
                <a:spcPct val="20000"/>
              </a:spcBef>
              <a:defRPr/>
            </a:pPr>
            <a:endParaRPr lang="en-US" dirty="0" smtClean="0"/>
          </a:p>
          <a:p>
            <a:pPr algn="just">
              <a:spcBef>
                <a:spcPct val="20000"/>
              </a:spcBef>
              <a:defRPr/>
            </a:pPr>
            <a:r>
              <a:rPr lang="en-US" sz="2400" b="1" dirty="0" smtClean="0"/>
              <a:t>Trip Distribution</a:t>
            </a:r>
          </a:p>
          <a:p>
            <a:pPr algn="just">
              <a:spcBef>
                <a:spcPct val="20000"/>
              </a:spcBef>
              <a:defRPr/>
            </a:pPr>
            <a:r>
              <a:rPr lang="en-US" sz="2400" dirty="0" smtClean="0"/>
              <a:t>- Where are trips coming from and going to</a:t>
            </a:r>
          </a:p>
          <a:p>
            <a:pPr algn="just">
              <a:spcBef>
                <a:spcPct val="20000"/>
              </a:spcBef>
              <a:defRPr/>
            </a:pPr>
            <a:endParaRPr lang="en-US" b="1" dirty="0" smtClean="0"/>
          </a:p>
          <a:p>
            <a:pPr algn="just">
              <a:spcBef>
                <a:spcPct val="20000"/>
              </a:spcBef>
              <a:defRPr/>
            </a:pPr>
            <a:r>
              <a:rPr lang="en-US" sz="2400" b="1" dirty="0" smtClean="0"/>
              <a:t>Mode Choice</a:t>
            </a:r>
            <a:endParaRPr lang="en-US" sz="2400" dirty="0" smtClean="0"/>
          </a:p>
          <a:p>
            <a:pPr algn="just">
              <a:spcBef>
                <a:spcPct val="20000"/>
              </a:spcBef>
              <a:defRPr/>
            </a:pPr>
            <a:r>
              <a:rPr lang="en-US" sz="2400" dirty="0" smtClean="0"/>
              <a:t>- What mode will be used</a:t>
            </a:r>
          </a:p>
          <a:p>
            <a:pPr algn="just">
              <a:spcBef>
                <a:spcPct val="20000"/>
              </a:spcBef>
              <a:defRPr/>
            </a:pPr>
            <a:endParaRPr lang="en-US" dirty="0" smtClean="0"/>
          </a:p>
          <a:p>
            <a:pPr algn="just">
              <a:spcBef>
                <a:spcPct val="20000"/>
              </a:spcBef>
              <a:defRPr/>
            </a:pPr>
            <a:r>
              <a:rPr lang="en-US" sz="2400" b="1" dirty="0" smtClean="0"/>
              <a:t>Trip  Assignment</a:t>
            </a:r>
            <a:endParaRPr lang="en-US" sz="2400" dirty="0" smtClean="0"/>
          </a:p>
          <a:p>
            <a:pPr algn="just">
              <a:spcBef>
                <a:spcPct val="20000"/>
              </a:spcBef>
              <a:defRPr/>
            </a:pPr>
            <a:r>
              <a:rPr lang="en-US" sz="2400" dirty="0" smtClean="0"/>
              <a:t>- What route will be chosen </a:t>
            </a:r>
          </a:p>
          <a:p>
            <a:pPr algn="just">
              <a:spcBef>
                <a:spcPct val="20000"/>
              </a:spcBef>
              <a:defRPr/>
            </a:pPr>
            <a:endParaRPr lang="en-U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19" descr="Picture wedgewood traffic"/>
          <p:cNvPicPr>
            <a:picLocks noChangeAspect="1" noChangeArrowheads="1"/>
          </p:cNvPicPr>
          <p:nvPr/>
        </p:nvPicPr>
        <p:blipFill>
          <a:blip r:embed="rId3" cstate="print"/>
          <a:srcRect/>
          <a:stretch>
            <a:fillRect/>
          </a:stretch>
        </p:blipFill>
        <p:spPr bwMode="auto">
          <a:xfrm>
            <a:off x="6096000" y="1981200"/>
            <a:ext cx="2746375" cy="1824037"/>
          </a:xfrm>
          <a:prstGeom prst="rect">
            <a:avLst/>
          </a:prstGeom>
          <a:noFill/>
          <a:ln w="38100">
            <a:solidFill>
              <a:schemeClr val="tx1"/>
            </a:solidFill>
            <a:miter lim="800000"/>
            <a:headEnd/>
            <a:tailEnd/>
          </a:ln>
        </p:spPr>
      </p:pic>
      <p:pic>
        <p:nvPicPr>
          <p:cNvPr id="9" name="Picture 6" descr="IMG0033"/>
          <p:cNvPicPr>
            <a:picLocks noGrp="1" noChangeAspect="1" noChangeArrowheads="1"/>
          </p:cNvPicPr>
          <p:nvPr>
            <p:ph sz="quarter" idx="4294967295"/>
          </p:nvPr>
        </p:nvPicPr>
        <p:blipFill>
          <a:blip r:embed="rId4" cstate="print"/>
          <a:srcRect/>
          <a:stretch>
            <a:fillRect/>
          </a:stretch>
        </p:blipFill>
        <p:spPr>
          <a:xfrm>
            <a:off x="6099175" y="4267200"/>
            <a:ext cx="2743200" cy="1714500"/>
          </a:xfrm>
          <a:prstGeom prst="rect">
            <a:avLst/>
          </a:prstGeom>
          <a:ln w="38100" cap="sq">
            <a:solidFill>
              <a:schemeClr val="tx1"/>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4637</TotalTime>
  <Words>1524</Words>
  <Application>Microsoft Office PowerPoint</Application>
  <PresentationFormat>On-screen Show (4:3)</PresentationFormat>
  <Paragraphs>331</Paragraphs>
  <Slides>38</Slides>
  <Notes>32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Presentation Outline</vt:lpstr>
      <vt:lpstr>Travel Demand Modeling</vt:lpstr>
      <vt:lpstr>Travel Demand Modeling</vt:lpstr>
      <vt:lpstr>Travel Demand Modeling</vt:lpstr>
      <vt:lpstr>Travel Demand Modeling</vt:lpstr>
      <vt:lpstr>Travel Demand Forecasting</vt:lpstr>
      <vt:lpstr>Modeling Travel Behavior</vt:lpstr>
      <vt:lpstr>Traditional Four-Step Modeling Process</vt:lpstr>
      <vt:lpstr>Traditional Four-Step Modeling Process</vt:lpstr>
      <vt:lpstr>Slide 11</vt:lpstr>
      <vt:lpstr>Factors Influencing Non-Motorized Travel</vt:lpstr>
      <vt:lpstr>Factors Influencing Non-Motorized Travel</vt:lpstr>
      <vt:lpstr>Parcel-Based Approach</vt:lpstr>
      <vt:lpstr>Types of Travel Estimating Techniques</vt:lpstr>
      <vt:lpstr>Parcel-Based Approach</vt:lpstr>
      <vt:lpstr>Major Aspects of the Non-Motorized Demand Procedure</vt:lpstr>
      <vt:lpstr>General Non-Motorized Trip Generation Equation</vt:lpstr>
      <vt:lpstr>Travel Impedance Curves</vt:lpstr>
      <vt:lpstr>Slide 20</vt:lpstr>
      <vt:lpstr>Slide 21</vt:lpstr>
      <vt:lpstr>Trip Types Analyzed in Non-Motorized Demand Procedure </vt:lpstr>
      <vt:lpstr>Parcel-Based Versus TAZ</vt:lpstr>
      <vt:lpstr>Parcel-Based Versus TAZ</vt:lpstr>
      <vt:lpstr>Parcel-Based Versus TAZ</vt:lpstr>
      <vt:lpstr>Parcel-Based Versus TAZ</vt:lpstr>
      <vt:lpstr>Non-Motorized Trips by Parcel</vt:lpstr>
      <vt:lpstr>Non-Motorized Trips by Grid</vt:lpstr>
      <vt:lpstr>Non-Motorized Trips by Link</vt:lpstr>
      <vt:lpstr>Applications of the Model</vt:lpstr>
      <vt:lpstr>Successfully Applied In Two Large MPOs</vt:lpstr>
      <vt:lpstr>Citywide Level Planning</vt:lpstr>
      <vt:lpstr>Project Prioritization</vt:lpstr>
      <vt:lpstr>Slide 34</vt:lpstr>
      <vt:lpstr>Slide 35</vt:lpstr>
      <vt:lpstr>Transit Planning</vt:lpstr>
      <vt:lpstr>In Summary</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Chattanooga-Hamilton County North Georgia Transportation Planning Organization</dc:title>
  <dc:creator>Preston Elliott</dc:creator>
  <cp:lastModifiedBy>Preston Elliott</cp:lastModifiedBy>
  <cp:revision>503</cp:revision>
  <dcterms:created xsi:type="dcterms:W3CDTF">2009-03-03T17:37:09Z</dcterms:created>
  <dcterms:modified xsi:type="dcterms:W3CDTF">2011-04-11T16:51:54Z</dcterms:modified>
</cp:coreProperties>
</file>