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3" r:id="rId2"/>
    <p:sldId id="260" r:id="rId3"/>
    <p:sldId id="267" r:id="rId4"/>
    <p:sldId id="272" r:id="rId5"/>
    <p:sldId id="273" r:id="rId6"/>
    <p:sldId id="274" r:id="rId7"/>
    <p:sldId id="275" r:id="rId8"/>
    <p:sldId id="276" r:id="rId9"/>
    <p:sldId id="277" r:id="rId10"/>
    <p:sldId id="266" r:id="rId11"/>
    <p:sldId id="278" r:id="rId12"/>
    <p:sldId id="268" r:id="rId13"/>
    <p:sldId id="262" r:id="rId14"/>
    <p:sldId id="259" r:id="rId15"/>
    <p:sldId id="269" r:id="rId16"/>
    <p:sldId id="270" r:id="rId17"/>
    <p:sldId id="271" r:id="rId18"/>
    <p:sldId id="258" r:id="rId19"/>
    <p:sldId id="261" r:id="rId20"/>
    <p:sldId id="281" r:id="rId21"/>
    <p:sldId id="279" r:id="rId22"/>
    <p:sldId id="280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06" autoAdjust="0"/>
  </p:normalViewPr>
  <p:slideViewPr>
    <p:cSldViewPr>
      <p:cViewPr varScale="1">
        <p:scale>
          <a:sx n="81" d="100"/>
          <a:sy n="81" d="100"/>
        </p:scale>
        <p:origin x="-8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yler\TYLER%20D%20drive\Robert\Data%20Requests\IRM\2035_Data\HH_Emp_Maps\UtilityResponseToVariables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600"/>
              <a:t>Utility</a:t>
            </a:r>
            <a:endParaRPr lang="en-US"/>
          </a:p>
        </c:rich>
      </c:tx>
      <c:layout>
        <c:manualLayout>
          <c:xMode val="edge"/>
          <c:yMode val="edge"/>
          <c:x val="1.1232146595172562E-2"/>
          <c:y val="2.8248587570621621E-3"/>
        </c:manualLayout>
      </c:layout>
    </c:title>
    <c:plotArea>
      <c:layout>
        <c:manualLayout>
          <c:layoutTarget val="inner"/>
          <c:xMode val="edge"/>
          <c:yMode val="edge"/>
          <c:x val="0.11033660740861015"/>
          <c:y val="0.11306333236123274"/>
          <c:w val="0.87499851178396515"/>
          <c:h val="0.71198016914552342"/>
        </c:manualLayout>
      </c:layout>
      <c:scatterChart>
        <c:scatterStyle val="smoothMarker"/>
        <c:ser>
          <c:idx val="0"/>
          <c:order val="0"/>
          <c:tx>
            <c:strRef>
              <c:f>Sheet1!$B$2</c:f>
              <c:strCache>
                <c:ptCount val="1"/>
                <c:pt idx="0">
                  <c:v>Utility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trendline>
            <c:spPr>
              <a:ln w="38100">
                <a:solidFill>
                  <a:schemeClr val="tx1"/>
                </a:solidFill>
              </a:ln>
            </c:spPr>
            <c:trendlineType val="poly"/>
            <c:order val="5"/>
            <c:dispEq val="1"/>
            <c:trendlineLbl>
              <c:layout>
                <c:manualLayout>
                  <c:x val="0.15170940170940253"/>
                  <c:y val="-0.79883513368933945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/>
                      <a:t>y = -3.5251x5 + 14.363x4 - 14.393x3 - 3.0958x2 + 0.1738x + 10.00</a:t>
                    </a:r>
                  </a:p>
                </c:rich>
              </c:tx>
              <c:numFmt formatCode="General" sourceLinked="0"/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</c:trendlineLbl>
          </c:trendline>
          <c:xVal>
            <c:numRef>
              <c:f>Sheet1!$A$3:$A$61</c:f>
              <c:numCache>
                <c:formatCode>General</c:formatCode>
                <c:ptCount val="59"/>
                <c:pt idx="0">
                  <c:v>-0.5</c:v>
                </c:pt>
                <c:pt idx="1">
                  <c:v>-0.4</c:v>
                </c:pt>
                <c:pt idx="2">
                  <c:v>-0.2</c:v>
                </c:pt>
                <c:pt idx="3">
                  <c:v>-0.2</c:v>
                </c:pt>
                <c:pt idx="4">
                  <c:v>-0.30000000000000032</c:v>
                </c:pt>
                <c:pt idx="5">
                  <c:v>-0.2</c:v>
                </c:pt>
                <c:pt idx="6">
                  <c:v>-0.2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0.1</c:v>
                </c:pt>
                <c:pt idx="14">
                  <c:v>0.2</c:v>
                </c:pt>
                <c:pt idx="15">
                  <c:v>0.30000000000000032</c:v>
                </c:pt>
                <c:pt idx="16">
                  <c:v>0.4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0.60000000000000064</c:v>
                </c:pt>
                <c:pt idx="25">
                  <c:v>0.70000000000000062</c:v>
                </c:pt>
                <c:pt idx="26">
                  <c:v>0.8</c:v>
                </c:pt>
                <c:pt idx="27">
                  <c:v>0.9</c:v>
                </c:pt>
                <c:pt idx="28">
                  <c:v>1.1000000000000001</c:v>
                </c:pt>
                <c:pt idx="29">
                  <c:v>1.2</c:v>
                </c:pt>
                <c:pt idx="30">
                  <c:v>1.3</c:v>
                </c:pt>
                <c:pt idx="31">
                  <c:v>1.4</c:v>
                </c:pt>
                <c:pt idx="32">
                  <c:v>1.5</c:v>
                </c:pt>
                <c:pt idx="33">
                  <c:v>1.5</c:v>
                </c:pt>
                <c:pt idx="34">
                  <c:v>1.5</c:v>
                </c:pt>
                <c:pt idx="35">
                  <c:v>1.5</c:v>
                </c:pt>
                <c:pt idx="36">
                  <c:v>1.5</c:v>
                </c:pt>
                <c:pt idx="37">
                  <c:v>1.5</c:v>
                </c:pt>
                <c:pt idx="38">
                  <c:v>1.5</c:v>
                </c:pt>
                <c:pt idx="39">
                  <c:v>1.5</c:v>
                </c:pt>
                <c:pt idx="40">
                  <c:v>1.6</c:v>
                </c:pt>
                <c:pt idx="41">
                  <c:v>1.7000000000000024</c:v>
                </c:pt>
                <c:pt idx="42">
                  <c:v>1.8</c:v>
                </c:pt>
                <c:pt idx="43">
                  <c:v>1.9</c:v>
                </c:pt>
                <c:pt idx="44">
                  <c:v>2</c:v>
                </c:pt>
                <c:pt idx="45">
                  <c:v>2.1</c:v>
                </c:pt>
                <c:pt idx="46">
                  <c:v>2.2000000000000002</c:v>
                </c:pt>
                <c:pt idx="47">
                  <c:v>2.2000000000000002</c:v>
                </c:pt>
                <c:pt idx="48">
                  <c:v>2.2000000000000002</c:v>
                </c:pt>
                <c:pt idx="49">
                  <c:v>2.2000000000000002</c:v>
                </c:pt>
                <c:pt idx="50">
                  <c:v>2.2000000000000002</c:v>
                </c:pt>
                <c:pt idx="51">
                  <c:v>2.2000000000000002</c:v>
                </c:pt>
                <c:pt idx="52">
                  <c:v>2.2000000000000002</c:v>
                </c:pt>
              </c:numCache>
            </c:numRef>
          </c:xVal>
          <c:yVal>
            <c:numRef>
              <c:f>Sheet1!$B$3:$B$61</c:f>
              <c:numCache>
                <c:formatCode>0.0</c:formatCode>
                <c:ptCount val="59"/>
                <c:pt idx="0">
                  <c:v>11</c:v>
                </c:pt>
                <c:pt idx="1">
                  <c:v>11</c:v>
                </c:pt>
                <c:pt idx="2">
                  <c:v>11</c:v>
                </c:pt>
                <c:pt idx="3">
                  <c:v>11</c:v>
                </c:pt>
                <c:pt idx="4">
                  <c:v>11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8</c:v>
                </c:pt>
                <c:pt idx="14">
                  <c:v>7</c:v>
                </c:pt>
                <c:pt idx="15">
                  <c:v>8</c:v>
                </c:pt>
                <c:pt idx="16">
                  <c:v>8</c:v>
                </c:pt>
                <c:pt idx="17">
                  <c:v>8</c:v>
                </c:pt>
                <c:pt idx="18">
                  <c:v>8</c:v>
                </c:pt>
                <c:pt idx="19">
                  <c:v>7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0</c:v>
                </c:pt>
                <c:pt idx="31">
                  <c:v>0</c:v>
                </c:pt>
                <c:pt idx="32">
                  <c:v>2</c:v>
                </c:pt>
                <c:pt idx="33">
                  <c:v>2</c:v>
                </c:pt>
                <c:pt idx="34">
                  <c:v>1</c:v>
                </c:pt>
                <c:pt idx="35">
                  <c:v>1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-1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-1</c:v>
                </c:pt>
                <c:pt idx="44">
                  <c:v>0</c:v>
                </c:pt>
                <c:pt idx="45">
                  <c:v>0</c:v>
                </c:pt>
                <c:pt idx="46">
                  <c:v>-1</c:v>
                </c:pt>
                <c:pt idx="47">
                  <c:v>-1</c:v>
                </c:pt>
                <c:pt idx="48">
                  <c:v>0</c:v>
                </c:pt>
                <c:pt idx="49">
                  <c:v>-5</c:v>
                </c:pt>
                <c:pt idx="50">
                  <c:v>-5</c:v>
                </c:pt>
                <c:pt idx="51">
                  <c:v>-5</c:v>
                </c:pt>
                <c:pt idx="52">
                  <c:v>-5</c:v>
                </c:pt>
              </c:numCache>
            </c:numRef>
          </c:yVal>
          <c:smooth val="1"/>
        </c:ser>
        <c:axId val="71362432"/>
        <c:axId val="46727168"/>
      </c:scatterChart>
      <c:valAx>
        <c:axId val="71362432"/>
        <c:scaling>
          <c:orientation val="minMax"/>
          <c:max val="2"/>
          <c:min val="0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Miles from Amenity</a:t>
                </a:r>
              </a:p>
            </c:rich>
          </c:tx>
          <c:layout/>
        </c:title>
        <c:numFmt formatCode="General" sourceLinked="1"/>
        <c:tickLblPos val="nextTo"/>
        <c:crossAx val="46727168"/>
        <c:crosses val="autoZero"/>
        <c:crossBetween val="midCat"/>
      </c:valAx>
      <c:valAx>
        <c:axId val="46727168"/>
        <c:scaling>
          <c:orientation val="minMax"/>
          <c:max val="10.3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Utility Score</a:t>
                </a:r>
              </a:p>
            </c:rich>
          </c:tx>
          <c:layout/>
        </c:title>
        <c:numFmt formatCode="0.0" sourceLinked="1"/>
        <c:tickLblPos val="nextTo"/>
        <c:crossAx val="71362432"/>
        <c:crosses val="autoZero"/>
        <c:crossBetween val="midCat"/>
        <c:majorUnit val="2"/>
        <c:minorUnit val="0.4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3C48C-9E2E-42A1-9D62-22B6FEC304A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13265-A813-46B2-8A3D-20A97D36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the TAZs, they act kind of like census tracts.  The old way of doing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2CC2D-CF67-4209-BCB5-37C1054394A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13265-A813-46B2-8A3D-20A97D36B6F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Intersected so</a:t>
            </a:r>
            <a:r>
              <a:rPr lang="en-US" baseline="0" dirty="0" smtClean="0"/>
              <a:t> that each parcel- even split- was in a specific TAZ.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Don’t want to add points where the capacity is already met with existing households.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13265-A813-46B2-8A3D-20A97D36B6F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basically created this </a:t>
            </a:r>
            <a:r>
              <a:rPr lang="en-US" dirty="0" err="1" smtClean="0"/>
              <a:t>shape</a:t>
            </a:r>
            <a:r>
              <a:rPr lang="en-US" baseline="0" dirty="0" err="1" smtClean="0"/>
              <a:t>file</a:t>
            </a:r>
            <a:r>
              <a:rPr lang="en-US" baseline="0" dirty="0" smtClean="0"/>
              <a:t> of all undevelopable land uses and</a:t>
            </a:r>
            <a:r>
              <a:rPr lang="en-US" dirty="0" smtClean="0"/>
              <a:t> “erased” it from the parcel layer so no points</a:t>
            </a:r>
            <a:r>
              <a:rPr lang="en-US" baseline="0" dirty="0" smtClean="0"/>
              <a:t> would be generated in those areas.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13265-A813-46B2-8A3D-20A97D36B6F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Stress</a:t>
            </a:r>
            <a:r>
              <a:rPr lang="en-US" baseline="0" dirty="0" smtClean="0"/>
              <a:t> the urban center and UGB variables.  We used </a:t>
            </a:r>
            <a:r>
              <a:rPr lang="en-US" baseline="0" dirty="0" err="1" smtClean="0"/>
              <a:t>PostGIS</a:t>
            </a:r>
            <a:r>
              <a:rPr lang="en-US" baseline="0" dirty="0" smtClean="0"/>
              <a:t> because this was so data intensive, millions of parcels and millions of points.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13265-A813-46B2-8A3D-20A97D36B6F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through animation to add why</a:t>
            </a:r>
            <a:r>
              <a:rPr lang="en-US" baseline="0" dirty="0" smtClean="0"/>
              <a:t> the distances mattered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13265-A813-46B2-8A3D-20A97D36B6F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Animation to click through.  Make sure to set up the scene before clicking</a:t>
            </a:r>
            <a:r>
              <a:rPr lang="en-US" baseline="0" dirty="0" smtClean="0"/>
              <a:t> the next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13265-A813-46B2-8A3D-20A97D36B6F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13265-A813-46B2-8A3D-20A97D36B6F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13265-A813-46B2-8A3D-20A97D36B6F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Zoomed</a:t>
            </a:r>
            <a:r>
              <a:rPr lang="en-US" baseline="0" dirty="0" smtClean="0"/>
              <a:t> in on some TAZ with </a:t>
            </a:r>
            <a:r>
              <a:rPr lang="en-US" baseline="0" dirty="0" err="1" smtClean="0"/>
              <a:t>centroids</a:t>
            </a:r>
            <a:r>
              <a:rPr lang="en-US" baseline="0" dirty="0" smtClean="0"/>
              <a:t>, how they used to be represented.  But we know what’s really there is… (click)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CC7D0-5101-4EA9-9EB3-53F44DD4D74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CC7D0-5101-4EA9-9EB3-53F44DD4D74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Points represent HH better.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CC7D0-5101-4EA9-9EB3-53F44DD4D74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58659E-0A84-4D2A-A656-45EA84B31380}" type="slidenum">
              <a:rPr lang="en-US"/>
              <a:pPr/>
              <a:t>8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FE1B7-7016-40B2-9D4B-4E440E105A69}" type="slidenum">
              <a:rPr lang="en-US"/>
              <a:pPr/>
              <a:t>9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have point data for the base year collected from these sources, but we don’t have it for forecast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13265-A813-46B2-8A3D-20A97D36B6F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13265-A813-46B2-8A3D-20A97D36B6F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fortunate to have this data, complied by DRCOG staff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13265-A813-46B2-8A3D-20A97D36B6F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A4F47-1721-4986-826C-0AF635BFF8B8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D25DE-77F6-4545-90B8-7DF8E7480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00"/>
            <a:ext cx="8915400" cy="207645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Generating Household and Employment  XY Points in Disaggregate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TRB Planning Applications Conference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Tuesday, May 10, 2011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Erik Sabina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Suzanne Childress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Robert Spotts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Denver Regional Council of Governments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need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1"/>
            <a:ext cx="4724400" cy="19049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 advanced land use model (yet)</a:t>
            </a:r>
          </a:p>
          <a:p>
            <a:r>
              <a:rPr lang="en-US" dirty="0" smtClean="0"/>
              <a:t>Density Variables</a:t>
            </a:r>
          </a:p>
          <a:p>
            <a:r>
              <a:rPr lang="en-US" dirty="0" smtClean="0"/>
              <a:t>Mixed-Use Variables</a:t>
            </a:r>
          </a:p>
          <a:p>
            <a:r>
              <a:rPr lang="en-US" dirty="0" smtClean="0"/>
              <a:t>Bike/</a:t>
            </a:r>
            <a:r>
              <a:rPr lang="en-US" dirty="0" err="1" smtClean="0"/>
              <a:t>Ped</a:t>
            </a:r>
            <a:r>
              <a:rPr lang="en-US" dirty="0" smtClean="0"/>
              <a:t> Trips</a:t>
            </a:r>
          </a:p>
          <a:p>
            <a:endParaRPr lang="en-US" dirty="0"/>
          </a:p>
        </p:txBody>
      </p:sp>
      <p:pic>
        <p:nvPicPr>
          <p:cNvPr id="4102" name="Picture 6" descr="http://www.denver.org/images/memberimages/Cropped_553x300/2435_16thStreet.jpg"/>
          <p:cNvPicPr>
            <a:picLocks noChangeAspect="1" noChangeArrowheads="1"/>
          </p:cNvPicPr>
          <p:nvPr/>
        </p:nvPicPr>
        <p:blipFill>
          <a:blip r:embed="rId2" cstate="print"/>
          <a:srcRect r="29870"/>
          <a:stretch>
            <a:fillRect/>
          </a:stretch>
        </p:blipFill>
        <p:spPr bwMode="auto">
          <a:xfrm>
            <a:off x="381000" y="3352800"/>
            <a:ext cx="4114800" cy="3183038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0" y="1295400"/>
            <a:ext cx="4495800" cy="15240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Transit Access</a:t>
            </a:r>
          </a:p>
          <a:p>
            <a:r>
              <a:rPr lang="en-US" sz="2400" dirty="0" smtClean="0"/>
              <a:t>Custom Geographic </a:t>
            </a:r>
            <a:r>
              <a:rPr lang="en-US" sz="2400" dirty="0" smtClean="0"/>
              <a:t>Analysis</a:t>
            </a:r>
          </a:p>
          <a:p>
            <a:pPr lvl="1"/>
            <a:r>
              <a:rPr lang="en-US" sz="2000" dirty="0" smtClean="0"/>
              <a:t>Useful in recent TIP</a:t>
            </a:r>
            <a:endParaRPr lang="en-US" sz="2000" dirty="0" smtClean="0"/>
          </a:p>
          <a:p>
            <a:r>
              <a:rPr lang="en-US" sz="2400" dirty="0" smtClean="0"/>
              <a:t>Fully Disaggregate </a:t>
            </a:r>
            <a:r>
              <a:rPr lang="en-US" sz="2400" dirty="0" smtClean="0"/>
              <a:t>Data</a:t>
            </a:r>
          </a:p>
          <a:p>
            <a:endParaRPr lang="en-US" sz="2400" dirty="0"/>
          </a:p>
        </p:txBody>
      </p:sp>
      <p:pic>
        <p:nvPicPr>
          <p:cNvPr id="4103" name="Picture 7" descr="image001"/>
          <p:cNvPicPr>
            <a:picLocks noChangeAspect="1" noChangeArrowheads="1"/>
          </p:cNvPicPr>
          <p:nvPr/>
        </p:nvPicPr>
        <p:blipFill>
          <a:blip r:embed="rId3" cstate="print"/>
          <a:srcRect l="26600" t="15368" r="16835" b="20631"/>
          <a:stretch>
            <a:fillRect/>
          </a:stretch>
        </p:blipFill>
        <p:spPr bwMode="auto">
          <a:xfrm>
            <a:off x="5013158" y="3429000"/>
            <a:ext cx="3368842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5800" y="1600200"/>
            <a:ext cx="4038600" cy="4525963"/>
          </a:xfrm>
        </p:spPr>
        <p:txBody>
          <a:bodyPr/>
          <a:lstStyle/>
          <a:p>
            <a:r>
              <a:rPr lang="en-US" dirty="0" smtClean="0"/>
              <a:t>Households represent utility meter points from Xcel Energy</a:t>
            </a:r>
          </a:p>
          <a:p>
            <a:r>
              <a:rPr lang="en-US" dirty="0" smtClean="0"/>
              <a:t>Jobs </a:t>
            </a:r>
            <a:r>
              <a:rPr lang="en-US" dirty="0" err="1" smtClean="0"/>
              <a:t>geocoded</a:t>
            </a:r>
            <a:r>
              <a:rPr lang="en-US" dirty="0" smtClean="0"/>
              <a:t> from Quarterly Census of Employment and Wages (QCEW)</a:t>
            </a:r>
            <a:endParaRPr lang="en-US" dirty="0"/>
          </a:p>
        </p:txBody>
      </p:sp>
      <p:pic>
        <p:nvPicPr>
          <p:cNvPr id="5" name="Picture 4" descr="ExistingPoi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447799"/>
            <a:ext cx="3962400" cy="5127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Forecast Point Location?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2600" dirty="0" smtClean="0"/>
              <a:t>DRCOG Staff developed a process to generate a defined number of </a:t>
            </a:r>
            <a:r>
              <a:rPr lang="en-US" sz="2600" b="1" dirty="0" smtClean="0"/>
              <a:t>random points </a:t>
            </a:r>
            <a:r>
              <a:rPr lang="en-US" sz="2600" dirty="0" smtClean="0"/>
              <a:t>at the </a:t>
            </a:r>
            <a:r>
              <a:rPr lang="en-US" sz="2600" b="1" dirty="0" smtClean="0"/>
              <a:t>parcel-level</a:t>
            </a:r>
            <a:r>
              <a:rPr lang="en-US" sz="2600" dirty="0" smtClean="0"/>
              <a:t>.  </a:t>
            </a:r>
          </a:p>
          <a:p>
            <a:pPr lvl="0"/>
            <a:endParaRPr lang="en-US" sz="2600" dirty="0" smtClean="0"/>
          </a:p>
          <a:p>
            <a:pPr lvl="0"/>
            <a:r>
              <a:rPr lang="en-US" sz="2600" dirty="0" smtClean="0"/>
              <a:t>Parcels subdivide our TAZ boundaries and are consistent with future development trends in terms of ownership and zoning regulations.</a:t>
            </a:r>
          </a:p>
          <a:p>
            <a:pPr lvl="0"/>
            <a:endParaRPr lang="en-US" sz="2600" dirty="0" smtClean="0"/>
          </a:p>
          <a:p>
            <a:pPr lvl="0"/>
            <a:r>
              <a:rPr lang="en-US" sz="2600" dirty="0" smtClean="0"/>
              <a:t>The process: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900" dirty="0" smtClean="0"/>
              <a:t>Define density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900" dirty="0" smtClean="0"/>
              <a:t>Define household growth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900" dirty="0" smtClean="0"/>
              <a:t>Locate parcels in TAZs and existing households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900" dirty="0" smtClean="0"/>
              <a:t>Eliminate undevelopable land uses.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900" dirty="0" smtClean="0"/>
              <a:t>Assign development utilities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900" dirty="0" smtClean="0"/>
              <a:t>Randomly generate household points</a:t>
            </a:r>
            <a:endParaRPr lang="en-US" sz="3900" dirty="0" smtClean="0"/>
          </a:p>
          <a:p>
            <a:endParaRPr lang="en-US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429000"/>
            <a:ext cx="2242852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Land Use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Parcel-based</a:t>
            </a:r>
          </a:p>
          <a:p>
            <a:r>
              <a:rPr lang="en-US" dirty="0" smtClean="0"/>
              <a:t>Gathered from 56 DRCOG jurisdictions using their future land use plans</a:t>
            </a:r>
          </a:p>
          <a:p>
            <a:r>
              <a:rPr lang="en-US" dirty="0" smtClean="0"/>
              <a:t>Reclassified into standardized, regional categories</a:t>
            </a:r>
            <a:endParaRPr lang="en-US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71600"/>
            <a:ext cx="3505200" cy="492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Parcel Household Densities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19600" y="1600200"/>
            <a:ext cx="4267200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Socioeconomic team identified approximate, average densities by land use type.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600200"/>
          <a:ext cx="3810000" cy="4952992"/>
        </p:xfrm>
        <a:graphic>
          <a:graphicData uri="http://schemas.openxmlformats.org/drawingml/2006/table">
            <a:tbl>
              <a:tblPr/>
              <a:tblGrid>
                <a:gridCol w="1931374"/>
                <a:gridCol w="1878626"/>
              </a:tblGrid>
              <a:tr h="2689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Future Land Use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Density (Units/Acre)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Very high density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High density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Medium density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Residential Mixed Use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PUD residential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General Mixed Use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Commercial Mixed Use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General Mixed Use PUD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Low Density Residential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Semi-Urban Residential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0.25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Semi-rural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0.067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Rural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0.025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Civic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General Commercial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Open Space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Agriculture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Low Density Office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Retail Commercial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Schools &amp; Campus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6" name="Picture 2" descr="http://www.bylandwaterandair.com/images/usa/denver_downtown_a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733800"/>
            <a:ext cx="3886200" cy="2739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Household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TAZ-based model</a:t>
            </a:r>
          </a:p>
          <a:p>
            <a:r>
              <a:rPr lang="en-US" dirty="0" smtClean="0"/>
              <a:t>Intersect parcels with TAZs</a:t>
            </a:r>
          </a:p>
          <a:p>
            <a:r>
              <a:rPr lang="en-US" dirty="0" smtClean="0"/>
              <a:t>Find delta between base year and forecast year in households.</a:t>
            </a:r>
          </a:p>
          <a:p>
            <a:r>
              <a:rPr lang="en-US" dirty="0" smtClean="0"/>
              <a:t>Count existing household points in each parcel</a:t>
            </a:r>
          </a:p>
          <a:p>
            <a:r>
              <a:rPr lang="en-US" dirty="0" smtClean="0"/>
              <a:t>Based on density and existing households, find remaining “capacity” in each parcel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494" y="1676400"/>
            <a:ext cx="336258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Eliminate Undevelopable Land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Erased out of Future Land Use dataset:</a:t>
            </a:r>
          </a:p>
          <a:p>
            <a:pPr lvl="1"/>
            <a:r>
              <a:rPr lang="en-US" dirty="0" smtClean="0"/>
              <a:t>Slope greater than 30%</a:t>
            </a:r>
          </a:p>
          <a:p>
            <a:pPr lvl="1"/>
            <a:r>
              <a:rPr lang="en-US" dirty="0" smtClean="0"/>
              <a:t>Flood plains</a:t>
            </a:r>
          </a:p>
          <a:p>
            <a:pPr lvl="1"/>
            <a:r>
              <a:rPr lang="en-US" dirty="0" smtClean="0"/>
              <a:t>100 ft buffer from rivers</a:t>
            </a:r>
          </a:p>
          <a:p>
            <a:pPr lvl="1"/>
            <a:r>
              <a:rPr lang="en-US" dirty="0" smtClean="0"/>
              <a:t>Protected open space</a:t>
            </a:r>
          </a:p>
          <a:p>
            <a:pPr lvl="1"/>
            <a:r>
              <a:rPr lang="en-US" dirty="0" smtClean="0"/>
              <a:t>Right of Way</a:t>
            </a:r>
            <a:endParaRPr lang="en-US" dirty="0"/>
          </a:p>
        </p:txBody>
      </p:sp>
      <p:pic>
        <p:nvPicPr>
          <p:cNvPr id="23554" name="Picture 2" descr="http://www.corbisimages.com/images/67/6405D6F6-FF9A-4E5D-842D-E93AFCAEB5BD/IH026519.jpg"/>
          <p:cNvPicPr>
            <a:picLocks noChangeAspect="1" noChangeArrowheads="1"/>
          </p:cNvPicPr>
          <p:nvPr/>
        </p:nvPicPr>
        <p:blipFill>
          <a:blip r:embed="rId3" cstate="print"/>
          <a:srcRect l="21250" t="1860" r="21250"/>
          <a:stretch>
            <a:fillRect/>
          </a:stretch>
        </p:blipFill>
        <p:spPr bwMode="auto">
          <a:xfrm>
            <a:off x="4800600" y="1738105"/>
            <a:ext cx="3733800" cy="4281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Utility of a Parcel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0" y="1676400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Utility is defined by the proximity of nearby amenities</a:t>
            </a:r>
          </a:p>
          <a:p>
            <a:pPr lvl="1"/>
            <a:r>
              <a:rPr lang="en-US" dirty="0" smtClean="0"/>
              <a:t>Consistent with TAZ-based land use model</a:t>
            </a:r>
          </a:p>
          <a:p>
            <a:r>
              <a:rPr lang="en-US" dirty="0" smtClean="0"/>
              <a:t>Measure distance from the </a:t>
            </a:r>
            <a:r>
              <a:rPr lang="en-US" dirty="0" err="1" smtClean="0"/>
              <a:t>centroid</a:t>
            </a:r>
            <a:r>
              <a:rPr lang="en-US" dirty="0" smtClean="0"/>
              <a:t> of each parcel to various positive land uses</a:t>
            </a:r>
          </a:p>
          <a:p>
            <a:pPr lvl="1"/>
            <a:r>
              <a:rPr lang="en-US" dirty="0" smtClean="0"/>
              <a:t>e.g. Distance to light rail station</a:t>
            </a:r>
          </a:p>
          <a:p>
            <a:r>
              <a:rPr lang="en-US" dirty="0" smtClean="0"/>
              <a:t>High utility automatically given for parcels in Urban Centers and Urban Growth Boundary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5800" y="1524000"/>
            <a:ext cx="3505200" cy="4924777"/>
            <a:chOff x="685800" y="1524000"/>
            <a:chExt cx="3505200" cy="4924777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0" y="1524000"/>
              <a:ext cx="3505200" cy="4924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1905000" y="2895600"/>
              <a:ext cx="533400" cy="2819400"/>
              <a:chOff x="1905000" y="2895600"/>
              <a:chExt cx="533400" cy="28194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905000" y="5638800"/>
                <a:ext cx="76200" cy="76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rot="5400000" flipH="1" flipV="1">
                <a:off x="876300" y="4000500"/>
                <a:ext cx="2667000" cy="45720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 rot="16818766">
                <a:off x="939086" y="3938088"/>
                <a:ext cx="24384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Distance = 0.54 miles</a:t>
                </a:r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Reclassify Utility of a Parcel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48200" y="1600200"/>
            <a:ext cx="4191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Amenities scored 0-10 based on distance:</a:t>
            </a:r>
          </a:p>
          <a:p>
            <a:pPr lvl="1"/>
            <a:r>
              <a:rPr lang="en-US" sz="2600" dirty="0" smtClean="0"/>
              <a:t>Parks and Open Space</a:t>
            </a:r>
          </a:p>
          <a:p>
            <a:pPr lvl="1"/>
            <a:r>
              <a:rPr lang="en-US" sz="2600" dirty="0" smtClean="0"/>
              <a:t>Major Roads</a:t>
            </a:r>
          </a:p>
          <a:p>
            <a:pPr lvl="1"/>
            <a:r>
              <a:rPr lang="en-US" sz="2600" dirty="0" smtClean="0"/>
              <a:t>Civic Land Uses (designated by Future Land Use Parcel Data)</a:t>
            </a:r>
          </a:p>
          <a:p>
            <a:pPr lvl="1"/>
            <a:r>
              <a:rPr lang="en-US" sz="2600" dirty="0" smtClean="0"/>
              <a:t>Entertainment, Retail and Restaurant Jobs	</a:t>
            </a:r>
          </a:p>
          <a:p>
            <a:pPr lvl="1"/>
            <a:r>
              <a:rPr lang="en-US" sz="2600" dirty="0" smtClean="0"/>
              <a:t>Light Rail Stations (New and Future)</a:t>
            </a:r>
          </a:p>
          <a:p>
            <a:pPr lvl="1"/>
            <a:r>
              <a:rPr lang="en-US" sz="2600" dirty="0" smtClean="0"/>
              <a:t>K-8 Schools </a:t>
            </a:r>
            <a:r>
              <a:rPr lang="en-US" dirty="0" smtClean="0"/>
              <a:t>	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381000" y="1905000"/>
          <a:ext cx="4191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Straight Connector 11"/>
          <p:cNvCxnSpPr/>
          <p:nvPr/>
        </p:nvCxnSpPr>
        <p:spPr>
          <a:xfrm rot="5400000">
            <a:off x="-723900" y="4229100"/>
            <a:ext cx="3429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90500" y="4533900"/>
            <a:ext cx="31242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4152900" y="5600700"/>
            <a:ext cx="5334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" y="60198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Sight Distance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71600" y="60198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Walk</a:t>
            </a:r>
          </a:p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Distance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90800" y="60198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Bike Distance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8600" y="60198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No Effect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Point Generation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447801"/>
            <a:ext cx="4038600" cy="15240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Randomly generate points in each parcel </a:t>
            </a:r>
          </a:p>
          <a:p>
            <a:pPr lvl="1"/>
            <a:r>
              <a:rPr lang="en-US" sz="2000" dirty="0" smtClean="0"/>
              <a:t>Starting with highest utility parcel descending </a:t>
            </a:r>
          </a:p>
          <a:p>
            <a:pPr lvl="1"/>
            <a:r>
              <a:rPr lang="en-US" sz="2000" dirty="0" smtClean="0"/>
              <a:t>Fill each parcel to capacity until total TAZ growth is met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04800" y="5181600"/>
            <a:ext cx="3429000" cy="1447800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 smtClean="0"/>
              <a:t>Example: </a:t>
            </a:r>
          </a:p>
          <a:p>
            <a:pPr lvl="1"/>
            <a:r>
              <a:rPr lang="en-US" sz="1900" dirty="0" smtClean="0"/>
              <a:t>Existing HH= 10</a:t>
            </a:r>
          </a:p>
          <a:p>
            <a:pPr lvl="1"/>
            <a:r>
              <a:rPr lang="en-US" sz="1900" dirty="0" smtClean="0"/>
              <a:t>Total TAZ HH 2035 = 35 HH</a:t>
            </a:r>
          </a:p>
          <a:p>
            <a:pPr lvl="1"/>
            <a:r>
              <a:rPr lang="en-US" sz="1900" b="1" dirty="0" smtClean="0"/>
              <a:t>TAZ Growth = 25 HH</a:t>
            </a:r>
          </a:p>
          <a:p>
            <a:pPr>
              <a:buNone/>
            </a:pP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419600" y="2286000"/>
            <a:ext cx="4191000" cy="3810000"/>
            <a:chOff x="4419600" y="2286000"/>
            <a:chExt cx="4191000" cy="3810000"/>
          </a:xfrm>
        </p:grpSpPr>
        <p:sp>
          <p:nvSpPr>
            <p:cNvPr id="7" name="Rectangle 6"/>
            <p:cNvSpPr/>
            <p:nvPr/>
          </p:nvSpPr>
          <p:spPr>
            <a:xfrm>
              <a:off x="4419600" y="2286000"/>
              <a:ext cx="4191000" cy="3810000"/>
            </a:xfrm>
            <a:prstGeom prst="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95800" y="2362200"/>
              <a:ext cx="1905000" cy="1524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29400" y="2362200"/>
              <a:ext cx="1905000" cy="1524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95800" y="3962400"/>
              <a:ext cx="914400" cy="2057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86400" y="4038600"/>
              <a:ext cx="1905000" cy="1524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34200" y="4038600"/>
              <a:ext cx="457200" cy="1524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400800" y="4038600"/>
              <a:ext cx="533400" cy="1524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67400" y="4038600"/>
              <a:ext cx="533400" cy="1524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67600" y="4038600"/>
              <a:ext cx="1066800" cy="1981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86400" y="5638800"/>
              <a:ext cx="1905000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7200" y="3962400"/>
            <a:ext cx="6858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" y="4572000"/>
            <a:ext cx="6858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95400" y="3962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TAZ Boundary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9200" y="4572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Parcels</a:t>
            </a:r>
          </a:p>
        </p:txBody>
      </p:sp>
      <p:sp>
        <p:nvSpPr>
          <p:cNvPr id="23" name="Oval 22"/>
          <p:cNvSpPr/>
          <p:nvPr/>
        </p:nvSpPr>
        <p:spPr>
          <a:xfrm>
            <a:off x="5638800" y="4724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096000" y="4724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086600" y="4724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572000" y="243840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General</a:t>
            </a:r>
          </a:p>
          <a:p>
            <a:r>
              <a:rPr lang="en-US" sz="1600" dirty="0" smtClean="0"/>
              <a:t>Commercial</a:t>
            </a:r>
          </a:p>
          <a:p>
            <a:r>
              <a:rPr lang="en-US" sz="1600" dirty="0" smtClean="0"/>
              <a:t>1.5 Acres*0 DUPA = 0 Capacity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29400" y="236220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Mid-Density Residential</a:t>
            </a:r>
          </a:p>
          <a:p>
            <a:r>
              <a:rPr lang="en-US" sz="1600" dirty="0" smtClean="0"/>
              <a:t>1.5 Acres*10 DUPA =</a:t>
            </a:r>
          </a:p>
          <a:p>
            <a:r>
              <a:rPr lang="en-US" sz="1600" dirty="0" smtClean="0"/>
              <a:t>15 Capacity – 2 Exist</a:t>
            </a:r>
          </a:p>
          <a:p>
            <a:r>
              <a:rPr lang="en-US" sz="1600" dirty="0" smtClean="0"/>
              <a:t>= 13 possible</a:t>
            </a:r>
            <a:endParaRPr lang="en-US" sz="1600" dirty="0"/>
          </a:p>
        </p:txBody>
      </p:sp>
      <p:sp>
        <p:nvSpPr>
          <p:cNvPr id="28" name="Oval 27"/>
          <p:cNvSpPr/>
          <p:nvPr/>
        </p:nvSpPr>
        <p:spPr>
          <a:xfrm>
            <a:off x="70104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077200" y="2590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5181600" y="5562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181600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181600" y="4876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1816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181600" y="4114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62000" y="3581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219200" y="3429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Existing HH</a:t>
            </a:r>
          </a:p>
        </p:txBody>
      </p:sp>
      <p:sp>
        <p:nvSpPr>
          <p:cNvPr id="40" name="Content Placeholder 5"/>
          <p:cNvSpPr txBox="1">
            <a:spLocks/>
          </p:cNvSpPr>
          <p:nvPr/>
        </p:nvSpPr>
        <p:spPr>
          <a:xfrm>
            <a:off x="4724400" y="1447800"/>
            <a:ext cx="1447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Capacity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648200" y="2667000"/>
            <a:ext cx="3657600" cy="3341132"/>
            <a:chOff x="4648200" y="2667000"/>
            <a:chExt cx="3657600" cy="3341132"/>
          </a:xfrm>
        </p:grpSpPr>
        <p:sp>
          <p:nvSpPr>
            <p:cNvPr id="39" name="TextBox 38"/>
            <p:cNvSpPr txBox="1"/>
            <p:nvPr/>
          </p:nvSpPr>
          <p:spPr>
            <a:xfrm>
              <a:off x="7848600" y="43434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010400" y="4191000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72200" y="5638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18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19800" y="4191000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553200" y="4191000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62600" y="4191000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48200" y="4191000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91400" y="26670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13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181600" y="2819400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0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572000" y="3276600"/>
            <a:ext cx="3733800" cy="2731532"/>
            <a:chOff x="4572000" y="3276600"/>
            <a:chExt cx="3733800" cy="2731532"/>
          </a:xfrm>
        </p:grpSpPr>
        <p:sp>
          <p:nvSpPr>
            <p:cNvPr id="51" name="TextBox 50"/>
            <p:cNvSpPr txBox="1"/>
            <p:nvPr/>
          </p:nvSpPr>
          <p:spPr>
            <a:xfrm>
              <a:off x="7848600" y="4876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62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00800" y="51054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79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010400" y="51170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78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943600" y="51170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80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86400" y="51170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83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705600" y="5638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83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105400" y="3429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94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91400" y="32766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63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5720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89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629400" y="1447800"/>
            <a:ext cx="182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Utility</a:t>
            </a:r>
            <a:endParaRPr lang="en-US" sz="2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562600" y="5638800"/>
            <a:ext cx="1828800" cy="304800"/>
            <a:chOff x="2514600" y="5029200"/>
            <a:chExt cx="1828800" cy="304800"/>
          </a:xfrm>
        </p:grpSpPr>
        <p:sp>
          <p:nvSpPr>
            <p:cNvPr id="62" name="Oval 61"/>
            <p:cNvSpPr/>
            <p:nvPr/>
          </p:nvSpPr>
          <p:spPr>
            <a:xfrm>
              <a:off x="3352800" y="50292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505200" y="51816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581400" y="50292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733800" y="51816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657600" y="52578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657600" y="51054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810000" y="50292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962400" y="51816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114800" y="51054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200400" y="51816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267200" y="51816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971800" y="51816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048000" y="51054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743200" y="52578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114800" y="52578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667000" y="51054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2514600" y="52578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667000" y="51816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Oval 80"/>
          <p:cNvSpPr/>
          <p:nvPr/>
        </p:nvSpPr>
        <p:spPr>
          <a:xfrm>
            <a:off x="6629400" y="47244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/>
          <p:cNvGrpSpPr/>
          <p:nvPr/>
        </p:nvGrpSpPr>
        <p:grpSpPr>
          <a:xfrm>
            <a:off x="7010400" y="2438400"/>
            <a:ext cx="1143000" cy="1295400"/>
            <a:chOff x="3048000" y="4419600"/>
            <a:chExt cx="1143000" cy="1295400"/>
          </a:xfrm>
        </p:grpSpPr>
        <p:sp>
          <p:nvSpPr>
            <p:cNvPr id="82" name="Oval 81"/>
            <p:cNvSpPr/>
            <p:nvPr/>
          </p:nvSpPr>
          <p:spPr>
            <a:xfrm>
              <a:off x="3810000" y="50292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962400" y="51816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114800" y="53340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048000" y="52578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200400" y="44196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886200" y="44958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657600" y="563880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772400" y="1219200"/>
            <a:ext cx="1371600" cy="1752599"/>
            <a:chOff x="7772400" y="1219200"/>
            <a:chExt cx="1371600" cy="1752599"/>
          </a:xfrm>
        </p:grpSpPr>
        <p:sp>
          <p:nvSpPr>
            <p:cNvPr id="90" name="TextBox 89"/>
            <p:cNvSpPr txBox="1"/>
            <p:nvPr/>
          </p:nvSpPr>
          <p:spPr>
            <a:xfrm>
              <a:off x="7772400" y="1219200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Only 6 of 12 because TAZ capacity met</a:t>
              </a:r>
              <a:endParaRPr lang="en-US" sz="1600" dirty="0"/>
            </a:p>
          </p:txBody>
        </p:sp>
        <p:cxnSp>
          <p:nvCxnSpPr>
            <p:cNvPr id="92" name="Straight Connector 91"/>
            <p:cNvCxnSpPr>
              <a:stCxn id="90" idx="2"/>
            </p:cNvCxnSpPr>
            <p:nvPr/>
          </p:nvCxnSpPr>
          <p:spPr>
            <a:xfrm rot="5400000">
              <a:off x="7730700" y="2244299"/>
              <a:ext cx="921603" cy="53339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2971800" y="3733800"/>
            <a:ext cx="2971801" cy="2057399"/>
            <a:chOff x="2971800" y="3733800"/>
            <a:chExt cx="2971801" cy="2057399"/>
          </a:xfrm>
        </p:grpSpPr>
        <p:sp>
          <p:nvSpPr>
            <p:cNvPr id="100" name="TextBox 99"/>
            <p:cNvSpPr txBox="1"/>
            <p:nvPr/>
          </p:nvSpPr>
          <p:spPr>
            <a:xfrm>
              <a:off x="2971800" y="3733800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Highest utility parcel with capacity</a:t>
              </a:r>
              <a:endParaRPr lang="en-US" sz="1600" dirty="0"/>
            </a:p>
          </p:txBody>
        </p:sp>
        <p:cxnSp>
          <p:nvCxnSpPr>
            <p:cNvPr id="102" name="Straight Connector 101"/>
            <p:cNvCxnSpPr>
              <a:stCxn id="100" idx="2"/>
            </p:cNvCxnSpPr>
            <p:nvPr/>
          </p:nvCxnSpPr>
          <p:spPr>
            <a:xfrm rot="16200000" flipH="1">
              <a:off x="4187399" y="4034998"/>
              <a:ext cx="1226403" cy="22860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40" grpId="0"/>
      <p:bldP spid="61" grpId="0"/>
      <p:bldP spid="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Denver Regional Council of Governments (DRCOG)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57800" y="1676400"/>
            <a:ext cx="35052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9+ County Area</a:t>
            </a:r>
          </a:p>
          <a:p>
            <a:r>
              <a:rPr lang="en-US" dirty="0" smtClean="0"/>
              <a:t>2010</a:t>
            </a:r>
          </a:p>
          <a:p>
            <a:pPr lvl="1"/>
            <a:r>
              <a:rPr lang="en-US" dirty="0" smtClean="0"/>
              <a:t>Pop 2.9m</a:t>
            </a:r>
          </a:p>
          <a:p>
            <a:pPr lvl="1"/>
            <a:r>
              <a:rPr lang="en-US" dirty="0" err="1" smtClean="0"/>
              <a:t>Emp</a:t>
            </a:r>
            <a:r>
              <a:rPr lang="en-US" dirty="0" smtClean="0"/>
              <a:t> 1.6m</a:t>
            </a:r>
          </a:p>
          <a:p>
            <a:r>
              <a:rPr lang="en-US" dirty="0" smtClean="0"/>
              <a:t>2035</a:t>
            </a:r>
          </a:p>
          <a:p>
            <a:pPr lvl="1"/>
            <a:r>
              <a:rPr lang="en-US" dirty="0" smtClean="0"/>
              <a:t>Pop 4.5m</a:t>
            </a:r>
          </a:p>
          <a:p>
            <a:pPr lvl="1"/>
            <a:r>
              <a:rPr lang="en-US" dirty="0" err="1" smtClean="0"/>
              <a:t>Emp</a:t>
            </a:r>
            <a:r>
              <a:rPr lang="en-US" dirty="0" smtClean="0"/>
              <a:t> 2.6m</a:t>
            </a:r>
          </a:p>
          <a:p>
            <a:r>
              <a:rPr lang="en-US" dirty="0" smtClean="0"/>
              <a:t>Planning Goals</a:t>
            </a:r>
          </a:p>
          <a:p>
            <a:pPr lvl="1"/>
            <a:r>
              <a:rPr lang="en-US" dirty="0" smtClean="0"/>
              <a:t>Urban Centers</a:t>
            </a:r>
          </a:p>
          <a:p>
            <a:pPr lvl="1"/>
            <a:r>
              <a:rPr lang="en-US" dirty="0" smtClean="0"/>
              <a:t>Urban Growth Boundary</a:t>
            </a:r>
          </a:p>
          <a:p>
            <a:pPr lvl="1"/>
            <a:r>
              <a:rPr lang="en-US" dirty="0" smtClean="0"/>
              <a:t>New, regional light rail</a:t>
            </a:r>
          </a:p>
          <a:p>
            <a:pPr lvl="1"/>
            <a:r>
              <a:rPr lang="en-US" dirty="0" smtClean="0"/>
              <a:t>TODs</a:t>
            </a:r>
          </a:p>
          <a:p>
            <a:endParaRPr lang="en-US" dirty="0"/>
          </a:p>
        </p:txBody>
      </p:sp>
      <p:pic>
        <p:nvPicPr>
          <p:cNvPr id="4" name="Picture 3" descr="GrowthBoundaryUC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981200"/>
            <a:ext cx="5029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3429000" cy="1143000"/>
          </a:xfrm>
        </p:spPr>
        <p:txBody>
          <a:bodyPr/>
          <a:lstStyle/>
          <a:p>
            <a:r>
              <a:rPr lang="en-US" dirty="0" smtClean="0"/>
              <a:t>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Essentially the same process</a:t>
            </a:r>
          </a:p>
          <a:p>
            <a:r>
              <a:rPr lang="en-US" dirty="0" smtClean="0"/>
              <a:t>Use FAR and SF/</a:t>
            </a:r>
            <a:r>
              <a:rPr lang="en-US" dirty="0" err="1" smtClean="0"/>
              <a:t>Emp</a:t>
            </a:r>
            <a:r>
              <a:rPr lang="en-US" dirty="0" smtClean="0"/>
              <a:t> instead of DUPA</a:t>
            </a:r>
          </a:p>
          <a:p>
            <a:r>
              <a:rPr lang="en-US" dirty="0" smtClean="0"/>
              <a:t>Requires 6 job types</a:t>
            </a:r>
          </a:p>
          <a:p>
            <a:pPr lvl="1"/>
            <a:r>
              <a:rPr lang="en-US" dirty="0" smtClean="0"/>
              <a:t>Retail</a:t>
            </a:r>
          </a:p>
          <a:p>
            <a:pPr lvl="1"/>
            <a:r>
              <a:rPr lang="en-US" dirty="0" smtClean="0"/>
              <a:t>Restaurant</a:t>
            </a:r>
          </a:p>
          <a:p>
            <a:pPr lvl="1"/>
            <a:r>
              <a:rPr lang="en-US" dirty="0" smtClean="0"/>
              <a:t>Entertainment</a:t>
            </a:r>
          </a:p>
          <a:p>
            <a:pPr lvl="1"/>
            <a:r>
              <a:rPr lang="en-US" dirty="0" smtClean="0"/>
              <a:t>Service</a:t>
            </a:r>
          </a:p>
          <a:p>
            <a:pPr lvl="1"/>
            <a:r>
              <a:rPr lang="en-US" dirty="0" smtClean="0"/>
              <a:t>Production</a:t>
            </a:r>
          </a:p>
          <a:p>
            <a:r>
              <a:rPr lang="en-US" dirty="0" smtClean="0"/>
              <a:t>Different utilities for each job type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95800" y="152400"/>
          <a:ext cx="4419599" cy="6553197"/>
        </p:xfrm>
        <a:graphic>
          <a:graphicData uri="http://schemas.openxmlformats.org/drawingml/2006/table">
            <a:tbl>
              <a:tblPr/>
              <a:tblGrid>
                <a:gridCol w="2358161"/>
                <a:gridCol w="1030719"/>
                <a:gridCol w="1030719"/>
              </a:tblGrid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FAR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SF/Emp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Residential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11" marR="8311" marT="831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11" marR="8311" marT="831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Mixed-Use Residential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675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Commercial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Mixed-Use Commercial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675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Retail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1246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PUD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Commercial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434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6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General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434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Mixed Use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Commercial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675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Office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Low Density Office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434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8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High Density Office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434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Industrial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4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Extraction/Disposal Utilities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2306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Light Industrial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2306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Heavey Industrial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2306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Institutional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Utilities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2306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Schools &amp; Campus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791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Civic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434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Airport Influence</a:t>
                      </a:r>
                    </a:p>
                  </a:txBody>
                  <a:tcPr marL="149595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2306</a:t>
                      </a:r>
                    </a:p>
                  </a:txBody>
                  <a:tcPr marL="8311" marR="8311" marT="8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Passes the “Laugh-test”</a:t>
            </a:r>
          </a:p>
          <a:p>
            <a:r>
              <a:rPr lang="en-US" dirty="0" smtClean="0"/>
              <a:t>Significant improvement over TAZ-level forecasting</a:t>
            </a:r>
          </a:p>
          <a:p>
            <a:r>
              <a:rPr lang="en-US" dirty="0" smtClean="0"/>
              <a:t>Customizable process</a:t>
            </a:r>
          </a:p>
          <a:p>
            <a:r>
              <a:rPr lang="en-US" dirty="0" smtClean="0"/>
              <a:t>Can manually change density or utility for “known” developments</a:t>
            </a:r>
          </a:p>
          <a:p>
            <a:r>
              <a:rPr lang="en-US" dirty="0" smtClean="0"/>
              <a:t>Easy to understand</a:t>
            </a:r>
          </a:p>
          <a:p>
            <a:endParaRPr lang="en-US" dirty="0"/>
          </a:p>
        </p:txBody>
      </p:sp>
      <p:pic>
        <p:nvPicPr>
          <p:cNvPr id="5" name="Picture 4" descr="2005HHGo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447800"/>
            <a:ext cx="3886200" cy="5029200"/>
          </a:xfrm>
          <a:prstGeom prst="rect">
            <a:avLst/>
          </a:prstGeom>
        </p:spPr>
      </p:pic>
      <p:pic>
        <p:nvPicPr>
          <p:cNvPr id="6" name="Picture 5" descr="2035HHGo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447800"/>
            <a:ext cx="38862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Very basic</a:t>
            </a:r>
          </a:p>
          <a:p>
            <a:r>
              <a:rPr lang="en-US" dirty="0" smtClean="0"/>
              <a:t>Utilities untested</a:t>
            </a:r>
          </a:p>
          <a:p>
            <a:r>
              <a:rPr lang="en-US" dirty="0" smtClean="0"/>
              <a:t>No cost signals</a:t>
            </a:r>
          </a:p>
          <a:p>
            <a:r>
              <a:rPr lang="en-US" dirty="0" smtClean="0"/>
              <a:t>Incorrect existing point data</a:t>
            </a:r>
          </a:p>
          <a:p>
            <a:r>
              <a:rPr lang="en-US" dirty="0" smtClean="0"/>
              <a:t>Occasionally strange results</a:t>
            </a:r>
          </a:p>
          <a:p>
            <a:r>
              <a:rPr lang="en-US" dirty="0" smtClean="0"/>
              <a:t>Compatibility between TAZ model, future land use, existing point data, and density estimates</a:t>
            </a:r>
          </a:p>
          <a:p>
            <a:r>
              <a:rPr lang="en-US" dirty="0" smtClean="0"/>
              <a:t>Labor/data intensive</a:t>
            </a:r>
          </a:p>
          <a:p>
            <a:endParaRPr lang="en-US" dirty="0"/>
          </a:p>
        </p:txBody>
      </p:sp>
      <p:pic>
        <p:nvPicPr>
          <p:cNvPr id="5" name="Picture 4" descr="2035HHB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447800"/>
            <a:ext cx="38862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Simple, raster model</a:t>
            </a:r>
          </a:p>
          <a:p>
            <a:r>
              <a:rPr lang="en-US" dirty="0" smtClean="0"/>
              <a:t>Combined two </a:t>
            </a:r>
            <a:r>
              <a:rPr lang="en-US" dirty="0" err="1" smtClean="0"/>
              <a:t>rasters</a:t>
            </a:r>
            <a:r>
              <a:rPr lang="en-US" dirty="0" smtClean="0"/>
              <a:t> for each county</a:t>
            </a:r>
          </a:p>
          <a:p>
            <a:pPr lvl="1"/>
            <a:r>
              <a:rPr lang="en-US" dirty="0" smtClean="0"/>
              <a:t>Reclassified raster with score 3-30 of TAZ growth</a:t>
            </a:r>
          </a:p>
          <a:p>
            <a:pPr lvl="1"/>
            <a:r>
              <a:rPr lang="en-US" dirty="0" smtClean="0"/>
              <a:t>Reclassified raster  with score 1-10 of distance to existing school</a:t>
            </a:r>
          </a:p>
          <a:p>
            <a:r>
              <a:rPr lang="en-US" dirty="0" smtClean="0"/>
              <a:t>County-wide cohort data from the state demographer </a:t>
            </a:r>
          </a:p>
          <a:p>
            <a:pPr lvl="1"/>
            <a:r>
              <a:rPr lang="en-US" dirty="0" smtClean="0"/>
              <a:t> Find the current ratio of student-age/schools and assume that ratio will be the same in the future. </a:t>
            </a:r>
          </a:p>
          <a:p>
            <a:pPr lvl="2"/>
            <a:r>
              <a:rPr lang="en-US" dirty="0" smtClean="0"/>
              <a:t>E.g. 1,000 high school aged students per high school in base year</a:t>
            </a:r>
          </a:p>
          <a:p>
            <a:pPr lvl="1"/>
            <a:r>
              <a:rPr lang="en-US" dirty="0" smtClean="0"/>
              <a:t>Determine the number of new schools that will be built within a given county, based on growth within that age cohort.</a:t>
            </a:r>
          </a:p>
          <a:p>
            <a:r>
              <a:rPr lang="en-US" dirty="0" smtClean="0"/>
              <a:t>Randomly generate new school points, weighted by combined raster, in each county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State-of-the-art travel model</a:t>
            </a:r>
          </a:p>
          <a:p>
            <a:pPr lvl="1"/>
            <a:r>
              <a:rPr lang="en-US" dirty="0" smtClean="0"/>
              <a:t>Disaggregate, activity-based </a:t>
            </a:r>
          </a:p>
          <a:p>
            <a:pPr lvl="1"/>
            <a:r>
              <a:rPr lang="en-US" dirty="0" smtClean="0"/>
              <a:t>Better, smaller scale analysis- particularly of alternative travel modes</a:t>
            </a:r>
          </a:p>
          <a:p>
            <a:pPr lvl="1"/>
            <a:r>
              <a:rPr lang="en-US" dirty="0" smtClean="0"/>
              <a:t>Tours instead of trips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6"/>
            <a:endParaRPr lang="en-US" dirty="0" smtClean="0"/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371600" y="4114800"/>
            <a:ext cx="6705600" cy="2623633"/>
            <a:chOff x="1143000" y="3657600"/>
            <a:chExt cx="7162800" cy="3080833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1143000" y="3810000"/>
              <a:ext cx="4419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/>
                <a:t>Transit Oriented Development (TOD)</a:t>
              </a:r>
            </a:p>
          </p:txBody>
        </p: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5410200" y="3657600"/>
              <a:ext cx="2895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/>
                <a:t>Urban Centers</a:t>
              </a:r>
            </a:p>
          </p:txBody>
        </p:sp>
        <p:pic>
          <p:nvPicPr>
            <p:cNvPr id="6" name="Picture 10" descr="Urban Center illustration"/>
            <p:cNvPicPr>
              <a:picLocks noChangeAspect="1" noChangeArrowheads="1"/>
            </p:cNvPicPr>
            <p:nvPr/>
          </p:nvPicPr>
          <p:blipFill>
            <a:blip r:embed="rId2" cstate="print"/>
            <a:srcRect t="3680" b="6136"/>
            <a:stretch>
              <a:fillRect/>
            </a:stretch>
          </p:blipFill>
          <p:spPr bwMode="auto">
            <a:xfrm>
              <a:off x="5867400" y="3962400"/>
              <a:ext cx="2043404" cy="2743200"/>
            </a:xfrm>
            <a:prstGeom prst="rect">
              <a:avLst/>
            </a:prstGeom>
            <a:noFill/>
          </p:spPr>
        </p:pic>
        <p:pic>
          <p:nvPicPr>
            <p:cNvPr id="7" name="Picture 12" descr="FasTrack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4114800"/>
              <a:ext cx="1685925" cy="2084993"/>
            </a:xfrm>
            <a:prstGeom prst="rect">
              <a:avLst/>
            </a:prstGeom>
            <a:noFill/>
          </p:spPr>
        </p:pic>
        <p:pic>
          <p:nvPicPr>
            <p:cNvPr id="8" name="Picture 11" descr="DowntownLightRai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3200" y="5257800"/>
              <a:ext cx="2343150" cy="148063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ntyTAZ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353" y="762000"/>
            <a:ext cx="7794811" cy="60232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DRCOG Traffic Analysis Zones (TAZs)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nesCentroid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H_Pt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7" name="Picture 27"/>
          <p:cNvPicPr>
            <a:picLocks noChangeAspect="1" noChangeArrowheads="1"/>
          </p:cNvPicPr>
          <p:nvPr/>
        </p:nvPicPr>
        <p:blipFill>
          <a:blip r:embed="rId3" cstate="print"/>
          <a:srcRect l="25781" t="20833" r="3125" b="15965"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  <a:solidFill>
            <a:srgbClr val="EAEAEA">
              <a:alpha val="84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rgbClr val="A80000"/>
                </a:solidFill>
              </a:rPr>
              <a:t>Challenges of modeling walk and transit trips: TAZs</a:t>
            </a:r>
          </a:p>
        </p:txBody>
      </p:sp>
      <p:sp>
        <p:nvSpPr>
          <p:cNvPr id="61451" name="Oval 11"/>
          <p:cNvSpPr>
            <a:spLocks noChangeArrowheads="1"/>
          </p:cNvSpPr>
          <p:nvPr/>
        </p:nvSpPr>
        <p:spPr bwMode="auto">
          <a:xfrm>
            <a:off x="7696200" y="3505200"/>
            <a:ext cx="228600" cy="228600"/>
          </a:xfrm>
          <a:prstGeom prst="ellipse">
            <a:avLst/>
          </a:prstGeom>
          <a:solidFill>
            <a:srgbClr val="D7B09E"/>
          </a:solidFill>
          <a:ln w="9525">
            <a:solidFill>
              <a:srgbClr val="D7B0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52" name="Oval 12"/>
          <p:cNvSpPr>
            <a:spLocks noChangeArrowheads="1"/>
          </p:cNvSpPr>
          <p:nvPr/>
        </p:nvSpPr>
        <p:spPr bwMode="auto">
          <a:xfrm>
            <a:off x="3505200" y="5715000"/>
            <a:ext cx="228600" cy="228600"/>
          </a:xfrm>
          <a:prstGeom prst="ellipse">
            <a:avLst/>
          </a:prstGeom>
          <a:solidFill>
            <a:srgbClr val="D7B09E"/>
          </a:solidFill>
          <a:ln w="9525">
            <a:solidFill>
              <a:srgbClr val="D7B0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54" name="Oval 14"/>
          <p:cNvSpPr>
            <a:spLocks noChangeArrowheads="1"/>
          </p:cNvSpPr>
          <p:nvPr/>
        </p:nvSpPr>
        <p:spPr bwMode="auto">
          <a:xfrm>
            <a:off x="3657600" y="3429000"/>
            <a:ext cx="228600" cy="228600"/>
          </a:xfrm>
          <a:prstGeom prst="ellipse">
            <a:avLst/>
          </a:prstGeom>
          <a:solidFill>
            <a:srgbClr val="D7B09E"/>
          </a:solidFill>
          <a:ln w="9525">
            <a:solidFill>
              <a:srgbClr val="D7B0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55" name="Oval 15"/>
          <p:cNvSpPr>
            <a:spLocks noChangeArrowheads="1"/>
          </p:cNvSpPr>
          <p:nvPr/>
        </p:nvSpPr>
        <p:spPr bwMode="auto">
          <a:xfrm>
            <a:off x="762000" y="3200400"/>
            <a:ext cx="228600" cy="228600"/>
          </a:xfrm>
          <a:prstGeom prst="ellipse">
            <a:avLst/>
          </a:prstGeom>
          <a:solidFill>
            <a:srgbClr val="D7B09E"/>
          </a:solidFill>
          <a:ln w="9525">
            <a:solidFill>
              <a:srgbClr val="D7B0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58" name="Oval 18"/>
          <p:cNvSpPr>
            <a:spLocks noChangeArrowheads="1"/>
          </p:cNvSpPr>
          <p:nvPr/>
        </p:nvSpPr>
        <p:spPr bwMode="auto">
          <a:xfrm>
            <a:off x="4800600" y="4114800"/>
            <a:ext cx="304800" cy="277813"/>
          </a:xfrm>
          <a:prstGeom prst="ellipse">
            <a:avLst/>
          </a:prstGeom>
          <a:solidFill>
            <a:srgbClr val="000000"/>
          </a:solidFill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68" name="Rectangle 28"/>
          <p:cNvSpPr>
            <a:spLocks noChangeArrowheads="1"/>
          </p:cNvSpPr>
          <p:nvPr/>
        </p:nvSpPr>
        <p:spPr bwMode="auto">
          <a:xfrm>
            <a:off x="3429000" y="5029200"/>
            <a:ext cx="228600" cy="228600"/>
          </a:xfrm>
          <a:prstGeom prst="rect">
            <a:avLst/>
          </a:prstGeom>
          <a:solidFill>
            <a:srgbClr val="00CC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2743200" y="4191000"/>
            <a:ext cx="228600" cy="228600"/>
          </a:xfrm>
          <a:prstGeom prst="rect">
            <a:avLst/>
          </a:prstGeom>
          <a:solidFill>
            <a:srgbClr val="00CC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74" name="Line 34"/>
          <p:cNvSpPr>
            <a:spLocks noChangeShapeType="1"/>
          </p:cNvSpPr>
          <p:nvPr/>
        </p:nvSpPr>
        <p:spPr bwMode="auto">
          <a:xfrm>
            <a:off x="2841625" y="4495800"/>
            <a:ext cx="571500" cy="657225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75" name="Line 35"/>
          <p:cNvSpPr>
            <a:spLocks noChangeShapeType="1"/>
          </p:cNvSpPr>
          <p:nvPr/>
        </p:nvSpPr>
        <p:spPr bwMode="auto">
          <a:xfrm flipV="1">
            <a:off x="3752850" y="4619625"/>
            <a:ext cx="228600" cy="5334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73" name="Line 33"/>
          <p:cNvSpPr>
            <a:spLocks noChangeShapeType="1"/>
          </p:cNvSpPr>
          <p:nvPr/>
        </p:nvSpPr>
        <p:spPr bwMode="auto">
          <a:xfrm flipH="1" flipV="1">
            <a:off x="2971800" y="4295775"/>
            <a:ext cx="762000" cy="1524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70" name="Line 30"/>
          <p:cNvSpPr>
            <a:spLocks noChangeShapeType="1"/>
          </p:cNvSpPr>
          <p:nvPr/>
        </p:nvSpPr>
        <p:spPr bwMode="auto">
          <a:xfrm flipH="1">
            <a:off x="4075113" y="4343400"/>
            <a:ext cx="709612" cy="1524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77" name="AutoShape 37"/>
          <p:cNvSpPr>
            <a:spLocks noChangeArrowheads="1"/>
          </p:cNvSpPr>
          <p:nvPr/>
        </p:nvSpPr>
        <p:spPr bwMode="auto">
          <a:xfrm>
            <a:off x="3765550" y="4359275"/>
            <a:ext cx="381000" cy="238125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8" grpId="0" animBg="1"/>
      <p:bldP spid="61469" grpId="0" animBg="1"/>
      <p:bldP spid="61474" grpId="0" animBg="1"/>
      <p:bldP spid="61475" grpId="0" animBg="1"/>
      <p:bldP spid="61473" grpId="0" animBg="1"/>
      <p:bldP spid="61470" grpId="0" animBg="1"/>
      <p:bldP spid="614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25781" t="20833" r="3125" b="15965"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  <a:solidFill>
            <a:srgbClr val="EAEAEA">
              <a:alpha val="84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rgbClr val="A80000"/>
                </a:solidFill>
              </a:rPr>
              <a:t>Challenges of modeling walk and transit trips: TAZs</a:t>
            </a: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7696200" y="3505200"/>
            <a:ext cx="228600" cy="228600"/>
          </a:xfrm>
          <a:prstGeom prst="ellipse">
            <a:avLst/>
          </a:prstGeom>
          <a:solidFill>
            <a:srgbClr val="D7B09E"/>
          </a:solidFill>
          <a:ln w="9525">
            <a:solidFill>
              <a:srgbClr val="D7B0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>
            <a:off x="3505200" y="5715000"/>
            <a:ext cx="228600" cy="228600"/>
          </a:xfrm>
          <a:prstGeom prst="ellipse">
            <a:avLst/>
          </a:prstGeom>
          <a:solidFill>
            <a:srgbClr val="D7B09E"/>
          </a:solidFill>
          <a:ln w="9525">
            <a:solidFill>
              <a:srgbClr val="D7B0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>
            <a:off x="3657600" y="3429000"/>
            <a:ext cx="228600" cy="228600"/>
          </a:xfrm>
          <a:prstGeom prst="ellipse">
            <a:avLst/>
          </a:prstGeom>
          <a:solidFill>
            <a:srgbClr val="D7B09E"/>
          </a:solidFill>
          <a:ln w="9525">
            <a:solidFill>
              <a:srgbClr val="D7B0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>
            <a:off x="762000" y="3200400"/>
            <a:ext cx="228600" cy="228600"/>
          </a:xfrm>
          <a:prstGeom prst="ellipse">
            <a:avLst/>
          </a:prstGeom>
          <a:solidFill>
            <a:srgbClr val="D7B09E"/>
          </a:solidFill>
          <a:ln w="9525">
            <a:solidFill>
              <a:srgbClr val="D7B0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4800600" y="4114800"/>
            <a:ext cx="304800" cy="277813"/>
          </a:xfrm>
          <a:prstGeom prst="ellipse">
            <a:avLst/>
          </a:prstGeom>
          <a:solidFill>
            <a:srgbClr val="000000"/>
          </a:solidFill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3429000" y="5029200"/>
            <a:ext cx="228600" cy="228600"/>
          </a:xfrm>
          <a:prstGeom prst="rect">
            <a:avLst/>
          </a:prstGeom>
          <a:solidFill>
            <a:srgbClr val="00CC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2743200" y="4191000"/>
            <a:ext cx="228600" cy="228600"/>
          </a:xfrm>
          <a:prstGeom prst="rect">
            <a:avLst/>
          </a:prstGeom>
          <a:solidFill>
            <a:srgbClr val="00CC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>
            <a:off x="1038225" y="3505200"/>
            <a:ext cx="2390775" cy="22098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 flipV="1">
            <a:off x="3657600" y="3733800"/>
            <a:ext cx="107950" cy="18288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H="1" flipV="1">
            <a:off x="1038225" y="3352800"/>
            <a:ext cx="2514600" cy="1524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 flipH="1">
            <a:off x="3965575" y="3579813"/>
            <a:ext cx="3597275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51" name="AutoShape 15"/>
          <p:cNvSpPr>
            <a:spLocks noChangeArrowheads="1"/>
          </p:cNvSpPr>
          <p:nvPr/>
        </p:nvSpPr>
        <p:spPr bwMode="auto">
          <a:xfrm>
            <a:off x="3765550" y="4359275"/>
            <a:ext cx="381000" cy="238125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7" grpId="0" animBg="1"/>
      <p:bldP spid="65548" grpId="0" animBg="1"/>
      <p:bldP spid="65549" grpId="0" animBg="1"/>
      <p:bldP spid="655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14518</TotalTime>
  <Words>1034</Words>
  <Application>Microsoft Office PowerPoint</Application>
  <PresentationFormat>On-screen Show (4:3)</PresentationFormat>
  <Paragraphs>301</Paragraphs>
  <Slides>23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Generating Household and Employment  XY Points in Disaggregate Models</vt:lpstr>
      <vt:lpstr>Denver Regional Council of Governments (DRCOG)</vt:lpstr>
      <vt:lpstr>Focus Model</vt:lpstr>
      <vt:lpstr>DRCOG Traffic Analysis Zones (TAZs)</vt:lpstr>
      <vt:lpstr>Slide 5</vt:lpstr>
      <vt:lpstr>Slide 6</vt:lpstr>
      <vt:lpstr>Slide 7</vt:lpstr>
      <vt:lpstr>Challenges of modeling walk and transit trips: TAZs</vt:lpstr>
      <vt:lpstr>Challenges of modeling walk and transit trips: TAZs</vt:lpstr>
      <vt:lpstr>Why we need points</vt:lpstr>
      <vt:lpstr>Existing Points</vt:lpstr>
      <vt:lpstr>How to Forecast Point Location?</vt:lpstr>
      <vt:lpstr>Future Land Use Data</vt:lpstr>
      <vt:lpstr>Parcel Household Densities</vt:lpstr>
      <vt:lpstr>Define Household Growth</vt:lpstr>
      <vt:lpstr>Eliminate Undevelopable Land Uses</vt:lpstr>
      <vt:lpstr>Utility of a Parcel</vt:lpstr>
      <vt:lpstr>Reclassify Utility of a Parcel</vt:lpstr>
      <vt:lpstr>Random Point Generation</vt:lpstr>
      <vt:lpstr>Jobs</vt:lpstr>
      <vt:lpstr>The Good</vt:lpstr>
      <vt:lpstr>The Bad</vt:lpstr>
      <vt:lpstr>Schools</vt:lpstr>
    </vt:vector>
  </TitlesOfParts>
  <Company>DRCOG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rspotts</dc:creator>
  <cp:lastModifiedBy>rspotts</cp:lastModifiedBy>
  <cp:revision>995</cp:revision>
  <dcterms:created xsi:type="dcterms:W3CDTF">2011-03-21T16:07:12Z</dcterms:created>
  <dcterms:modified xsi:type="dcterms:W3CDTF">2011-05-06T21:45:52Z</dcterms:modified>
</cp:coreProperties>
</file>