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882" r:id="rId1"/>
  </p:sldMasterIdLst>
  <p:notesMasterIdLst>
    <p:notesMasterId r:id="rId24"/>
  </p:notesMasterIdLst>
  <p:handoutMasterIdLst>
    <p:handoutMasterId r:id="rId25"/>
  </p:handoutMasterIdLst>
  <p:sldIdLst>
    <p:sldId id="623" r:id="rId2"/>
    <p:sldId id="580" r:id="rId3"/>
    <p:sldId id="610" r:id="rId4"/>
    <p:sldId id="608" r:id="rId5"/>
    <p:sldId id="609" r:id="rId6"/>
    <p:sldId id="624" r:id="rId7"/>
    <p:sldId id="582" r:id="rId8"/>
    <p:sldId id="584" r:id="rId9"/>
    <p:sldId id="585" r:id="rId10"/>
    <p:sldId id="587" r:id="rId11"/>
    <p:sldId id="604" r:id="rId12"/>
    <p:sldId id="588" r:id="rId13"/>
    <p:sldId id="612" r:id="rId14"/>
    <p:sldId id="589" r:id="rId15"/>
    <p:sldId id="614" r:id="rId16"/>
    <p:sldId id="613" r:id="rId17"/>
    <p:sldId id="597" r:id="rId18"/>
    <p:sldId id="603" r:id="rId19"/>
    <p:sldId id="618" r:id="rId20"/>
    <p:sldId id="620" r:id="rId21"/>
    <p:sldId id="625" r:id="rId22"/>
    <p:sldId id="626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00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FFFF00"/>
    <a:srgbClr val="FFCC00"/>
    <a:srgbClr val="4F81BD"/>
    <a:srgbClr val="990000"/>
    <a:srgbClr val="663300"/>
    <a:srgbClr val="996600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47" autoAdjust="0"/>
    <p:restoredTop sz="99758" autoAdjust="0"/>
  </p:normalViewPr>
  <p:slideViewPr>
    <p:cSldViewPr snapToGrid="0" showGuides="1">
      <p:cViewPr>
        <p:scale>
          <a:sx n="66" d="100"/>
          <a:sy n="66" d="100"/>
        </p:scale>
        <p:origin x="-1344" y="-516"/>
      </p:cViewPr>
      <p:guideLst>
        <p:guide orient="horz" pos="2799"/>
        <p:guide orient="horz" pos="3896"/>
        <p:guide pos="2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1494" y="22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Sheet1!$F$1</c:f>
              <c:strCache>
                <c:ptCount val="1"/>
                <c:pt idx="0">
                  <c:v>Employment for Retail Trade</c:v>
                </c:pt>
              </c:strCache>
            </c:strRef>
          </c:tx>
          <c:dLbls>
            <c:dLbl>
              <c:idx val="0"/>
              <c:layout>
                <c:manualLayout>
                  <c:x val="-0.24165149501502894"/>
                  <c:y val="7.834878178928077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Retail </a:t>
                    </a:r>
                    <a:r>
                      <a:rPr lang="en-US" dirty="0"/>
                      <a:t>Services, </a:t>
                    </a:r>
                    <a:endParaRPr lang="en-US" dirty="0" smtClean="0"/>
                  </a:p>
                  <a:p>
                    <a:r>
                      <a:rPr lang="en-US" dirty="0" smtClean="0"/>
                      <a:t>49%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</c:dLbl>
            <c:dLbl>
              <c:idx val="1"/>
              <c:layout>
                <c:manualLayout>
                  <c:x val="0.14185557397430582"/>
                  <c:y val="-0.1734524250740278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Residential</a:t>
                    </a:r>
                    <a:r>
                      <a:rPr lang="en-US" dirty="0"/>
                      <a:t>, </a:t>
                    </a:r>
                    <a:endParaRPr lang="en-US" dirty="0" smtClean="0"/>
                  </a:p>
                  <a:p>
                    <a:r>
                      <a:rPr lang="en-US" dirty="0" smtClean="0"/>
                      <a:t>16%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All Other, </a:t>
                    </a:r>
                    <a:endParaRPr lang="en-US" dirty="0" smtClean="0"/>
                  </a:p>
                  <a:p>
                    <a:r>
                      <a:rPr lang="en-US" dirty="0" smtClean="0"/>
                      <a:t>10%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Light Manufacturing</a:t>
                    </a:r>
                    <a:r>
                      <a:rPr lang="en-US" dirty="0"/>
                      <a:t>, </a:t>
                    </a:r>
                    <a:r>
                      <a:rPr lang="en-US" dirty="0" smtClean="0"/>
                      <a:t>7%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</c:dLbl>
            <c:dLbl>
              <c:idx val="4"/>
              <c:layout>
                <c:manualLayout>
                  <c:x val="-2.2113932673116499E-2"/>
                  <c:y val="2.5426034536456088E-2"/>
                </c:manualLayout>
              </c:layout>
              <c:dLblPos val="bestFit"/>
              <c:showVal val="1"/>
              <c:showCatName val="1"/>
            </c:dLbl>
            <c:dLbl>
              <c:idx val="5"/>
              <c:layout>
                <c:manualLayout>
                  <c:x val="-8.3160752818783365E-2"/>
                  <c:y val="1.413502668376767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Open Space</a:t>
                    </a:r>
                    <a:r>
                      <a:rPr lang="en-US" dirty="0"/>
                      <a:t>, </a:t>
                    </a:r>
                    <a:endParaRPr lang="en-US" dirty="0" smtClean="0"/>
                  </a:p>
                  <a:p>
                    <a:r>
                      <a:rPr lang="en-US" dirty="0" smtClean="0"/>
                      <a:t>5%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</c:dLbl>
            <c:dLbl>
              <c:idx val="6"/>
              <c:layout>
                <c:manualLayout>
                  <c:x val="-6.2530434106920996E-2"/>
                  <c:y val="-6.366213086083183E-3"/>
                </c:manualLayout>
              </c:layout>
              <c:dLblPos val="bestFit"/>
              <c:showVal val="1"/>
              <c:showCatName val="1"/>
            </c:dLbl>
            <c:dLbl>
              <c:idx val="8"/>
              <c:layout>
                <c:manualLayout>
                  <c:x val="0.16801317084542117"/>
                  <c:y val="5.028736390734678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Hotel/Motel, </a:t>
                    </a:r>
                    <a:endParaRPr lang="en-US" dirty="0" smtClean="0"/>
                  </a:p>
                  <a:p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bestFit"/>
            <c:showVal val="1"/>
            <c:showCatName val="1"/>
            <c:showLeaderLines val="1"/>
          </c:dLbls>
          <c:cat>
            <c:strRef>
              <c:f>Sheet1!$E$2:$E$10</c:f>
              <c:strCache>
                <c:ptCount val="9"/>
                <c:pt idx="0">
                  <c:v>Other Retail Services</c:v>
                </c:pt>
                <c:pt idx="1">
                  <c:v>Residential</c:v>
                </c:pt>
                <c:pt idx="2">
                  <c:v>All Other</c:v>
                </c:pt>
                <c:pt idx="3">
                  <c:v>LightManufacturing</c:v>
                </c:pt>
                <c:pt idx="4">
                  <c:v>Low-RiseOffice</c:v>
                </c:pt>
                <c:pt idx="5">
                  <c:v>OpenSpace</c:v>
                </c:pt>
                <c:pt idx="6">
                  <c:v>RegionalRetail</c:v>
                </c:pt>
                <c:pt idx="7">
                  <c:v>High-RiseOffice</c:v>
                </c:pt>
                <c:pt idx="8">
                  <c:v>Hotel/Motel</c:v>
                </c:pt>
              </c:strCache>
            </c:strRef>
          </c:cat>
          <c:val>
            <c:numRef>
              <c:f>Sheet1!$F$2:$F$10</c:f>
              <c:numCache>
                <c:formatCode>0.0%</c:formatCode>
                <c:ptCount val="9"/>
                <c:pt idx="0">
                  <c:v>0.49200000000000038</c:v>
                </c:pt>
                <c:pt idx="1">
                  <c:v>0.16000000000000014</c:v>
                </c:pt>
                <c:pt idx="2">
                  <c:v>0.10200000000000002</c:v>
                </c:pt>
                <c:pt idx="3">
                  <c:v>6.8000000000000033E-2</c:v>
                </c:pt>
                <c:pt idx="4">
                  <c:v>5.5000000000000049E-2</c:v>
                </c:pt>
                <c:pt idx="5">
                  <c:v>5.2000000000000081E-2</c:v>
                </c:pt>
                <c:pt idx="6">
                  <c:v>4.0000000000000049E-2</c:v>
                </c:pt>
                <c:pt idx="7">
                  <c:v>1.6000000000000028E-2</c:v>
                </c:pt>
                <c:pt idx="8">
                  <c:v>1.2000000000000012E-2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93" tIns="0" rIns="19093" bIns="0" numCol="1" anchor="t" anchorCtr="0" compatLnSpc="1">
            <a:prstTxWarp prst="textNoShape">
              <a:avLst/>
            </a:prstTxWarp>
          </a:bodyPr>
          <a:lstStyle>
            <a:lvl1pPr defTabSz="950913" eaLnBrk="0" hangingPunct="0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-1588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93" tIns="0" rIns="19093" bIns="0" numCol="1" anchor="t" anchorCtr="0" compatLnSpc="1">
            <a:prstTxWarp prst="textNoShape">
              <a:avLst/>
            </a:prstTxWarp>
          </a:bodyPr>
          <a:lstStyle>
            <a:lvl1pPr algn="r" defTabSz="950913" eaLnBrk="0" hangingPunct="0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93" tIns="0" rIns="19093" bIns="0" numCol="1" anchor="b" anchorCtr="0" compatLnSpc="1">
            <a:prstTxWarp prst="textNoShape">
              <a:avLst/>
            </a:prstTxWarp>
          </a:bodyPr>
          <a:lstStyle>
            <a:lvl1pPr defTabSz="950913" eaLnBrk="0" hangingPunct="0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93" tIns="0" rIns="19093" bIns="0" numCol="1" anchor="b" anchorCtr="0" compatLnSpc="1">
            <a:prstTxWarp prst="textNoShape">
              <a:avLst/>
            </a:prstTxWarp>
          </a:bodyPr>
          <a:lstStyle>
            <a:lvl1pPr algn="r" defTabSz="950913" eaLnBrk="0" hangingPunct="0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4E7274A-A88F-410F-AF1A-BD24F0AD7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93" tIns="0" rIns="19093" bIns="0" numCol="1" anchor="t" anchorCtr="0" compatLnSpc="1">
            <a:prstTxWarp prst="textNoShape">
              <a:avLst/>
            </a:prstTxWarp>
          </a:bodyPr>
          <a:lstStyle>
            <a:lvl1pPr defTabSz="950913" eaLnBrk="0" hangingPunct="0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-1588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93" tIns="0" rIns="19093" bIns="0" numCol="1" anchor="t" anchorCtr="0" compatLnSpc="1">
            <a:prstTxWarp prst="textNoShape">
              <a:avLst/>
            </a:prstTxWarp>
          </a:bodyPr>
          <a:lstStyle>
            <a:lvl1pPr algn="r" defTabSz="950913" eaLnBrk="0" hangingPunct="0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93" tIns="0" rIns="19093" bIns="0" numCol="1" anchor="b" anchorCtr="0" compatLnSpc="1">
            <a:prstTxWarp prst="textNoShape">
              <a:avLst/>
            </a:prstTxWarp>
          </a:bodyPr>
          <a:lstStyle>
            <a:lvl1pPr defTabSz="950913" eaLnBrk="0" hangingPunct="0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93" tIns="0" rIns="19093" bIns="0" numCol="1" anchor="b" anchorCtr="0" compatLnSpc="1">
            <a:prstTxWarp prst="textNoShape">
              <a:avLst/>
            </a:prstTxWarp>
          </a:bodyPr>
          <a:lstStyle>
            <a:lvl1pPr algn="r" defTabSz="950913" eaLnBrk="0" hangingPunct="0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A65DA6A-3484-460C-B988-966B77D16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414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706438"/>
            <a:ext cx="46228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8638" cy="4183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6438"/>
            <a:ext cx="4627562" cy="3471862"/>
          </a:xfrm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462" y="4414103"/>
            <a:ext cx="5183476" cy="41757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242" tIns="45121" rIns="90242" bIns="45121"/>
          <a:lstStyle/>
          <a:p>
            <a:r>
              <a:rPr lang="en-US" smtClean="0">
                <a:ea typeface="ＭＳ Ｐゴシック" pitchFamily="34" charset="-128"/>
              </a:rPr>
              <a:t>Consistent Requirement between cities</a:t>
            </a:r>
          </a:p>
          <a:p>
            <a:r>
              <a:rPr lang="en-US" smtClean="0">
                <a:ea typeface="ＭＳ Ｐゴシック" pitchFamily="34" charset="-128"/>
              </a:rPr>
              <a:t>Predictability in what’s expected</a:t>
            </a:r>
          </a:p>
          <a:p>
            <a:r>
              <a:rPr lang="en-US" smtClean="0">
                <a:ea typeface="ＭＳ Ｐゴシック" pitchFamily="34" charset="-128"/>
              </a:rPr>
              <a:t>Removes Uncertainty risks, Environ doc are proj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6438"/>
            <a:ext cx="4627562" cy="3471862"/>
          </a:xfrm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462" y="4414103"/>
            <a:ext cx="5183476" cy="41757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242" tIns="45121" rIns="90242" bIns="45121"/>
          <a:lstStyle/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ew cover sli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37064"/>
            <a:ext cx="9144000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" y="0"/>
            <a:ext cx="7964424" cy="89227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632" y="892277"/>
            <a:ext cx="7964424" cy="744499"/>
          </a:xfrm>
        </p:spPr>
        <p:txBody>
          <a:bodyPr>
            <a:no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21" descr="CS_logo_BW_No ta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163" y="6177184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991100" y="5761959"/>
            <a:ext cx="3844322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Transportation leadership you can trust.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6754" y="2153258"/>
            <a:ext cx="1468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to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6754" y="2416272"/>
            <a:ext cx="5967786" cy="857865"/>
          </a:xfrm>
        </p:spPr>
        <p:txBody>
          <a:bodyPr/>
          <a:lstStyle>
            <a:lvl1pPr>
              <a:buFontTx/>
              <a:buNone/>
              <a:defRPr b="1"/>
            </a:lvl1pPr>
          </a:lstStyle>
          <a:p>
            <a:pPr lvl="0"/>
            <a:r>
              <a:rPr lang="en-US" dirty="0" smtClean="0"/>
              <a:t>Client Name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6754" y="3465870"/>
            <a:ext cx="1270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by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6754" y="3707281"/>
            <a:ext cx="413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 smtClean="0">
                <a:solidFill>
                  <a:schemeClr val="bg1"/>
                </a:solidFill>
              </a:rPr>
              <a:t>Cambridge Systematics, Inc</a:t>
            </a:r>
            <a:r>
              <a:rPr lang="en-US" sz="1800" b="1" i="1" dirty="0" smtClean="0">
                <a:solidFill>
                  <a:schemeClr val="bg1"/>
                </a:solidFill>
              </a:rPr>
              <a:t>.</a:t>
            </a:r>
            <a:endParaRPr lang="en-US" sz="1800" b="1" i="1" dirty="0">
              <a:solidFill>
                <a:schemeClr val="bg1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6754" y="5182522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06754" y="4076613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" y="0"/>
            <a:ext cx="7964424" cy="88490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632" y="884903"/>
            <a:ext cx="7964424" cy="751873"/>
          </a:xfrm>
        </p:spPr>
        <p:txBody>
          <a:bodyPr>
            <a:no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21" descr="CS_logo_BW_No ta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163" y="6177184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pic>
        <p:nvPicPr>
          <p:cNvPr id="9" name="Picture 11" descr="new cover slid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5044"/>
            <a:ext cx="9144000" cy="4114800"/>
          </a:xfrm>
          <a:prstGeom prst="rect">
            <a:avLst/>
          </a:prstGeom>
          <a:noFill/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991100" y="5761959"/>
            <a:ext cx="3844322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Transportation leadership you can trust.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754" y="2153258"/>
            <a:ext cx="1468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to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6754" y="2416272"/>
            <a:ext cx="5967786" cy="857865"/>
          </a:xfrm>
        </p:spPr>
        <p:txBody>
          <a:bodyPr/>
          <a:lstStyle>
            <a:lvl1pPr>
              <a:buFontTx/>
              <a:buNone/>
              <a:defRPr b="1"/>
            </a:lvl1pPr>
          </a:lstStyle>
          <a:p>
            <a:pPr lvl="0"/>
            <a:r>
              <a:rPr lang="en-US" dirty="0" smtClean="0"/>
              <a:t>Client Name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6754" y="3465870"/>
            <a:ext cx="1270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by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754" y="3707281"/>
            <a:ext cx="413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 smtClean="0">
                <a:solidFill>
                  <a:schemeClr val="bg1"/>
                </a:solidFill>
              </a:rPr>
              <a:t>Cambridge Systematics, Inc</a:t>
            </a:r>
            <a:r>
              <a:rPr lang="en-US" sz="1800" b="1" i="1" dirty="0" smtClean="0">
                <a:solidFill>
                  <a:schemeClr val="bg1"/>
                </a:solidFill>
              </a:rPr>
              <a:t>.</a:t>
            </a:r>
            <a:endParaRPr lang="en-US" sz="1800" b="1" i="1" dirty="0">
              <a:solidFill>
                <a:schemeClr val="bg1"/>
              </a:solidFill>
            </a:endParaRP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6754" y="5182522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06754" y="4076613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" y="0"/>
            <a:ext cx="7964424" cy="877529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632" y="877529"/>
            <a:ext cx="7964424" cy="759247"/>
          </a:xfrm>
        </p:spPr>
        <p:txBody>
          <a:bodyPr>
            <a:no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21" descr="CS_logo_BW_No ta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163" y="6177184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pic>
        <p:nvPicPr>
          <p:cNvPr id="9" name="Picture 11" descr="new cover slid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36776"/>
            <a:ext cx="9144000" cy="4114800"/>
          </a:xfrm>
          <a:prstGeom prst="rect">
            <a:avLst/>
          </a:prstGeom>
          <a:noFill/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991100" y="5761959"/>
            <a:ext cx="3844322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Transportation leadership you can trust.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754" y="2153258"/>
            <a:ext cx="1468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to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6754" y="2416272"/>
            <a:ext cx="5967786" cy="857865"/>
          </a:xfrm>
        </p:spPr>
        <p:txBody>
          <a:bodyPr/>
          <a:lstStyle>
            <a:lvl1pPr>
              <a:buFontTx/>
              <a:buNone/>
              <a:defRPr b="1"/>
            </a:lvl1pPr>
          </a:lstStyle>
          <a:p>
            <a:pPr lvl="0"/>
            <a:r>
              <a:rPr lang="en-US" dirty="0" smtClean="0"/>
              <a:t>Client Name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6754" y="3465870"/>
            <a:ext cx="1270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by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754" y="3707281"/>
            <a:ext cx="413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 smtClean="0">
                <a:solidFill>
                  <a:schemeClr val="bg1"/>
                </a:solidFill>
              </a:rPr>
              <a:t>Cambridge Systematics, Inc</a:t>
            </a:r>
            <a:r>
              <a:rPr lang="en-US" sz="1800" b="1" i="1" dirty="0" smtClean="0">
                <a:solidFill>
                  <a:schemeClr val="bg1"/>
                </a:solidFill>
              </a:rPr>
              <a:t>.</a:t>
            </a:r>
            <a:endParaRPr lang="en-US" sz="1800" b="1" i="1" dirty="0">
              <a:solidFill>
                <a:schemeClr val="bg1"/>
              </a:solidFill>
            </a:endParaRP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6754" y="5182522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06754" y="4076613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" y="0"/>
            <a:ext cx="7964424" cy="870155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632" y="870155"/>
            <a:ext cx="7964424" cy="766621"/>
          </a:xfrm>
        </p:spPr>
        <p:txBody>
          <a:bodyPr>
            <a:no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21" descr="CS_logo_BW_No ta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163" y="6177184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pic>
        <p:nvPicPr>
          <p:cNvPr id="5" name="Picture 12" descr="Envrinoment_Final"/>
          <p:cNvPicPr>
            <a:picLocks noChangeAspect="1" noChangeArrowheads="1"/>
          </p:cNvPicPr>
          <p:nvPr/>
        </p:nvPicPr>
        <p:blipFill>
          <a:blip r:embed="rId3" cstate="print">
            <a:lum bright="-18000" contrast="6000"/>
          </a:blip>
          <a:srcRect b="10596"/>
          <a:stretch>
            <a:fillRect/>
          </a:stretch>
        </p:blipFill>
        <p:spPr bwMode="auto">
          <a:xfrm>
            <a:off x="0" y="1649413"/>
            <a:ext cx="9144000" cy="4083050"/>
          </a:xfrm>
          <a:prstGeom prst="rect">
            <a:avLst/>
          </a:prstGeom>
          <a:noFill/>
        </p:spPr>
      </p:pic>
      <p:pic>
        <p:nvPicPr>
          <p:cNvPr id="6" name="Picture 13" descr="35 year Sustain Logo_Outlines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8550" y="1866900"/>
            <a:ext cx="1181100" cy="1181100"/>
          </a:xfrm>
          <a:prstGeom prst="rect">
            <a:avLst/>
          </a:prstGeom>
          <a:noFill/>
        </p:spPr>
      </p:pic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4991100" y="5732463"/>
            <a:ext cx="3844322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Transportation leadership you can trust.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754" y="2153258"/>
            <a:ext cx="1468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to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6754" y="2416272"/>
            <a:ext cx="5967786" cy="857865"/>
          </a:xfrm>
        </p:spPr>
        <p:txBody>
          <a:bodyPr/>
          <a:lstStyle>
            <a:lvl1pPr>
              <a:buFontTx/>
              <a:buNone/>
              <a:defRPr b="1"/>
            </a:lvl1pPr>
          </a:lstStyle>
          <a:p>
            <a:pPr lvl="0"/>
            <a:r>
              <a:rPr lang="en-US" dirty="0" smtClean="0"/>
              <a:t>Client Name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6754" y="3465870"/>
            <a:ext cx="1270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by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754" y="3707281"/>
            <a:ext cx="413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 smtClean="0">
                <a:solidFill>
                  <a:schemeClr val="bg1"/>
                </a:solidFill>
              </a:rPr>
              <a:t>Cambridge Systematics, Inc</a:t>
            </a:r>
            <a:r>
              <a:rPr lang="en-US" sz="1800" b="1" i="1" dirty="0" smtClean="0">
                <a:solidFill>
                  <a:schemeClr val="bg1"/>
                </a:solidFill>
              </a:rPr>
              <a:t>.</a:t>
            </a:r>
            <a:endParaRPr lang="en-US" sz="1800" b="1" i="1" dirty="0">
              <a:solidFill>
                <a:schemeClr val="bg1"/>
              </a:solidFill>
            </a:endParaRP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6754" y="5154386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06754" y="4076613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tx2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0F09A-2AA5-40C2-9D3D-7C5CC63F38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divid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3200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7963"/>
            <a:ext cx="7772400" cy="1362075"/>
          </a:xfrm>
        </p:spPr>
        <p:txBody>
          <a:bodyPr anchor="ctr" anchorCtr="0"/>
          <a:lstStyle>
            <a:lvl1pPr algn="ctr"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F755B1-424B-4C5D-B9D8-B7E22E196D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EF485-6C32-4276-8B25-F47ADBB716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4B57F-A3FE-422B-BE0F-2A77925766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9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6742"/>
            <a:ext cx="8229600" cy="4909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66" y="6371304"/>
            <a:ext cx="481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10550E1-F793-44F5-B7B7-8F74DA7D5A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26" descr="CS_logo_BW_No tag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29539" y="6403563"/>
            <a:ext cx="957262" cy="232497"/>
          </a:xfrm>
          <a:prstGeom prst="rect">
            <a:avLst/>
          </a:prstGeom>
          <a:solidFill>
            <a:schemeClr val="bg1"/>
          </a:solidFill>
          <a:ln w="9525">
            <a:solidFill>
              <a:srgbClr val="002E56"/>
            </a:solidFill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ts val="3000"/>
        </a:spcBef>
        <a:buSzPct val="80000"/>
        <a:buFontTx/>
        <a:buBlip>
          <a:blip r:embed="rId13"/>
        </a:buBlip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000"/>
        </a:spcBef>
        <a:buClr>
          <a:schemeClr val="tx2"/>
        </a:buClr>
        <a:buFont typeface="Arial" pitchFamily="34" charset="0"/>
        <a:buChar char="»"/>
        <a:defRPr sz="22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000"/>
        </a:spcBef>
        <a:buClr>
          <a:schemeClr val="accent4">
            <a:lumMod val="60000"/>
            <a:lumOff val="40000"/>
          </a:schemeClr>
        </a:buClr>
        <a:buFont typeface="Arial" pitchFamily="34" charset="0"/>
        <a:buChar char="•"/>
        <a:defRPr sz="20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000"/>
        </a:spcBef>
        <a:buClr>
          <a:schemeClr val="bg1"/>
        </a:buClr>
        <a:buFont typeface="Arial" pitchFamily="34" charset="0"/>
        <a:buChar char="♦"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000"/>
        </a:spcBef>
        <a:buFont typeface="Arial" pitchFamily="34" charset="0"/>
        <a:buChar char="–"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tro.net/riding_metro/paid_parking/images/laCountyParkRideLots.pdf" TargetMode="External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" y="0"/>
            <a:ext cx="8659368" cy="892277"/>
          </a:xfrm>
        </p:spPr>
        <p:txBody>
          <a:bodyPr/>
          <a:lstStyle/>
          <a:p>
            <a:r>
              <a:rPr lang="en-US" sz="2800" dirty="0" smtClean="0"/>
              <a:t>Congestion Mitigation Fee Program Nexus Study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GIS Based Fee Revenue and Growth Forecast Calculator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6753" y="2416272"/>
            <a:ext cx="7664789" cy="857865"/>
          </a:xfrm>
        </p:spPr>
        <p:txBody>
          <a:bodyPr/>
          <a:lstStyle/>
          <a:p>
            <a:r>
              <a:rPr lang="en-US" sz="2000" dirty="0" smtClean="0"/>
              <a:t>13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TRB National Transportation Planning Conference </a:t>
            </a:r>
          </a:p>
          <a:p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5/10/2011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</a:rPr>
              <a:t>Yushuang Zhou and Michael </a:t>
            </a:r>
            <a:r>
              <a:rPr lang="en-US" dirty="0" err="1" smtClean="0">
                <a:solidFill>
                  <a:schemeClr val="tx2"/>
                </a:solidFill>
              </a:rPr>
              <a:t>Snavely</a:t>
            </a:r>
            <a:endParaRPr lang="en-US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030" y="1226835"/>
            <a:ext cx="8258627" cy="523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</a:t>
            </a:r>
            <a:r>
              <a:rPr lang="en-US" dirty="0" smtClean="0"/>
              <a:t>Editor: Edit Land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0F09A-2AA5-40C2-9D3D-7C5CC63F38D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32" y="1756219"/>
            <a:ext cx="2028323" cy="116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2135" y="1378859"/>
            <a:ext cx="956309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37029" y="1741714"/>
            <a:ext cx="2032000" cy="377372"/>
          </a:xfrm>
          <a:prstGeom prst="rect">
            <a:avLst/>
          </a:prstGeom>
          <a:noFill/>
          <a:ln w="539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57487" y="2852054"/>
            <a:ext cx="3868053" cy="2670633"/>
            <a:chOff x="4557487" y="2852054"/>
            <a:chExt cx="3868053" cy="2670633"/>
          </a:xfrm>
        </p:grpSpPr>
        <p:sp>
          <p:nvSpPr>
            <p:cNvPr id="9" name="Rounded Rectangle 8"/>
            <p:cNvSpPr/>
            <p:nvPr/>
          </p:nvSpPr>
          <p:spPr>
            <a:xfrm>
              <a:off x="4557487" y="2873825"/>
              <a:ext cx="754741" cy="2641604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117773" y="2881083"/>
              <a:ext cx="754741" cy="2641604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670799" y="2852054"/>
              <a:ext cx="754741" cy="2641604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1" y="1380309"/>
            <a:ext cx="8592457" cy="547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Editor: Edit Employment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0F09A-2AA5-40C2-9D3D-7C5CC63F38D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32" y="1756219"/>
            <a:ext cx="2028323" cy="116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2135" y="1378859"/>
            <a:ext cx="956309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37029" y="2119078"/>
            <a:ext cx="2032000" cy="377372"/>
          </a:xfrm>
          <a:prstGeom prst="rect">
            <a:avLst/>
          </a:prstGeom>
          <a:noFill/>
          <a:ln w="539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0F09A-2AA5-40C2-9D3D-7C5CC63F38D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829" y="1594816"/>
            <a:ext cx="8636000" cy="389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8943" y="3265714"/>
            <a:ext cx="6227156" cy="359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542" y="1394274"/>
            <a:ext cx="17621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6424" y="1156834"/>
            <a:ext cx="5429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List of Projects by Sub-Region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0F09A-2AA5-40C2-9D3D-7C5CC63F38D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7942" t="34355" r="17290" b="12520"/>
          <a:stretch>
            <a:fillRect/>
          </a:stretch>
        </p:blipFill>
        <p:spPr bwMode="auto">
          <a:xfrm>
            <a:off x="575807" y="1384664"/>
            <a:ext cx="8394019" cy="466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GHG Calculator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0F09A-2AA5-40C2-9D3D-7C5CC63F38D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599" y="1580243"/>
            <a:ext cx="15525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950" y="1795916"/>
            <a:ext cx="47625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7741" y="1337361"/>
            <a:ext cx="5446259" cy="552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2859" y="1336219"/>
            <a:ext cx="5810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3252788" y="1185863"/>
            <a:ext cx="5761037" cy="4846637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33000">
                <a:schemeClr val="bg1"/>
              </a:gs>
              <a:gs pos="100000">
                <a:schemeClr val="bg1">
                  <a:lumMod val="50000"/>
                  <a:lumOff val="50000"/>
                  <a:alpha val="70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hlink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GHG Reduction</a:t>
            </a:r>
            <a:br>
              <a:rPr lang="en-US" dirty="0" smtClean="0"/>
            </a:br>
            <a:r>
              <a:rPr lang="en-US" sz="2000" i="1" dirty="0" smtClean="0"/>
              <a:t>Likely Measurements by Jurisdiction and Sub-region</a:t>
            </a:r>
            <a:endParaRPr lang="en-US" i="1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FFDE53-EDA4-43AF-9EFF-215F4E21FF4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6389" name="Rectangle 24"/>
          <p:cNvSpPr>
            <a:spLocks noChangeArrowheads="1"/>
          </p:cNvSpPr>
          <p:nvPr/>
        </p:nvSpPr>
        <p:spPr bwMode="auto">
          <a:xfrm>
            <a:off x="304800" y="1303338"/>
            <a:ext cx="2847975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r" eaLnBrk="0" hangingPunct="0">
              <a:spcBef>
                <a:spcPts val="1800"/>
              </a:spcBef>
              <a:buClr>
                <a:srgbClr val="FF9933"/>
              </a:buClr>
              <a:buSzPct val="80000"/>
            </a:pPr>
            <a:r>
              <a:rPr lang="en-US">
                <a:solidFill>
                  <a:schemeClr val="tx1"/>
                </a:solidFill>
              </a:rPr>
              <a:t>Bike-Pedestrian </a:t>
            </a:r>
          </a:p>
          <a:p>
            <a:pPr marL="228600" indent="-228600" algn="r" eaLnBrk="0" hangingPunct="0">
              <a:spcBef>
                <a:spcPts val="1800"/>
              </a:spcBef>
              <a:buClr>
                <a:srgbClr val="FF9933"/>
              </a:buClr>
              <a:buSzPct val="80000"/>
            </a:pPr>
            <a:r>
              <a:rPr lang="en-US">
                <a:solidFill>
                  <a:schemeClr val="tx1"/>
                </a:solidFill>
              </a:rPr>
              <a:t>Bike/Pedestrian - Transit</a:t>
            </a:r>
          </a:p>
          <a:p>
            <a:pPr marL="228600" indent="-228600" algn="r" eaLnBrk="0" hangingPunct="0">
              <a:spcBef>
                <a:spcPts val="1800"/>
              </a:spcBef>
              <a:buClr>
                <a:srgbClr val="FF9933"/>
              </a:buClr>
              <a:buSzPct val="80000"/>
            </a:pPr>
            <a:r>
              <a:rPr lang="en-US">
                <a:solidFill>
                  <a:schemeClr val="tx1"/>
                </a:solidFill>
              </a:rPr>
              <a:t>Capacity</a:t>
            </a:r>
          </a:p>
          <a:p>
            <a:pPr marL="228600" indent="-228600" algn="r" eaLnBrk="0" hangingPunct="0">
              <a:spcBef>
                <a:spcPts val="1800"/>
              </a:spcBef>
              <a:buClr>
                <a:srgbClr val="FF9933"/>
              </a:buClr>
              <a:buSzPct val="80000"/>
            </a:pPr>
            <a:r>
              <a:rPr lang="en-US">
                <a:solidFill>
                  <a:schemeClr val="tx1"/>
                </a:solidFill>
              </a:rPr>
              <a:t>Capacity/Grade Separation</a:t>
            </a:r>
          </a:p>
          <a:p>
            <a:pPr marL="228600" indent="-228600" algn="r" eaLnBrk="0" hangingPunct="0">
              <a:spcBef>
                <a:spcPts val="1800"/>
              </a:spcBef>
              <a:buClr>
                <a:srgbClr val="FF9933"/>
              </a:buClr>
              <a:buSzPct val="80000"/>
            </a:pPr>
            <a:r>
              <a:rPr lang="en-US">
                <a:solidFill>
                  <a:schemeClr val="tx1"/>
                </a:solidFill>
              </a:rPr>
              <a:t>Capacity/Interchange</a:t>
            </a:r>
          </a:p>
          <a:p>
            <a:pPr marL="228600" indent="-228600" algn="r" eaLnBrk="0" hangingPunct="0">
              <a:spcBef>
                <a:spcPts val="1800"/>
              </a:spcBef>
              <a:buClr>
                <a:srgbClr val="FF9933"/>
              </a:buClr>
              <a:buSzPct val="80000"/>
            </a:pPr>
            <a:r>
              <a:rPr lang="en-US">
                <a:solidFill>
                  <a:schemeClr val="tx1"/>
                </a:solidFill>
              </a:rPr>
              <a:t>Intersection Improvement </a:t>
            </a:r>
          </a:p>
          <a:p>
            <a:pPr marL="228600" indent="-228600" algn="r" eaLnBrk="0" hangingPunct="0">
              <a:spcBef>
                <a:spcPts val="1800"/>
              </a:spcBef>
              <a:buClr>
                <a:srgbClr val="FF9933"/>
              </a:buClr>
              <a:buSzPct val="80000"/>
            </a:pPr>
            <a:r>
              <a:rPr lang="en-US">
                <a:solidFill>
                  <a:schemeClr val="tx1"/>
                </a:solidFill>
              </a:rPr>
              <a:t>System Ops/Management </a:t>
            </a:r>
          </a:p>
          <a:p>
            <a:pPr marL="228600" indent="-228600" algn="r" eaLnBrk="0" hangingPunct="0">
              <a:spcBef>
                <a:spcPts val="1800"/>
              </a:spcBef>
              <a:buClr>
                <a:srgbClr val="FF9933"/>
              </a:buClr>
              <a:buSzPct val="80000"/>
            </a:pPr>
            <a:r>
              <a:rPr lang="en-US">
                <a:solidFill>
                  <a:schemeClr val="tx1"/>
                </a:solidFill>
              </a:rPr>
              <a:t>Transit </a:t>
            </a:r>
          </a:p>
          <a:p>
            <a:pPr marL="228600" indent="-228600" algn="r" eaLnBrk="0" hangingPunct="0">
              <a:spcBef>
                <a:spcPts val="1800"/>
              </a:spcBef>
              <a:buClr>
                <a:srgbClr val="FF9933"/>
              </a:buClr>
              <a:buSzPct val="80000"/>
            </a:pPr>
            <a:r>
              <a:rPr lang="en-US">
                <a:solidFill>
                  <a:schemeClr val="tx1"/>
                </a:solidFill>
              </a:rPr>
              <a:t>Transit/Managed Lanes</a:t>
            </a:r>
          </a:p>
          <a:p>
            <a:pPr marL="228600" indent="-228600" algn="r" eaLnBrk="0" hangingPunct="0">
              <a:spcBef>
                <a:spcPts val="1800"/>
              </a:spcBef>
              <a:buClr>
                <a:srgbClr val="FF9933"/>
              </a:buClr>
              <a:buSzPct val="80000"/>
            </a:pPr>
            <a:r>
              <a:rPr lang="en-US">
                <a:solidFill>
                  <a:schemeClr val="tx1"/>
                </a:solidFill>
              </a:rPr>
              <a:t>Transit/Parking</a:t>
            </a:r>
          </a:p>
        </p:txBody>
      </p:sp>
      <p:sp>
        <p:nvSpPr>
          <p:cNvPr id="16390" name="Rectangle 23"/>
          <p:cNvSpPr>
            <a:spLocks noChangeArrowheads="1"/>
          </p:cNvSpPr>
          <p:nvPr/>
        </p:nvSpPr>
        <p:spPr bwMode="auto">
          <a:xfrm>
            <a:off x="3152775" y="6237288"/>
            <a:ext cx="34623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solidFill>
                  <a:schemeClr val="tx1"/>
                </a:solidFill>
                <a:latin typeface="Calibri" pitchFamily="34" charset="0"/>
              </a:rPr>
              <a:t>Reductions of Annual Grams of CO</a:t>
            </a:r>
            <a:r>
              <a:rPr lang="en-US" sz="1400" baseline="-25000">
                <a:solidFill>
                  <a:schemeClr val="tx1"/>
                </a:solidFill>
                <a:latin typeface="Calibri" pitchFamily="34" charset="0"/>
              </a:rPr>
              <a:t>2</a:t>
            </a:r>
            <a:r>
              <a:rPr lang="en-US" sz="1400">
                <a:solidFill>
                  <a:schemeClr val="tx1"/>
                </a:solidFill>
                <a:latin typeface="Calibri" pitchFamily="34" charset="0"/>
              </a:rPr>
              <a:t> per Capita 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 rot="5400000">
            <a:off x="4996656" y="1180307"/>
            <a:ext cx="365125" cy="5540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tx1">
                  <a:lumMod val="75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/>
          <a:lstStyle/>
          <a:p>
            <a:pPr algn="ctr" eaLnBrk="0" hangingPunct="0">
              <a:lnSpc>
                <a:spcPct val="80000"/>
              </a:lnSpc>
              <a:defRPr/>
            </a:pP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 rot="5400000">
            <a:off x="5564187" y="1089026"/>
            <a:ext cx="365125" cy="16891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tx1">
                  <a:lumMod val="75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/>
          <a:lstStyle/>
          <a:p>
            <a:pPr algn="ctr" eaLnBrk="0" hangingPunct="0">
              <a:lnSpc>
                <a:spcPct val="80000"/>
              </a:lnSpc>
              <a:defRPr/>
            </a:pP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 rot="5400000">
            <a:off x="6423819" y="688182"/>
            <a:ext cx="365125" cy="34432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tx1">
                  <a:lumMod val="75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/>
          <a:lstStyle/>
          <a:p>
            <a:pPr algn="ctr" eaLnBrk="0" hangingPunct="0">
              <a:lnSpc>
                <a:spcPct val="80000"/>
              </a:lnSpc>
              <a:defRPr/>
            </a:pP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 rot="5400000">
            <a:off x="5861050" y="1744663"/>
            <a:ext cx="365125" cy="22828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tx1">
                  <a:lumMod val="75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/>
          <a:lstStyle/>
          <a:p>
            <a:pPr algn="ctr" eaLnBrk="0" hangingPunct="0">
              <a:lnSpc>
                <a:spcPct val="80000"/>
              </a:lnSpc>
              <a:defRPr/>
            </a:pP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 rot="5400000">
            <a:off x="5560219" y="2521744"/>
            <a:ext cx="365125" cy="16811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tx1">
                  <a:lumMod val="75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/>
          <a:lstStyle/>
          <a:p>
            <a:pPr algn="ctr" eaLnBrk="0" hangingPunct="0">
              <a:lnSpc>
                <a:spcPct val="80000"/>
              </a:lnSpc>
              <a:defRPr/>
            </a:pP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 rot="16200000">
            <a:off x="4412456" y="3555207"/>
            <a:ext cx="365125" cy="56673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tx1">
                  <a:lumMod val="75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/>
          <a:lstStyle/>
          <a:p>
            <a:pPr algn="ctr" eaLnBrk="0" hangingPunct="0">
              <a:lnSpc>
                <a:spcPct val="80000"/>
              </a:lnSpc>
              <a:defRPr/>
            </a:pP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 rot="5400000">
            <a:off x="5278437" y="3756026"/>
            <a:ext cx="365125" cy="1117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tx1">
                  <a:lumMod val="75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/>
          <a:lstStyle/>
          <a:p>
            <a:pPr algn="ctr" eaLnBrk="0" hangingPunct="0">
              <a:lnSpc>
                <a:spcPct val="80000"/>
              </a:lnSpc>
              <a:defRPr/>
            </a:pP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 rot="5400000">
            <a:off x="6429375" y="3081338"/>
            <a:ext cx="365125" cy="34194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tx1">
                  <a:lumMod val="75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/>
          <a:lstStyle/>
          <a:p>
            <a:pPr algn="ctr" eaLnBrk="0" hangingPunct="0">
              <a:lnSpc>
                <a:spcPct val="80000"/>
              </a:lnSpc>
              <a:defRPr/>
            </a:pP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 rot="5400000">
            <a:off x="6429375" y="3557588"/>
            <a:ext cx="365125" cy="34194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tx1">
                  <a:lumMod val="75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/>
          <a:lstStyle/>
          <a:p>
            <a:pPr algn="ctr" eaLnBrk="0" hangingPunct="0">
              <a:lnSpc>
                <a:spcPct val="80000"/>
              </a:lnSpc>
              <a:defRPr/>
            </a:pP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 rot="5400000">
            <a:off x="5845969" y="4617244"/>
            <a:ext cx="365125" cy="2252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tx1">
                  <a:lumMod val="75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/>
          <a:lstStyle/>
          <a:p>
            <a:pPr algn="ctr" eaLnBrk="0" hangingPunct="0">
              <a:lnSpc>
                <a:spcPct val="80000"/>
              </a:lnSpc>
              <a:defRPr/>
            </a:pPr>
            <a:endParaRPr lang="en-US" sz="1100" dirty="0">
              <a:solidFill>
                <a:schemeClr val="tx1"/>
              </a:solidFill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730625" y="1209675"/>
            <a:ext cx="4602163" cy="4845050"/>
            <a:chOff x="3729990" y="1379220"/>
            <a:chExt cx="4602480" cy="4846320"/>
          </a:xfrm>
        </p:grpSpPr>
        <p:cxnSp>
          <p:nvCxnSpPr>
            <p:cNvPr id="16413" name="Straight Connector 26"/>
            <p:cNvCxnSpPr>
              <a:cxnSpLocks noChangeShapeType="1"/>
            </p:cNvCxnSpPr>
            <p:nvPr/>
          </p:nvCxnSpPr>
          <p:spPr bwMode="auto">
            <a:xfrm rot="5400000">
              <a:off x="1306830" y="3802380"/>
              <a:ext cx="4846320" cy="0"/>
            </a:xfrm>
            <a:prstGeom prst="line">
              <a:avLst/>
            </a:prstGeom>
            <a:noFill/>
            <a:ln w="12700" algn="ctr">
              <a:solidFill>
                <a:schemeClr val="hlink"/>
              </a:solidFill>
              <a:prstDash val="sysDot"/>
              <a:round/>
              <a:headEnd type="none" w="sm" len="sm"/>
              <a:tailEnd/>
            </a:ln>
          </p:spPr>
        </p:cxnSp>
        <p:cxnSp>
          <p:nvCxnSpPr>
            <p:cNvPr id="16414" name="Straight Connector 27"/>
            <p:cNvCxnSpPr>
              <a:cxnSpLocks noChangeShapeType="1"/>
            </p:cNvCxnSpPr>
            <p:nvPr/>
          </p:nvCxnSpPr>
          <p:spPr bwMode="auto">
            <a:xfrm rot="5400000">
              <a:off x="1882140" y="3802380"/>
              <a:ext cx="4846320" cy="0"/>
            </a:xfrm>
            <a:prstGeom prst="line">
              <a:avLst/>
            </a:prstGeom>
            <a:noFill/>
            <a:ln w="12700" algn="ctr">
              <a:solidFill>
                <a:schemeClr val="hlink"/>
              </a:solidFill>
              <a:prstDash val="sysDot"/>
              <a:round/>
              <a:headEnd type="none" w="sm" len="sm"/>
              <a:tailEnd/>
            </a:ln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>
              <a:off x="2457847" y="3802380"/>
              <a:ext cx="4846320" cy="0"/>
            </a:xfrm>
            <a:prstGeom prst="line">
              <a:avLst/>
            </a:prstGeom>
            <a:solidFill>
              <a:srgbClr val="1634CA"/>
            </a:solidFill>
            <a:ln w="28575" cap="flat" cmpd="sng" algn="ctr">
              <a:solidFill>
                <a:schemeClr val="accent6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6416" name="Straight Connector 30"/>
            <p:cNvCxnSpPr>
              <a:cxnSpLocks noChangeShapeType="1"/>
            </p:cNvCxnSpPr>
            <p:nvPr/>
          </p:nvCxnSpPr>
          <p:spPr bwMode="auto">
            <a:xfrm rot="5400000">
              <a:off x="3032760" y="3802380"/>
              <a:ext cx="4846320" cy="0"/>
            </a:xfrm>
            <a:prstGeom prst="line">
              <a:avLst/>
            </a:prstGeom>
            <a:noFill/>
            <a:ln w="12700" algn="ctr">
              <a:solidFill>
                <a:schemeClr val="hlink"/>
              </a:solidFill>
              <a:prstDash val="sysDot"/>
              <a:round/>
              <a:headEnd type="none" w="sm" len="sm"/>
              <a:tailEnd/>
            </a:ln>
          </p:spPr>
        </p:cxnSp>
        <p:cxnSp>
          <p:nvCxnSpPr>
            <p:cNvPr id="16417" name="Straight Connector 31"/>
            <p:cNvCxnSpPr>
              <a:cxnSpLocks noChangeShapeType="1"/>
            </p:cNvCxnSpPr>
            <p:nvPr/>
          </p:nvCxnSpPr>
          <p:spPr bwMode="auto">
            <a:xfrm rot="5400000">
              <a:off x="3608070" y="3802380"/>
              <a:ext cx="4846320" cy="0"/>
            </a:xfrm>
            <a:prstGeom prst="line">
              <a:avLst/>
            </a:prstGeom>
            <a:noFill/>
            <a:ln w="12700" algn="ctr">
              <a:solidFill>
                <a:schemeClr val="hlink"/>
              </a:solidFill>
              <a:prstDash val="sysDot"/>
              <a:round/>
              <a:headEnd type="none" w="sm" len="sm"/>
              <a:tailEnd/>
            </a:ln>
          </p:spPr>
        </p:cxnSp>
        <p:cxnSp>
          <p:nvCxnSpPr>
            <p:cNvPr id="16418" name="Straight Connector 32"/>
            <p:cNvCxnSpPr>
              <a:cxnSpLocks noChangeShapeType="1"/>
            </p:cNvCxnSpPr>
            <p:nvPr/>
          </p:nvCxnSpPr>
          <p:spPr bwMode="auto">
            <a:xfrm rot="5400000">
              <a:off x="4183380" y="3802380"/>
              <a:ext cx="4846320" cy="0"/>
            </a:xfrm>
            <a:prstGeom prst="line">
              <a:avLst/>
            </a:prstGeom>
            <a:noFill/>
            <a:ln w="12700" algn="ctr">
              <a:solidFill>
                <a:schemeClr val="hlink"/>
              </a:solidFill>
              <a:prstDash val="sysDot"/>
              <a:round/>
              <a:headEnd type="none" w="sm" len="sm"/>
              <a:tailEnd/>
            </a:ln>
          </p:spPr>
        </p:cxnSp>
        <p:cxnSp>
          <p:nvCxnSpPr>
            <p:cNvPr id="16419" name="Straight Connector 33"/>
            <p:cNvCxnSpPr>
              <a:cxnSpLocks noChangeShapeType="1"/>
            </p:cNvCxnSpPr>
            <p:nvPr/>
          </p:nvCxnSpPr>
          <p:spPr bwMode="auto">
            <a:xfrm rot="5400000">
              <a:off x="4758690" y="3802380"/>
              <a:ext cx="4846320" cy="0"/>
            </a:xfrm>
            <a:prstGeom prst="line">
              <a:avLst/>
            </a:prstGeom>
            <a:noFill/>
            <a:ln w="12700" algn="ctr">
              <a:solidFill>
                <a:schemeClr val="hlink"/>
              </a:solidFill>
              <a:prstDash val="sysDot"/>
              <a:round/>
              <a:headEnd type="none" w="sm" len="sm"/>
              <a:tailEnd/>
            </a:ln>
          </p:spPr>
        </p:cxnSp>
        <p:cxnSp>
          <p:nvCxnSpPr>
            <p:cNvPr id="16420" name="Straight Connector 34"/>
            <p:cNvCxnSpPr>
              <a:cxnSpLocks noChangeShapeType="1"/>
            </p:cNvCxnSpPr>
            <p:nvPr/>
          </p:nvCxnSpPr>
          <p:spPr bwMode="auto">
            <a:xfrm rot="5400000">
              <a:off x="5334000" y="3802380"/>
              <a:ext cx="4846320" cy="0"/>
            </a:xfrm>
            <a:prstGeom prst="line">
              <a:avLst/>
            </a:prstGeom>
            <a:noFill/>
            <a:ln w="12700" algn="ctr">
              <a:solidFill>
                <a:schemeClr val="hlink"/>
              </a:solidFill>
              <a:prstDash val="sysDot"/>
              <a:round/>
              <a:headEnd type="none" w="sm" len="sm"/>
              <a:tailEnd/>
            </a:ln>
          </p:spPr>
        </p:cxnSp>
        <p:cxnSp>
          <p:nvCxnSpPr>
            <p:cNvPr id="16421" name="Straight Connector 35"/>
            <p:cNvCxnSpPr>
              <a:cxnSpLocks noChangeShapeType="1"/>
            </p:cNvCxnSpPr>
            <p:nvPr/>
          </p:nvCxnSpPr>
          <p:spPr bwMode="auto">
            <a:xfrm rot="5400000">
              <a:off x="5909310" y="3802380"/>
              <a:ext cx="4846320" cy="0"/>
            </a:xfrm>
            <a:prstGeom prst="line">
              <a:avLst/>
            </a:prstGeom>
            <a:noFill/>
            <a:ln w="12700" algn="ctr">
              <a:solidFill>
                <a:schemeClr val="hlink"/>
              </a:solidFill>
              <a:prstDash val="sysDot"/>
              <a:round/>
              <a:headEnd type="none" w="sm" len="sm"/>
              <a:tailEnd/>
            </a:ln>
          </p:spPr>
        </p:cxnSp>
      </p:grpSp>
      <p:sp>
        <p:nvSpPr>
          <p:cNvPr id="16402" name="Rectangle 23"/>
          <p:cNvSpPr>
            <a:spLocks noChangeArrowheads="1"/>
          </p:cNvSpPr>
          <p:nvPr/>
        </p:nvSpPr>
        <p:spPr bwMode="auto">
          <a:xfrm>
            <a:off x="4845050" y="6048375"/>
            <a:ext cx="7143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100">
                <a:solidFill>
                  <a:schemeClr val="tx1"/>
                </a:solidFill>
                <a:latin typeface="Calibri" pitchFamily="34" charset="0"/>
              </a:rPr>
              <a:t>0</a:t>
            </a: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6403" name="Rectangle 23"/>
          <p:cNvSpPr>
            <a:spLocks noChangeArrowheads="1"/>
          </p:cNvSpPr>
          <p:nvPr/>
        </p:nvSpPr>
        <p:spPr bwMode="auto">
          <a:xfrm>
            <a:off x="5289550" y="6048375"/>
            <a:ext cx="32543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100">
                <a:solidFill>
                  <a:schemeClr val="tx1"/>
                </a:solidFill>
                <a:latin typeface="Calibri" pitchFamily="34" charset="0"/>
              </a:rPr>
              <a:t>1,000</a:t>
            </a: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6404" name="Rectangle 23"/>
          <p:cNvSpPr>
            <a:spLocks noChangeArrowheads="1"/>
          </p:cNvSpPr>
          <p:nvPr/>
        </p:nvSpPr>
        <p:spPr bwMode="auto">
          <a:xfrm>
            <a:off x="5846763" y="6048375"/>
            <a:ext cx="354012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100">
                <a:solidFill>
                  <a:schemeClr val="tx1"/>
                </a:solidFill>
              </a:rPr>
              <a:t>2,000</a:t>
            </a:r>
          </a:p>
        </p:txBody>
      </p:sp>
      <p:sp>
        <p:nvSpPr>
          <p:cNvPr id="16405" name="Rectangle 23"/>
          <p:cNvSpPr>
            <a:spLocks noChangeArrowheads="1"/>
          </p:cNvSpPr>
          <p:nvPr/>
        </p:nvSpPr>
        <p:spPr bwMode="auto">
          <a:xfrm>
            <a:off x="6427788" y="6048375"/>
            <a:ext cx="354012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100">
                <a:solidFill>
                  <a:schemeClr val="tx1"/>
                </a:solidFill>
              </a:rPr>
              <a:t>3,000</a:t>
            </a:r>
          </a:p>
        </p:txBody>
      </p:sp>
      <p:sp>
        <p:nvSpPr>
          <p:cNvPr id="16406" name="Rectangle 23"/>
          <p:cNvSpPr>
            <a:spLocks noChangeArrowheads="1"/>
          </p:cNvSpPr>
          <p:nvPr/>
        </p:nvSpPr>
        <p:spPr bwMode="auto">
          <a:xfrm>
            <a:off x="7005638" y="6048375"/>
            <a:ext cx="354012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100">
                <a:solidFill>
                  <a:schemeClr val="tx1"/>
                </a:solidFill>
              </a:rPr>
              <a:t>4,000</a:t>
            </a: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7594600" y="6048375"/>
            <a:ext cx="32543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100">
                <a:solidFill>
                  <a:schemeClr val="tx1"/>
                </a:solidFill>
                <a:latin typeface="Calibri" pitchFamily="34" charset="0"/>
              </a:rPr>
              <a:t>5,000</a:t>
            </a: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6408" name="Rectangle 23"/>
          <p:cNvSpPr>
            <a:spLocks noChangeArrowheads="1"/>
          </p:cNvSpPr>
          <p:nvPr/>
        </p:nvSpPr>
        <p:spPr bwMode="auto">
          <a:xfrm>
            <a:off x="8169275" y="6048375"/>
            <a:ext cx="32543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100">
                <a:solidFill>
                  <a:schemeClr val="tx1"/>
                </a:solidFill>
                <a:latin typeface="Calibri" pitchFamily="34" charset="0"/>
              </a:rPr>
              <a:t>6,000</a:t>
            </a: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6409" name="Rectangle 23"/>
          <p:cNvSpPr>
            <a:spLocks noChangeArrowheads="1"/>
          </p:cNvSpPr>
          <p:nvPr/>
        </p:nvSpPr>
        <p:spPr bwMode="auto">
          <a:xfrm>
            <a:off x="8739188" y="6048375"/>
            <a:ext cx="35242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100">
                <a:solidFill>
                  <a:schemeClr val="tx1"/>
                </a:solidFill>
              </a:rPr>
              <a:t>7,000</a:t>
            </a:r>
          </a:p>
        </p:txBody>
      </p:sp>
      <p:sp>
        <p:nvSpPr>
          <p:cNvPr id="16410" name="Rectangle 23"/>
          <p:cNvSpPr>
            <a:spLocks noChangeArrowheads="1"/>
          </p:cNvSpPr>
          <p:nvPr/>
        </p:nvSpPr>
        <p:spPr bwMode="auto">
          <a:xfrm>
            <a:off x="2974975" y="6048375"/>
            <a:ext cx="3683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100">
                <a:solidFill>
                  <a:schemeClr val="tx1"/>
                </a:solidFill>
                <a:latin typeface="Calibri" pitchFamily="34" charset="0"/>
              </a:rPr>
              <a:t>-3,000</a:t>
            </a: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6411" name="Rectangle 23"/>
          <p:cNvSpPr>
            <a:spLocks noChangeArrowheads="1"/>
          </p:cNvSpPr>
          <p:nvPr/>
        </p:nvSpPr>
        <p:spPr bwMode="auto">
          <a:xfrm>
            <a:off x="3549650" y="6048375"/>
            <a:ext cx="3683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100">
                <a:solidFill>
                  <a:schemeClr val="tx1"/>
                </a:solidFill>
                <a:latin typeface="Calibri" pitchFamily="34" charset="0"/>
              </a:rPr>
              <a:t>-2,000</a:t>
            </a: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6412" name="Rectangle 23"/>
          <p:cNvSpPr>
            <a:spLocks noChangeArrowheads="1"/>
          </p:cNvSpPr>
          <p:nvPr/>
        </p:nvSpPr>
        <p:spPr bwMode="auto">
          <a:xfrm>
            <a:off x="4124325" y="6048375"/>
            <a:ext cx="3683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100">
                <a:solidFill>
                  <a:schemeClr val="tx1"/>
                </a:solidFill>
                <a:latin typeface="Calibri" pitchFamily="34" charset="0"/>
              </a:rPr>
              <a:t>-1,000</a:t>
            </a:r>
            <a:endParaRPr lang="en-US" sz="11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-145140"/>
            <a:ext cx="8686800" cy="1089025"/>
          </a:xfrm>
        </p:spPr>
        <p:txBody>
          <a:bodyPr/>
          <a:lstStyle/>
          <a:p>
            <a:r>
              <a:rPr lang="en-US" dirty="0" smtClean="0"/>
              <a:t>Revenue Generation </a:t>
            </a:r>
            <a:br>
              <a:rPr lang="en-US" dirty="0" smtClean="0"/>
            </a:br>
            <a:r>
              <a:rPr lang="en-US" sz="2400" dirty="0" smtClean="0"/>
              <a:t>Fees Scenarios for Single Family Dwelling Units (2010-30)</a:t>
            </a:r>
            <a:endParaRPr lang="en-US" dirty="0" smtClean="0"/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F13308-F896-43A0-AF35-4A5079E1DA0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124" name="Rectangle 23"/>
          <p:cNvSpPr>
            <a:spLocks noChangeArrowheads="1"/>
          </p:cNvSpPr>
          <p:nvPr/>
        </p:nvSpPr>
        <p:spPr bwMode="auto">
          <a:xfrm>
            <a:off x="615950" y="1216025"/>
            <a:ext cx="19542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solidFill>
                  <a:schemeClr val="tx1"/>
                </a:solidFill>
                <a:latin typeface="Calibri" pitchFamily="34" charset="0"/>
              </a:rPr>
              <a:t>Millions 0f Current Dollars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125" name="Rectangle 14"/>
          <p:cNvSpPr>
            <a:spLocks noChangeArrowheads="1"/>
          </p:cNvSpPr>
          <p:nvPr/>
        </p:nvSpPr>
        <p:spPr bwMode="auto">
          <a:xfrm>
            <a:off x="793750" y="5830888"/>
            <a:ext cx="1571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200">
                <a:solidFill>
                  <a:schemeClr val="tx1"/>
                </a:solidFill>
                <a:latin typeface="Calibri" pitchFamily="34" charset="0"/>
              </a:rPr>
              <a:t>$0</a:t>
            </a:r>
          </a:p>
        </p:txBody>
      </p:sp>
      <p:sp>
        <p:nvSpPr>
          <p:cNvPr id="5126" name="Rectangle 15"/>
          <p:cNvSpPr>
            <a:spLocks noChangeArrowheads="1"/>
          </p:cNvSpPr>
          <p:nvPr/>
        </p:nvSpPr>
        <p:spPr bwMode="auto">
          <a:xfrm>
            <a:off x="715963" y="5113338"/>
            <a:ext cx="234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200">
                <a:solidFill>
                  <a:schemeClr val="tx1"/>
                </a:solidFill>
                <a:latin typeface="Calibri" pitchFamily="34" charset="0"/>
              </a:rPr>
              <a:t>$50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127" name="Rectangle 16"/>
          <p:cNvSpPr>
            <a:spLocks noChangeArrowheads="1"/>
          </p:cNvSpPr>
          <p:nvPr/>
        </p:nvSpPr>
        <p:spPr bwMode="auto">
          <a:xfrm>
            <a:off x="636588" y="4389438"/>
            <a:ext cx="314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200">
                <a:solidFill>
                  <a:schemeClr val="tx1"/>
                </a:solidFill>
                <a:latin typeface="Calibri" pitchFamily="34" charset="0"/>
              </a:rPr>
              <a:t>$100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128" name="Rectangle 17"/>
          <p:cNvSpPr>
            <a:spLocks noChangeArrowheads="1"/>
          </p:cNvSpPr>
          <p:nvPr/>
        </p:nvSpPr>
        <p:spPr bwMode="auto">
          <a:xfrm>
            <a:off x="636588" y="3668713"/>
            <a:ext cx="314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200">
                <a:solidFill>
                  <a:schemeClr val="tx1"/>
                </a:solidFill>
                <a:latin typeface="Calibri" pitchFamily="34" charset="0"/>
              </a:rPr>
              <a:t>$150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129" name="Rectangle 18"/>
          <p:cNvSpPr>
            <a:spLocks noChangeArrowheads="1"/>
          </p:cNvSpPr>
          <p:nvPr/>
        </p:nvSpPr>
        <p:spPr bwMode="auto">
          <a:xfrm>
            <a:off x="636588" y="2946400"/>
            <a:ext cx="3143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200">
                <a:solidFill>
                  <a:schemeClr val="tx1"/>
                </a:solidFill>
                <a:latin typeface="Calibri" pitchFamily="34" charset="0"/>
              </a:rPr>
              <a:t>$200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130" name="Rectangle 19"/>
          <p:cNvSpPr>
            <a:spLocks noChangeArrowheads="1"/>
          </p:cNvSpPr>
          <p:nvPr/>
        </p:nvSpPr>
        <p:spPr bwMode="auto">
          <a:xfrm>
            <a:off x="636588" y="2225675"/>
            <a:ext cx="314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200">
                <a:solidFill>
                  <a:schemeClr val="tx1"/>
                </a:solidFill>
                <a:latin typeface="Calibri" pitchFamily="34" charset="0"/>
              </a:rPr>
              <a:t>$250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131" name="Rectangle 20"/>
          <p:cNvSpPr>
            <a:spLocks noChangeArrowheads="1"/>
          </p:cNvSpPr>
          <p:nvPr/>
        </p:nvSpPr>
        <p:spPr bwMode="auto">
          <a:xfrm>
            <a:off x="636588" y="1504950"/>
            <a:ext cx="314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200">
                <a:solidFill>
                  <a:schemeClr val="tx1"/>
                </a:solidFill>
                <a:latin typeface="Calibri" pitchFamily="34" charset="0"/>
              </a:rPr>
              <a:t>$300</a:t>
            </a:r>
            <a:endParaRPr lang="en-US" sz="1200">
              <a:solidFill>
                <a:schemeClr val="tx1"/>
              </a:solidFill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006475" y="4406900"/>
            <a:ext cx="1285875" cy="1919288"/>
            <a:chOff x="1005940" y="4962618"/>
            <a:chExt cx="1286083" cy="1285782"/>
          </a:xfrm>
        </p:grpSpPr>
        <p:sp>
          <p:nvSpPr>
            <p:cNvPr id="5149" name="Rectangle 24"/>
            <p:cNvSpPr>
              <a:spLocks noChangeArrowheads="1"/>
            </p:cNvSpPr>
            <p:nvPr/>
          </p:nvSpPr>
          <p:spPr bwMode="auto">
            <a:xfrm>
              <a:off x="1005940" y="6051437"/>
              <a:ext cx="1286083" cy="196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chemeClr val="tx1"/>
                  </a:solidFill>
                  <a:latin typeface="Calibri" pitchFamily="34" charset="0"/>
                </a:rPr>
                <a:t>$2,000 per SFDU</a:t>
              </a: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1153602" y="4962618"/>
              <a:ext cx="990760" cy="1028413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/>
            <a:lstStyle/>
            <a:p>
              <a:pPr algn="ctr" eaLnBrk="0" hangingPunct="0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$114 </a:t>
              </a:r>
              <a:br>
                <a:rPr lang="en-US" sz="1400" dirty="0">
                  <a:solidFill>
                    <a:schemeClr val="tx1"/>
                  </a:solidFill>
                </a:rPr>
              </a:br>
              <a:r>
                <a:rPr lang="en-US" sz="1400" dirty="0">
                  <a:solidFill>
                    <a:schemeClr val="tx1"/>
                  </a:solidFill>
                </a:rPr>
                <a:t>Million</a:t>
              </a: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3144838" y="3511550"/>
            <a:ext cx="1285875" cy="2728913"/>
            <a:chOff x="3440056" y="3746375"/>
            <a:chExt cx="1286083" cy="2425822"/>
          </a:xfrm>
        </p:grpSpPr>
        <p:sp>
          <p:nvSpPr>
            <p:cNvPr id="5147" name="Rectangle 25"/>
            <p:cNvSpPr>
              <a:spLocks noChangeArrowheads="1"/>
            </p:cNvSpPr>
            <p:nvPr/>
          </p:nvSpPr>
          <p:spPr bwMode="auto">
            <a:xfrm>
              <a:off x="3440056" y="5975234"/>
              <a:ext cx="1286083" cy="196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chemeClr val="tx1"/>
                  </a:solidFill>
                  <a:latin typeface="Calibri" pitchFamily="34" charset="0"/>
                </a:rPr>
                <a:t>$3,000 per SFDU</a:t>
              </a:r>
              <a:endParaRPr 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587717" y="3746375"/>
              <a:ext cx="990760" cy="216052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/>
            <a:lstStyle/>
            <a:p>
              <a:pPr algn="ctr" eaLnBrk="0" hangingPunct="0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$171</a:t>
              </a:r>
              <a:br>
                <a:rPr lang="en-US" sz="1400" dirty="0">
                  <a:solidFill>
                    <a:schemeClr val="tx1"/>
                  </a:solidFill>
                </a:rPr>
              </a:br>
              <a:r>
                <a:rPr lang="en-US" sz="1400" dirty="0">
                  <a:solidFill>
                    <a:schemeClr val="tx1"/>
                  </a:solidFill>
                </a:rPr>
                <a:t>Million</a:t>
              </a: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5284788" y="2733675"/>
            <a:ext cx="1285875" cy="3592513"/>
            <a:chOff x="5432397" y="3841811"/>
            <a:chExt cx="1286083" cy="2406589"/>
          </a:xfrm>
        </p:grpSpPr>
        <p:sp>
          <p:nvSpPr>
            <p:cNvPr id="5145" name="Rectangle 26"/>
            <p:cNvSpPr>
              <a:spLocks noChangeArrowheads="1"/>
            </p:cNvSpPr>
            <p:nvPr/>
          </p:nvSpPr>
          <p:spPr bwMode="auto">
            <a:xfrm>
              <a:off x="5432397" y="6051437"/>
              <a:ext cx="1286083" cy="196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chemeClr val="tx1"/>
                  </a:solidFill>
                  <a:latin typeface="Calibri" pitchFamily="34" charset="0"/>
                </a:rPr>
                <a:t>$4,000 per SFDU</a:t>
              </a:r>
              <a:endParaRPr 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580058" y="3841811"/>
              <a:ext cx="990760" cy="2152424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/>
            <a:lstStyle/>
            <a:p>
              <a:pPr algn="ctr" eaLnBrk="0" hangingPunct="0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$228</a:t>
              </a:r>
              <a:br>
                <a:rPr lang="en-US" sz="1400" dirty="0">
                  <a:solidFill>
                    <a:schemeClr val="tx1"/>
                  </a:solidFill>
                </a:rPr>
              </a:br>
              <a:r>
                <a:rPr lang="en-US" sz="1400" dirty="0">
                  <a:solidFill>
                    <a:schemeClr val="tx1"/>
                  </a:solidFill>
                </a:rPr>
                <a:t>Million</a:t>
              </a: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7423150" y="1876425"/>
            <a:ext cx="1287463" cy="4449763"/>
            <a:chOff x="7423776" y="3267075"/>
            <a:chExt cx="1286083" cy="2981325"/>
          </a:xfrm>
        </p:grpSpPr>
        <p:sp>
          <p:nvSpPr>
            <p:cNvPr id="5143" name="Rectangle 27"/>
            <p:cNvSpPr>
              <a:spLocks noChangeArrowheads="1"/>
            </p:cNvSpPr>
            <p:nvPr/>
          </p:nvSpPr>
          <p:spPr bwMode="auto">
            <a:xfrm>
              <a:off x="7423776" y="6051437"/>
              <a:ext cx="1286083" cy="196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chemeClr val="tx1"/>
                  </a:solidFill>
                  <a:latin typeface="Calibri" pitchFamily="34" charset="0"/>
                </a:rPr>
                <a:t>$5,000 per SFDU</a:t>
              </a:r>
              <a:endParaRPr 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7571256" y="3267075"/>
              <a:ext cx="991123" cy="2733501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/>
            <a:lstStyle/>
            <a:p>
              <a:pPr algn="ctr" eaLnBrk="0" hangingPunct="0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$285</a:t>
              </a:r>
              <a:br>
                <a:rPr lang="en-US" sz="1400" dirty="0">
                  <a:solidFill>
                    <a:schemeClr val="tx1"/>
                  </a:solidFill>
                </a:rPr>
              </a:br>
              <a:r>
                <a:rPr lang="en-US" sz="1400" dirty="0">
                  <a:solidFill>
                    <a:schemeClr val="tx1"/>
                  </a:solidFill>
                </a:rPr>
                <a:t>Million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990600" y="1611313"/>
            <a:ext cx="7869238" cy="4344987"/>
            <a:chOff x="990600" y="1611313"/>
            <a:chExt cx="7869238" cy="4344987"/>
          </a:xfrm>
        </p:grpSpPr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990600" y="1611313"/>
              <a:ext cx="7858125" cy="4344987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200" b="0">
                <a:solidFill>
                  <a:schemeClr val="tx1"/>
                </a:solidFill>
              </a:endParaRPr>
            </a:p>
          </p:txBody>
        </p:sp>
        <p:cxnSp>
          <p:nvCxnSpPr>
            <p:cNvPr id="5138" name="Straight Connector 38"/>
            <p:cNvCxnSpPr>
              <a:cxnSpLocks noChangeShapeType="1"/>
            </p:cNvCxnSpPr>
            <p:nvPr/>
          </p:nvCxnSpPr>
          <p:spPr bwMode="auto">
            <a:xfrm>
              <a:off x="1001713" y="2354263"/>
              <a:ext cx="7858125" cy="30162"/>
            </a:xfrm>
            <a:prstGeom prst="line">
              <a:avLst/>
            </a:prstGeom>
            <a:noFill/>
            <a:ln w="9525" algn="ctr">
              <a:solidFill>
                <a:schemeClr val="hlink"/>
              </a:solidFill>
              <a:prstDash val="sysDot"/>
              <a:round/>
              <a:headEnd type="none" w="sm" len="sm"/>
              <a:tailEnd/>
            </a:ln>
          </p:spPr>
        </p:cxnSp>
        <p:cxnSp>
          <p:nvCxnSpPr>
            <p:cNvPr id="5139" name="Straight Connector 39"/>
            <p:cNvCxnSpPr>
              <a:cxnSpLocks noChangeShapeType="1"/>
            </p:cNvCxnSpPr>
            <p:nvPr/>
          </p:nvCxnSpPr>
          <p:spPr bwMode="auto">
            <a:xfrm>
              <a:off x="1001713" y="3074988"/>
              <a:ext cx="7858125" cy="30162"/>
            </a:xfrm>
            <a:prstGeom prst="line">
              <a:avLst/>
            </a:prstGeom>
            <a:noFill/>
            <a:ln w="9525" algn="ctr">
              <a:solidFill>
                <a:schemeClr val="hlink"/>
              </a:solidFill>
              <a:prstDash val="sysDot"/>
              <a:round/>
              <a:headEnd type="none" w="sm" len="sm"/>
              <a:tailEnd/>
            </a:ln>
          </p:spPr>
        </p:cxnSp>
        <p:cxnSp>
          <p:nvCxnSpPr>
            <p:cNvPr id="5140" name="Straight Connector 40"/>
            <p:cNvCxnSpPr>
              <a:cxnSpLocks noChangeShapeType="1"/>
            </p:cNvCxnSpPr>
            <p:nvPr/>
          </p:nvCxnSpPr>
          <p:spPr bwMode="auto">
            <a:xfrm>
              <a:off x="1001713" y="3795713"/>
              <a:ext cx="7858125" cy="30162"/>
            </a:xfrm>
            <a:prstGeom prst="line">
              <a:avLst/>
            </a:prstGeom>
            <a:noFill/>
            <a:ln w="9525" algn="ctr">
              <a:solidFill>
                <a:schemeClr val="hlink"/>
              </a:solidFill>
              <a:prstDash val="sysDot"/>
              <a:round/>
              <a:headEnd type="none" w="sm" len="sm"/>
              <a:tailEnd/>
            </a:ln>
          </p:spPr>
        </p:cxnSp>
        <p:cxnSp>
          <p:nvCxnSpPr>
            <p:cNvPr id="5141" name="Straight Connector 41"/>
            <p:cNvCxnSpPr>
              <a:cxnSpLocks noChangeShapeType="1"/>
            </p:cNvCxnSpPr>
            <p:nvPr/>
          </p:nvCxnSpPr>
          <p:spPr bwMode="auto">
            <a:xfrm>
              <a:off x="1001713" y="4516438"/>
              <a:ext cx="7858125" cy="30162"/>
            </a:xfrm>
            <a:prstGeom prst="line">
              <a:avLst/>
            </a:prstGeom>
            <a:noFill/>
            <a:ln w="9525" algn="ctr">
              <a:solidFill>
                <a:schemeClr val="hlink"/>
              </a:solidFill>
              <a:prstDash val="sysDot"/>
              <a:round/>
              <a:headEnd type="none" w="sm" len="sm"/>
              <a:tailEnd/>
            </a:ln>
          </p:spPr>
        </p:cxnSp>
        <p:cxnSp>
          <p:nvCxnSpPr>
            <p:cNvPr id="5142" name="Straight Connector 42"/>
            <p:cNvCxnSpPr>
              <a:cxnSpLocks noChangeShapeType="1"/>
            </p:cNvCxnSpPr>
            <p:nvPr/>
          </p:nvCxnSpPr>
          <p:spPr bwMode="auto">
            <a:xfrm>
              <a:off x="1001713" y="5235575"/>
              <a:ext cx="7858125" cy="31750"/>
            </a:xfrm>
            <a:prstGeom prst="line">
              <a:avLst/>
            </a:prstGeom>
            <a:noFill/>
            <a:ln w="9525" algn="ctr">
              <a:solidFill>
                <a:schemeClr val="hlink"/>
              </a:solidFill>
              <a:prstDash val="sysDot"/>
              <a:round/>
              <a:headEnd type="none" w="sm" len="sm"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38" name="Straight Connector 75"/>
          <p:cNvCxnSpPr>
            <a:cxnSpLocks noChangeShapeType="1"/>
          </p:cNvCxnSpPr>
          <p:nvPr/>
        </p:nvCxnSpPr>
        <p:spPr bwMode="auto">
          <a:xfrm>
            <a:off x="830263" y="2827338"/>
            <a:ext cx="8039100" cy="0"/>
          </a:xfrm>
          <a:prstGeom prst="line">
            <a:avLst/>
          </a:prstGeom>
          <a:noFill/>
          <a:ln w="9525" algn="ctr">
            <a:solidFill>
              <a:schemeClr val="hlink"/>
            </a:solidFill>
            <a:prstDash val="sysDot"/>
            <a:round/>
            <a:headEnd type="none" w="sm" len="sm"/>
            <a:tailEnd/>
          </a:ln>
        </p:spPr>
      </p:cxnSp>
      <p:sp>
        <p:nvSpPr>
          <p:cNvPr id="1434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99886"/>
          </a:xfrm>
        </p:spPr>
        <p:txBody>
          <a:bodyPr/>
          <a:lstStyle/>
          <a:p>
            <a:r>
              <a:rPr lang="en-US" dirty="0" smtClean="0"/>
              <a:t>Total Revenue Generation</a:t>
            </a:r>
            <a:br>
              <a:rPr lang="en-US" dirty="0" smtClean="0"/>
            </a:br>
            <a:r>
              <a:rPr lang="en-US" sz="2400" dirty="0" smtClean="0"/>
              <a:t>Assumes $300 Fee per Trip-end from 2010 to 2030</a:t>
            </a:r>
          </a:p>
        </p:txBody>
      </p:sp>
      <p:sp>
        <p:nvSpPr>
          <p:cNvPr id="14341" name="Freeform 7"/>
          <p:cNvSpPr>
            <a:spLocks noEditPoints="1"/>
          </p:cNvSpPr>
          <p:nvPr/>
        </p:nvSpPr>
        <p:spPr bwMode="auto">
          <a:xfrm>
            <a:off x="833438" y="1373188"/>
            <a:ext cx="8056562" cy="4330700"/>
          </a:xfrm>
          <a:custGeom>
            <a:avLst/>
            <a:gdLst>
              <a:gd name="T0" fmla="*/ 0 w 12784"/>
              <a:gd name="T1" fmla="*/ 1611893 h 9648"/>
              <a:gd name="T2" fmla="*/ 3177502 w 12784"/>
              <a:gd name="T3" fmla="*/ 0 h 9648"/>
              <a:gd name="T4" fmla="*/ 2147483647 w 12784"/>
              <a:gd name="T5" fmla="*/ 0 h 9648"/>
              <a:gd name="T6" fmla="*/ 2147483647 w 12784"/>
              <a:gd name="T7" fmla="*/ 1611893 h 9648"/>
              <a:gd name="T8" fmla="*/ 2147483647 w 12784"/>
              <a:gd name="T9" fmla="*/ 1942310084 h 9648"/>
              <a:gd name="T10" fmla="*/ 2147483647 w 12784"/>
              <a:gd name="T11" fmla="*/ 1943922425 h 9648"/>
              <a:gd name="T12" fmla="*/ 3177502 w 12784"/>
              <a:gd name="T13" fmla="*/ 1943922425 h 9648"/>
              <a:gd name="T14" fmla="*/ 0 w 12784"/>
              <a:gd name="T15" fmla="*/ 1942310084 h 9648"/>
              <a:gd name="T16" fmla="*/ 0 w 12784"/>
              <a:gd name="T17" fmla="*/ 1611893 h 9648"/>
              <a:gd name="T18" fmla="*/ 6354374 w 12784"/>
              <a:gd name="T19" fmla="*/ 1942310084 h 9648"/>
              <a:gd name="T20" fmla="*/ 3177502 w 12784"/>
              <a:gd name="T21" fmla="*/ 1940697743 h 9648"/>
              <a:gd name="T22" fmla="*/ 2147483647 w 12784"/>
              <a:gd name="T23" fmla="*/ 1940697743 h 9648"/>
              <a:gd name="T24" fmla="*/ 2147483647 w 12784"/>
              <a:gd name="T25" fmla="*/ 1942310084 h 9648"/>
              <a:gd name="T26" fmla="*/ 2147483647 w 12784"/>
              <a:gd name="T27" fmla="*/ 1611893 h 9648"/>
              <a:gd name="T28" fmla="*/ 2147483647 w 12784"/>
              <a:gd name="T29" fmla="*/ 3223786 h 9648"/>
              <a:gd name="T30" fmla="*/ 3177502 w 12784"/>
              <a:gd name="T31" fmla="*/ 3223786 h 9648"/>
              <a:gd name="T32" fmla="*/ 6354374 w 12784"/>
              <a:gd name="T33" fmla="*/ 1611893 h 9648"/>
              <a:gd name="T34" fmla="*/ 6354374 w 12784"/>
              <a:gd name="T35" fmla="*/ 1942310084 h 964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2784"/>
              <a:gd name="T55" fmla="*/ 0 h 9648"/>
              <a:gd name="T56" fmla="*/ 12784 w 12784"/>
              <a:gd name="T57" fmla="*/ 9648 h 964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2784" h="9648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12776" y="0"/>
                </a:lnTo>
                <a:cubicBezTo>
                  <a:pt x="12781" y="0"/>
                  <a:pt x="12784" y="4"/>
                  <a:pt x="12784" y="8"/>
                </a:cubicBezTo>
                <a:lnTo>
                  <a:pt x="12784" y="9640"/>
                </a:lnTo>
                <a:cubicBezTo>
                  <a:pt x="12784" y="9645"/>
                  <a:pt x="12781" y="9648"/>
                  <a:pt x="12776" y="9648"/>
                </a:cubicBezTo>
                <a:lnTo>
                  <a:pt x="8" y="9648"/>
                </a:lnTo>
                <a:cubicBezTo>
                  <a:pt x="4" y="9648"/>
                  <a:pt x="0" y="9645"/>
                  <a:pt x="0" y="9640"/>
                </a:cubicBezTo>
                <a:lnTo>
                  <a:pt x="0" y="8"/>
                </a:lnTo>
                <a:close/>
                <a:moveTo>
                  <a:pt x="16" y="9640"/>
                </a:moveTo>
                <a:lnTo>
                  <a:pt x="8" y="9632"/>
                </a:lnTo>
                <a:lnTo>
                  <a:pt x="12776" y="9632"/>
                </a:lnTo>
                <a:lnTo>
                  <a:pt x="12768" y="9640"/>
                </a:lnTo>
                <a:lnTo>
                  <a:pt x="12768" y="8"/>
                </a:lnTo>
                <a:lnTo>
                  <a:pt x="12776" y="16"/>
                </a:lnTo>
                <a:lnTo>
                  <a:pt x="8" y="16"/>
                </a:lnTo>
                <a:lnTo>
                  <a:pt x="16" y="8"/>
                </a:lnTo>
                <a:lnTo>
                  <a:pt x="16" y="9640"/>
                </a:lnTo>
                <a:close/>
              </a:path>
            </a:pathLst>
          </a:custGeom>
          <a:solidFill>
            <a:srgbClr val="4F81BD"/>
          </a:solidFill>
          <a:ln w="6" cap="flat">
            <a:solidFill>
              <a:srgbClr val="4F81BD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Rectangle 36"/>
          <p:cNvSpPr>
            <a:spLocks noChangeArrowheads="1"/>
          </p:cNvSpPr>
          <p:nvPr/>
        </p:nvSpPr>
        <p:spPr bwMode="auto">
          <a:xfrm>
            <a:off x="638175" y="5618163"/>
            <a:ext cx="1635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200">
                <a:solidFill>
                  <a:schemeClr val="tx1"/>
                </a:solidFill>
                <a:latin typeface="Calibri" pitchFamily="34" charset="0"/>
              </a:rPr>
              <a:t>$0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4343" name="Rectangle 38"/>
          <p:cNvSpPr>
            <a:spLocks noChangeArrowheads="1"/>
          </p:cNvSpPr>
          <p:nvPr/>
        </p:nvSpPr>
        <p:spPr bwMode="auto">
          <a:xfrm>
            <a:off x="679450" y="5205413"/>
            <a:ext cx="1571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200">
                <a:solidFill>
                  <a:schemeClr val="tx1"/>
                </a:solidFill>
                <a:latin typeface="Calibri" pitchFamily="34" charset="0"/>
              </a:rPr>
              <a:t>$2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4344" name="Rectangle 39"/>
          <p:cNvSpPr>
            <a:spLocks noChangeArrowheads="1"/>
          </p:cNvSpPr>
          <p:nvPr/>
        </p:nvSpPr>
        <p:spPr bwMode="auto">
          <a:xfrm>
            <a:off x="598488" y="3482975"/>
            <a:ext cx="2365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200">
                <a:solidFill>
                  <a:schemeClr val="tx1"/>
                </a:solidFill>
                <a:latin typeface="Calibri" pitchFamily="34" charset="0"/>
              </a:rPr>
              <a:t>$10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4345" name="Rectangle 40"/>
          <p:cNvSpPr>
            <a:spLocks noChangeArrowheads="1"/>
          </p:cNvSpPr>
          <p:nvPr/>
        </p:nvSpPr>
        <p:spPr bwMode="auto">
          <a:xfrm>
            <a:off x="588963" y="2733675"/>
            <a:ext cx="2460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200">
                <a:solidFill>
                  <a:schemeClr val="tx1"/>
                </a:solidFill>
                <a:latin typeface="Calibri" pitchFamily="34" charset="0"/>
              </a:rPr>
              <a:t>$40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4346" name="Rectangle 41"/>
          <p:cNvSpPr>
            <a:spLocks noChangeArrowheads="1"/>
          </p:cNvSpPr>
          <p:nvPr/>
        </p:nvSpPr>
        <p:spPr bwMode="auto">
          <a:xfrm>
            <a:off x="588963" y="2019300"/>
            <a:ext cx="2460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200">
                <a:solidFill>
                  <a:schemeClr val="tx1"/>
                </a:solidFill>
                <a:latin typeface="Calibri" pitchFamily="34" charset="0"/>
              </a:rPr>
              <a:t>$50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4347" name="Rectangle 42"/>
          <p:cNvSpPr>
            <a:spLocks noChangeArrowheads="1"/>
          </p:cNvSpPr>
          <p:nvPr/>
        </p:nvSpPr>
        <p:spPr bwMode="auto">
          <a:xfrm>
            <a:off x="587375" y="1290638"/>
            <a:ext cx="2444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200">
                <a:solidFill>
                  <a:schemeClr val="tx1"/>
                </a:solidFill>
                <a:latin typeface="Calibri" pitchFamily="34" charset="0"/>
              </a:rPr>
              <a:t>$60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4348" name="Rectangle 129"/>
          <p:cNvSpPr>
            <a:spLocks noChangeArrowheads="1"/>
          </p:cNvSpPr>
          <p:nvPr/>
        </p:nvSpPr>
        <p:spPr bwMode="auto">
          <a:xfrm>
            <a:off x="8148638" y="2551113"/>
            <a:ext cx="274637" cy="3149600"/>
          </a:xfrm>
          <a:prstGeom prst="rect">
            <a:avLst/>
          </a:prstGeom>
          <a:solidFill>
            <a:schemeClr val="accent1"/>
          </a:solidFill>
          <a:ln w="12700" algn="ctr">
            <a:noFill/>
            <a:round/>
            <a:headEnd type="none" w="sm" len="sm"/>
            <a:tailEnd/>
          </a:ln>
        </p:spPr>
        <p:txBody>
          <a:bodyPr wrap="none"/>
          <a:lstStyle/>
          <a:p>
            <a:pPr eaLnBrk="0" hangingPunct="0"/>
            <a:endParaRPr lang="en-US"/>
          </a:p>
        </p:txBody>
      </p:sp>
      <p:sp>
        <p:nvSpPr>
          <p:cNvPr id="14349" name="Rectangle 130"/>
          <p:cNvSpPr>
            <a:spLocks noChangeArrowheads="1"/>
          </p:cNvSpPr>
          <p:nvPr/>
        </p:nvSpPr>
        <p:spPr bwMode="auto">
          <a:xfrm>
            <a:off x="8442325" y="1720850"/>
            <a:ext cx="273050" cy="3979863"/>
          </a:xfrm>
          <a:prstGeom prst="rect">
            <a:avLst/>
          </a:prstGeom>
          <a:solidFill>
            <a:schemeClr val="accent1"/>
          </a:solidFill>
          <a:ln w="12700" algn="ctr">
            <a:noFill/>
            <a:round/>
            <a:headEnd type="none" w="sm" len="sm"/>
            <a:tailEnd/>
          </a:ln>
        </p:spPr>
        <p:txBody>
          <a:bodyPr wrap="none"/>
          <a:lstStyle/>
          <a:p>
            <a:pPr eaLnBrk="0" hangingPunct="0"/>
            <a:endParaRPr lang="en-US"/>
          </a:p>
        </p:txBody>
      </p:sp>
      <p:sp>
        <p:nvSpPr>
          <p:cNvPr id="14350" name="Rectangle 42"/>
          <p:cNvSpPr>
            <a:spLocks noChangeArrowheads="1"/>
          </p:cNvSpPr>
          <p:nvPr/>
        </p:nvSpPr>
        <p:spPr bwMode="auto">
          <a:xfrm>
            <a:off x="573088" y="1111250"/>
            <a:ext cx="1685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Calibri" pitchFamily="34" charset="0"/>
              </a:rPr>
              <a:t>Millions of Current Dollars</a:t>
            </a:r>
            <a:endParaRPr lang="en-US" sz="1200">
              <a:solidFill>
                <a:schemeClr val="tx1"/>
              </a:solidFill>
            </a:endParaRP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769938" y="3044825"/>
            <a:ext cx="149225" cy="338138"/>
            <a:chOff x="803190" y="1451819"/>
            <a:chExt cx="149079" cy="338737"/>
          </a:xfrm>
        </p:grpSpPr>
        <p:sp>
          <p:nvSpPr>
            <p:cNvPr id="14400" name="Rectangle 61"/>
            <p:cNvSpPr>
              <a:spLocks noChangeArrowheads="1"/>
            </p:cNvSpPr>
            <p:nvPr/>
          </p:nvSpPr>
          <p:spPr bwMode="auto">
            <a:xfrm>
              <a:off x="803190" y="1482779"/>
              <a:ext cx="14907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000">
                  <a:solidFill>
                    <a:srgbClr val="4F81BD"/>
                  </a:solidFill>
                </a:rPr>
                <a:t>~</a:t>
              </a:r>
            </a:p>
          </p:txBody>
        </p:sp>
        <p:sp>
          <p:nvSpPr>
            <p:cNvPr id="14401" name="Rectangle 42"/>
            <p:cNvSpPr>
              <a:spLocks noChangeArrowheads="1"/>
            </p:cNvSpPr>
            <p:nvPr/>
          </p:nvSpPr>
          <p:spPr bwMode="auto">
            <a:xfrm>
              <a:off x="803190" y="1451819"/>
              <a:ext cx="14907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000">
                  <a:solidFill>
                    <a:srgbClr val="4F81BD"/>
                  </a:solidFill>
                </a:rPr>
                <a:t>~</a:t>
              </a:r>
            </a:p>
          </p:txBody>
        </p:sp>
        <p:sp>
          <p:nvSpPr>
            <p:cNvPr id="14402" name="Rectangle 62"/>
            <p:cNvSpPr>
              <a:spLocks noChangeArrowheads="1"/>
            </p:cNvSpPr>
            <p:nvPr/>
          </p:nvSpPr>
          <p:spPr bwMode="auto">
            <a:xfrm>
              <a:off x="803190" y="1468500"/>
              <a:ext cx="14907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000">
                  <a:solidFill>
                    <a:schemeClr val="bg1"/>
                  </a:solidFill>
                </a:rPr>
                <a:t>~</a:t>
              </a:r>
            </a:p>
          </p:txBody>
        </p:sp>
      </p:grp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8812213" y="3044825"/>
            <a:ext cx="152400" cy="338138"/>
            <a:chOff x="800809" y="1451819"/>
            <a:chExt cx="151460" cy="338737"/>
          </a:xfrm>
        </p:grpSpPr>
        <p:sp>
          <p:nvSpPr>
            <p:cNvPr id="14397" name="Rectangle 66"/>
            <p:cNvSpPr>
              <a:spLocks noChangeArrowheads="1"/>
            </p:cNvSpPr>
            <p:nvPr/>
          </p:nvSpPr>
          <p:spPr bwMode="auto">
            <a:xfrm>
              <a:off x="803190" y="1482779"/>
              <a:ext cx="14907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000">
                  <a:solidFill>
                    <a:srgbClr val="4F81BD"/>
                  </a:solidFill>
                </a:rPr>
                <a:t>~</a:t>
              </a:r>
            </a:p>
          </p:txBody>
        </p:sp>
        <p:sp>
          <p:nvSpPr>
            <p:cNvPr id="14398" name="Rectangle 67"/>
            <p:cNvSpPr>
              <a:spLocks noChangeArrowheads="1"/>
            </p:cNvSpPr>
            <p:nvPr/>
          </p:nvSpPr>
          <p:spPr bwMode="auto">
            <a:xfrm>
              <a:off x="803190" y="1451819"/>
              <a:ext cx="14907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000">
                  <a:solidFill>
                    <a:srgbClr val="4F81BD"/>
                  </a:solidFill>
                </a:rPr>
                <a:t>~</a:t>
              </a:r>
            </a:p>
          </p:txBody>
        </p:sp>
        <p:sp>
          <p:nvSpPr>
            <p:cNvPr id="14399" name="Rectangle 68"/>
            <p:cNvSpPr>
              <a:spLocks noChangeArrowheads="1"/>
            </p:cNvSpPr>
            <p:nvPr/>
          </p:nvSpPr>
          <p:spPr bwMode="auto">
            <a:xfrm>
              <a:off x="800809" y="1468500"/>
              <a:ext cx="14907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000">
                  <a:solidFill>
                    <a:schemeClr val="bg1"/>
                  </a:solidFill>
                </a:rPr>
                <a:t>~</a:t>
              </a:r>
            </a:p>
          </p:txBody>
        </p:sp>
      </p:grpSp>
      <p:cxnSp>
        <p:nvCxnSpPr>
          <p:cNvPr id="14353" name="Straight Connector 74"/>
          <p:cNvCxnSpPr>
            <a:cxnSpLocks noChangeShapeType="1"/>
          </p:cNvCxnSpPr>
          <p:nvPr/>
        </p:nvCxnSpPr>
        <p:spPr bwMode="auto">
          <a:xfrm>
            <a:off x="830263" y="2111375"/>
            <a:ext cx="8039100" cy="0"/>
          </a:xfrm>
          <a:prstGeom prst="line">
            <a:avLst/>
          </a:prstGeom>
          <a:noFill/>
          <a:ln w="9525" algn="ctr">
            <a:solidFill>
              <a:schemeClr val="hlink"/>
            </a:solidFill>
            <a:prstDash val="sysDot"/>
            <a:round/>
            <a:headEnd type="none" w="sm" len="sm"/>
            <a:tailEnd/>
          </a:ln>
        </p:spPr>
      </p:cxnSp>
      <p:sp>
        <p:nvSpPr>
          <p:cNvPr id="14354" name="Rectangle 104"/>
          <p:cNvSpPr>
            <a:spLocks noChangeArrowheads="1"/>
          </p:cNvSpPr>
          <p:nvPr/>
        </p:nvSpPr>
        <p:spPr bwMode="auto">
          <a:xfrm>
            <a:off x="842963" y="5568950"/>
            <a:ext cx="274637" cy="133350"/>
          </a:xfrm>
          <a:prstGeom prst="rect">
            <a:avLst/>
          </a:prstGeom>
          <a:solidFill>
            <a:schemeClr val="accent1"/>
          </a:solidFill>
          <a:ln w="12700" algn="ctr">
            <a:noFill/>
            <a:round/>
            <a:headEnd type="none" w="sm" len="sm"/>
            <a:tailEnd/>
          </a:ln>
        </p:spPr>
        <p:txBody>
          <a:bodyPr wrap="none"/>
          <a:lstStyle/>
          <a:p>
            <a:pPr eaLnBrk="0" hangingPunct="0"/>
            <a:endParaRPr lang="en-US"/>
          </a:p>
        </p:txBody>
      </p:sp>
      <p:sp>
        <p:nvSpPr>
          <p:cNvPr id="14355" name="Rectangle 105"/>
          <p:cNvSpPr>
            <a:spLocks noChangeArrowheads="1"/>
          </p:cNvSpPr>
          <p:nvPr/>
        </p:nvSpPr>
        <p:spPr bwMode="auto">
          <a:xfrm>
            <a:off x="1135063" y="5535613"/>
            <a:ext cx="274637" cy="166687"/>
          </a:xfrm>
          <a:prstGeom prst="rect">
            <a:avLst/>
          </a:prstGeom>
          <a:solidFill>
            <a:schemeClr val="accent1"/>
          </a:solidFill>
          <a:ln w="12700" algn="ctr">
            <a:noFill/>
            <a:round/>
            <a:headEnd type="none" w="sm" len="sm"/>
            <a:tailEnd/>
          </a:ln>
        </p:spPr>
        <p:txBody>
          <a:bodyPr wrap="none"/>
          <a:lstStyle/>
          <a:p>
            <a:pPr eaLnBrk="0" hangingPunct="0"/>
            <a:endParaRPr lang="en-US"/>
          </a:p>
        </p:txBody>
      </p:sp>
      <p:sp>
        <p:nvSpPr>
          <p:cNvPr id="14356" name="Rectangle 106"/>
          <p:cNvSpPr>
            <a:spLocks noChangeArrowheads="1"/>
          </p:cNvSpPr>
          <p:nvPr/>
        </p:nvSpPr>
        <p:spPr bwMode="auto">
          <a:xfrm>
            <a:off x="1427163" y="5535613"/>
            <a:ext cx="274637" cy="166687"/>
          </a:xfrm>
          <a:prstGeom prst="rect">
            <a:avLst/>
          </a:prstGeom>
          <a:solidFill>
            <a:schemeClr val="accent1"/>
          </a:solidFill>
          <a:ln w="12700" algn="ctr">
            <a:noFill/>
            <a:round/>
            <a:headEnd type="none" w="sm" len="sm"/>
            <a:tailEnd/>
          </a:ln>
        </p:spPr>
        <p:txBody>
          <a:bodyPr wrap="none"/>
          <a:lstStyle/>
          <a:p>
            <a:pPr eaLnBrk="0" hangingPunct="0"/>
            <a:endParaRPr lang="en-US"/>
          </a:p>
        </p:txBody>
      </p:sp>
      <p:sp>
        <p:nvSpPr>
          <p:cNvPr id="14357" name="Rectangle 107"/>
          <p:cNvSpPr>
            <a:spLocks noChangeArrowheads="1"/>
          </p:cNvSpPr>
          <p:nvPr/>
        </p:nvSpPr>
        <p:spPr bwMode="auto">
          <a:xfrm>
            <a:off x="1719263" y="5507038"/>
            <a:ext cx="274637" cy="195262"/>
          </a:xfrm>
          <a:prstGeom prst="rect">
            <a:avLst/>
          </a:prstGeom>
          <a:solidFill>
            <a:schemeClr val="accent1"/>
          </a:solidFill>
          <a:ln w="12700" algn="ctr">
            <a:noFill/>
            <a:round/>
            <a:headEnd type="none" w="sm" len="sm"/>
            <a:tailEnd/>
          </a:ln>
        </p:spPr>
        <p:txBody>
          <a:bodyPr wrap="none"/>
          <a:lstStyle/>
          <a:p>
            <a:pPr eaLnBrk="0" hangingPunct="0"/>
            <a:endParaRPr lang="en-US"/>
          </a:p>
        </p:txBody>
      </p:sp>
      <p:sp>
        <p:nvSpPr>
          <p:cNvPr id="14358" name="Rectangle 108"/>
          <p:cNvSpPr>
            <a:spLocks noChangeArrowheads="1"/>
          </p:cNvSpPr>
          <p:nvPr/>
        </p:nvSpPr>
        <p:spPr bwMode="auto">
          <a:xfrm>
            <a:off x="2011363" y="5514975"/>
            <a:ext cx="274637" cy="187325"/>
          </a:xfrm>
          <a:prstGeom prst="rect">
            <a:avLst/>
          </a:prstGeom>
          <a:solidFill>
            <a:schemeClr val="accent1"/>
          </a:solidFill>
          <a:ln w="12700" algn="ctr">
            <a:noFill/>
            <a:round/>
            <a:headEnd type="none" w="sm" len="sm"/>
            <a:tailEnd/>
          </a:ln>
        </p:spPr>
        <p:txBody>
          <a:bodyPr wrap="none"/>
          <a:lstStyle/>
          <a:p>
            <a:pPr eaLnBrk="0" hangingPunct="0"/>
            <a:endParaRPr lang="en-US"/>
          </a:p>
        </p:txBody>
      </p:sp>
      <p:sp>
        <p:nvSpPr>
          <p:cNvPr id="14359" name="Rectangle 109"/>
          <p:cNvSpPr>
            <a:spLocks noChangeArrowheads="1"/>
          </p:cNvSpPr>
          <p:nvPr/>
        </p:nvSpPr>
        <p:spPr bwMode="auto">
          <a:xfrm>
            <a:off x="2303463" y="5443538"/>
            <a:ext cx="274637" cy="258762"/>
          </a:xfrm>
          <a:prstGeom prst="rect">
            <a:avLst/>
          </a:prstGeom>
          <a:solidFill>
            <a:schemeClr val="accent1"/>
          </a:solidFill>
          <a:ln w="12700" algn="ctr">
            <a:noFill/>
            <a:round/>
            <a:headEnd type="none" w="sm" len="sm"/>
            <a:tailEnd/>
          </a:ln>
        </p:spPr>
        <p:txBody>
          <a:bodyPr wrap="none"/>
          <a:lstStyle/>
          <a:p>
            <a:pPr eaLnBrk="0" hangingPunct="0"/>
            <a:endParaRPr lang="en-US"/>
          </a:p>
        </p:txBody>
      </p:sp>
      <p:sp>
        <p:nvSpPr>
          <p:cNvPr id="14360" name="Rectangle 110"/>
          <p:cNvSpPr>
            <a:spLocks noChangeArrowheads="1"/>
          </p:cNvSpPr>
          <p:nvPr/>
        </p:nvSpPr>
        <p:spPr bwMode="auto">
          <a:xfrm>
            <a:off x="2597150" y="5367338"/>
            <a:ext cx="273050" cy="334962"/>
          </a:xfrm>
          <a:prstGeom prst="rect">
            <a:avLst/>
          </a:prstGeom>
          <a:solidFill>
            <a:schemeClr val="accent1"/>
          </a:solidFill>
          <a:ln w="12700" algn="ctr">
            <a:noFill/>
            <a:round/>
            <a:headEnd type="none" w="sm" len="sm"/>
            <a:tailEnd/>
          </a:ln>
        </p:spPr>
        <p:txBody>
          <a:bodyPr wrap="none"/>
          <a:lstStyle/>
          <a:p>
            <a:pPr eaLnBrk="0" hangingPunct="0"/>
            <a:endParaRPr lang="en-US"/>
          </a:p>
        </p:txBody>
      </p:sp>
      <p:sp>
        <p:nvSpPr>
          <p:cNvPr id="14361" name="Rectangle 111"/>
          <p:cNvSpPr>
            <a:spLocks noChangeArrowheads="1"/>
          </p:cNvSpPr>
          <p:nvPr/>
        </p:nvSpPr>
        <p:spPr bwMode="auto">
          <a:xfrm>
            <a:off x="2889250" y="5373688"/>
            <a:ext cx="273050" cy="328612"/>
          </a:xfrm>
          <a:prstGeom prst="rect">
            <a:avLst/>
          </a:prstGeom>
          <a:solidFill>
            <a:schemeClr val="accent1"/>
          </a:solidFill>
          <a:ln w="12700" algn="ctr">
            <a:noFill/>
            <a:round/>
            <a:headEnd type="none" w="sm" len="sm"/>
            <a:tailEnd/>
          </a:ln>
        </p:spPr>
        <p:txBody>
          <a:bodyPr wrap="none"/>
          <a:lstStyle/>
          <a:p>
            <a:pPr eaLnBrk="0" hangingPunct="0"/>
            <a:endParaRPr lang="en-US"/>
          </a:p>
        </p:txBody>
      </p:sp>
      <p:sp>
        <p:nvSpPr>
          <p:cNvPr id="14362" name="Rectangle 112"/>
          <p:cNvSpPr>
            <a:spLocks noChangeArrowheads="1"/>
          </p:cNvSpPr>
          <p:nvPr/>
        </p:nvSpPr>
        <p:spPr bwMode="auto">
          <a:xfrm>
            <a:off x="3181350" y="5373688"/>
            <a:ext cx="274638" cy="328612"/>
          </a:xfrm>
          <a:prstGeom prst="rect">
            <a:avLst/>
          </a:prstGeom>
          <a:solidFill>
            <a:schemeClr val="accent1"/>
          </a:solidFill>
          <a:ln w="12700" algn="ctr">
            <a:noFill/>
            <a:round/>
            <a:headEnd type="none" w="sm" len="sm"/>
            <a:tailEnd/>
          </a:ln>
        </p:spPr>
        <p:txBody>
          <a:bodyPr wrap="none"/>
          <a:lstStyle/>
          <a:p>
            <a:pPr eaLnBrk="0" hangingPunct="0"/>
            <a:endParaRPr lang="en-US"/>
          </a:p>
        </p:txBody>
      </p:sp>
      <p:sp>
        <p:nvSpPr>
          <p:cNvPr id="14363" name="Rectangle 113"/>
          <p:cNvSpPr>
            <a:spLocks noChangeArrowheads="1"/>
          </p:cNvSpPr>
          <p:nvPr/>
        </p:nvSpPr>
        <p:spPr bwMode="auto">
          <a:xfrm>
            <a:off x="3473450" y="5332413"/>
            <a:ext cx="274638" cy="369887"/>
          </a:xfrm>
          <a:prstGeom prst="rect">
            <a:avLst/>
          </a:prstGeom>
          <a:solidFill>
            <a:schemeClr val="accent1"/>
          </a:solidFill>
          <a:ln w="12700" algn="ctr">
            <a:noFill/>
            <a:round/>
            <a:headEnd type="none" w="sm" len="sm"/>
            <a:tailEnd/>
          </a:ln>
        </p:spPr>
        <p:txBody>
          <a:bodyPr wrap="none"/>
          <a:lstStyle/>
          <a:p>
            <a:pPr eaLnBrk="0" hangingPunct="0"/>
            <a:endParaRPr lang="en-US"/>
          </a:p>
        </p:txBody>
      </p:sp>
      <p:sp>
        <p:nvSpPr>
          <p:cNvPr id="14364" name="Rectangle 114"/>
          <p:cNvSpPr>
            <a:spLocks noChangeArrowheads="1"/>
          </p:cNvSpPr>
          <p:nvPr/>
        </p:nvSpPr>
        <p:spPr bwMode="auto">
          <a:xfrm>
            <a:off x="3765550" y="5332413"/>
            <a:ext cx="274638" cy="369887"/>
          </a:xfrm>
          <a:prstGeom prst="rect">
            <a:avLst/>
          </a:prstGeom>
          <a:solidFill>
            <a:schemeClr val="accent1"/>
          </a:solidFill>
          <a:ln w="12700" algn="ctr">
            <a:noFill/>
            <a:round/>
            <a:headEnd type="none" w="sm" len="sm"/>
            <a:tailEnd/>
          </a:ln>
        </p:spPr>
        <p:txBody>
          <a:bodyPr wrap="none"/>
          <a:lstStyle/>
          <a:p>
            <a:pPr eaLnBrk="0" hangingPunct="0"/>
            <a:endParaRPr lang="en-US"/>
          </a:p>
        </p:txBody>
      </p:sp>
      <p:sp>
        <p:nvSpPr>
          <p:cNvPr id="14365" name="Rectangle 115"/>
          <p:cNvSpPr>
            <a:spLocks noChangeArrowheads="1"/>
          </p:cNvSpPr>
          <p:nvPr/>
        </p:nvSpPr>
        <p:spPr bwMode="auto">
          <a:xfrm>
            <a:off x="4057650" y="5199063"/>
            <a:ext cx="274638" cy="503237"/>
          </a:xfrm>
          <a:prstGeom prst="rect">
            <a:avLst/>
          </a:prstGeom>
          <a:solidFill>
            <a:schemeClr val="accent1"/>
          </a:solidFill>
          <a:ln w="12700" algn="ctr">
            <a:noFill/>
            <a:round/>
            <a:headEnd type="none" w="sm" len="sm"/>
            <a:tailEnd/>
          </a:ln>
        </p:spPr>
        <p:txBody>
          <a:bodyPr wrap="none"/>
          <a:lstStyle/>
          <a:p>
            <a:pPr eaLnBrk="0" hangingPunct="0"/>
            <a:endParaRPr lang="en-US"/>
          </a:p>
        </p:txBody>
      </p:sp>
      <p:sp>
        <p:nvSpPr>
          <p:cNvPr id="14366" name="Rectangle 116"/>
          <p:cNvSpPr>
            <a:spLocks noChangeArrowheads="1"/>
          </p:cNvSpPr>
          <p:nvPr/>
        </p:nvSpPr>
        <p:spPr bwMode="auto">
          <a:xfrm>
            <a:off x="4349750" y="5178425"/>
            <a:ext cx="274638" cy="523875"/>
          </a:xfrm>
          <a:prstGeom prst="rect">
            <a:avLst/>
          </a:prstGeom>
          <a:solidFill>
            <a:schemeClr val="accent1"/>
          </a:solidFill>
          <a:ln w="12700" algn="ctr">
            <a:noFill/>
            <a:round/>
            <a:headEnd type="none" w="sm" len="sm"/>
            <a:tailEnd/>
          </a:ln>
        </p:spPr>
        <p:txBody>
          <a:bodyPr wrap="none"/>
          <a:lstStyle/>
          <a:p>
            <a:pPr eaLnBrk="0" hangingPunct="0"/>
            <a:endParaRPr lang="en-US"/>
          </a:p>
        </p:txBody>
      </p:sp>
      <p:sp>
        <p:nvSpPr>
          <p:cNvPr id="14367" name="Rectangle 117"/>
          <p:cNvSpPr>
            <a:spLocks noChangeArrowheads="1"/>
          </p:cNvSpPr>
          <p:nvPr/>
        </p:nvSpPr>
        <p:spPr bwMode="auto">
          <a:xfrm>
            <a:off x="4641850" y="5164138"/>
            <a:ext cx="274638" cy="538162"/>
          </a:xfrm>
          <a:prstGeom prst="rect">
            <a:avLst/>
          </a:prstGeom>
          <a:solidFill>
            <a:schemeClr val="accent1"/>
          </a:solidFill>
          <a:ln w="12700" algn="ctr">
            <a:noFill/>
            <a:round/>
            <a:headEnd type="none" w="sm" len="sm"/>
            <a:tailEnd/>
          </a:ln>
        </p:spPr>
        <p:txBody>
          <a:bodyPr wrap="none"/>
          <a:lstStyle/>
          <a:p>
            <a:pPr eaLnBrk="0" hangingPunct="0"/>
            <a:endParaRPr lang="en-US"/>
          </a:p>
        </p:txBody>
      </p:sp>
      <p:sp>
        <p:nvSpPr>
          <p:cNvPr id="14368" name="Rectangle 118"/>
          <p:cNvSpPr>
            <a:spLocks noChangeArrowheads="1"/>
          </p:cNvSpPr>
          <p:nvPr/>
        </p:nvSpPr>
        <p:spPr bwMode="auto">
          <a:xfrm>
            <a:off x="4933950" y="4962525"/>
            <a:ext cx="274638" cy="739775"/>
          </a:xfrm>
          <a:prstGeom prst="rect">
            <a:avLst/>
          </a:prstGeom>
          <a:solidFill>
            <a:schemeClr val="accent1"/>
          </a:solidFill>
          <a:ln w="12700" algn="ctr">
            <a:noFill/>
            <a:round/>
            <a:headEnd type="none" w="sm" len="sm"/>
            <a:tailEnd/>
          </a:ln>
        </p:spPr>
        <p:txBody>
          <a:bodyPr wrap="none"/>
          <a:lstStyle/>
          <a:p>
            <a:pPr eaLnBrk="0" hangingPunct="0"/>
            <a:endParaRPr lang="en-US"/>
          </a:p>
        </p:txBody>
      </p:sp>
      <p:sp>
        <p:nvSpPr>
          <p:cNvPr id="14369" name="Rectangle 119"/>
          <p:cNvSpPr>
            <a:spLocks noChangeArrowheads="1"/>
          </p:cNvSpPr>
          <p:nvPr/>
        </p:nvSpPr>
        <p:spPr bwMode="auto">
          <a:xfrm>
            <a:off x="5226050" y="4891088"/>
            <a:ext cx="274638" cy="811212"/>
          </a:xfrm>
          <a:prstGeom prst="rect">
            <a:avLst/>
          </a:prstGeom>
          <a:solidFill>
            <a:schemeClr val="accent1"/>
          </a:solidFill>
          <a:ln w="12700" algn="ctr">
            <a:noFill/>
            <a:round/>
            <a:headEnd type="none" w="sm" len="sm"/>
            <a:tailEnd/>
          </a:ln>
        </p:spPr>
        <p:txBody>
          <a:bodyPr wrap="none"/>
          <a:lstStyle/>
          <a:p>
            <a:pPr eaLnBrk="0" hangingPunct="0"/>
            <a:endParaRPr lang="en-US"/>
          </a:p>
        </p:txBody>
      </p:sp>
      <p:sp>
        <p:nvSpPr>
          <p:cNvPr id="14370" name="Rectangle 120"/>
          <p:cNvSpPr>
            <a:spLocks noChangeArrowheads="1"/>
          </p:cNvSpPr>
          <p:nvPr/>
        </p:nvSpPr>
        <p:spPr bwMode="auto">
          <a:xfrm>
            <a:off x="5519738" y="4891088"/>
            <a:ext cx="273050" cy="811212"/>
          </a:xfrm>
          <a:prstGeom prst="rect">
            <a:avLst/>
          </a:prstGeom>
          <a:solidFill>
            <a:schemeClr val="accent1"/>
          </a:solidFill>
          <a:ln w="12700" algn="ctr">
            <a:noFill/>
            <a:round/>
            <a:headEnd type="none" w="sm" len="sm"/>
            <a:tailEnd/>
          </a:ln>
        </p:spPr>
        <p:txBody>
          <a:bodyPr wrap="none"/>
          <a:lstStyle/>
          <a:p>
            <a:pPr eaLnBrk="0" hangingPunct="0"/>
            <a:endParaRPr lang="en-US"/>
          </a:p>
        </p:txBody>
      </p:sp>
      <p:sp>
        <p:nvSpPr>
          <p:cNvPr id="14371" name="Rectangle 121"/>
          <p:cNvSpPr>
            <a:spLocks noChangeArrowheads="1"/>
          </p:cNvSpPr>
          <p:nvPr/>
        </p:nvSpPr>
        <p:spPr bwMode="auto">
          <a:xfrm>
            <a:off x="5811838" y="4884738"/>
            <a:ext cx="273050" cy="817562"/>
          </a:xfrm>
          <a:prstGeom prst="rect">
            <a:avLst/>
          </a:prstGeom>
          <a:solidFill>
            <a:schemeClr val="accent1"/>
          </a:solidFill>
          <a:ln w="12700" algn="ctr">
            <a:noFill/>
            <a:round/>
            <a:headEnd type="none" w="sm" len="sm"/>
            <a:tailEnd/>
          </a:ln>
        </p:spPr>
        <p:txBody>
          <a:bodyPr wrap="none"/>
          <a:lstStyle/>
          <a:p>
            <a:pPr eaLnBrk="0" hangingPunct="0"/>
            <a:endParaRPr lang="en-US"/>
          </a:p>
        </p:txBody>
      </p:sp>
      <p:sp>
        <p:nvSpPr>
          <p:cNvPr id="14372" name="Rectangle 122"/>
          <p:cNvSpPr>
            <a:spLocks noChangeArrowheads="1"/>
          </p:cNvSpPr>
          <p:nvPr/>
        </p:nvSpPr>
        <p:spPr bwMode="auto">
          <a:xfrm>
            <a:off x="6103938" y="4843463"/>
            <a:ext cx="274637" cy="858837"/>
          </a:xfrm>
          <a:prstGeom prst="rect">
            <a:avLst/>
          </a:prstGeom>
          <a:solidFill>
            <a:schemeClr val="accent1"/>
          </a:solidFill>
          <a:ln w="12700" algn="ctr">
            <a:noFill/>
            <a:round/>
            <a:headEnd type="none" w="sm" len="sm"/>
            <a:tailEnd/>
          </a:ln>
        </p:spPr>
        <p:txBody>
          <a:bodyPr wrap="none"/>
          <a:lstStyle/>
          <a:p>
            <a:pPr eaLnBrk="0" hangingPunct="0"/>
            <a:endParaRPr lang="en-US"/>
          </a:p>
        </p:txBody>
      </p:sp>
      <p:sp>
        <p:nvSpPr>
          <p:cNvPr id="14373" name="Rectangle 123"/>
          <p:cNvSpPr>
            <a:spLocks noChangeArrowheads="1"/>
          </p:cNvSpPr>
          <p:nvPr/>
        </p:nvSpPr>
        <p:spPr bwMode="auto">
          <a:xfrm>
            <a:off x="6396038" y="4724400"/>
            <a:ext cx="274637" cy="977900"/>
          </a:xfrm>
          <a:prstGeom prst="rect">
            <a:avLst/>
          </a:prstGeom>
          <a:solidFill>
            <a:schemeClr val="accent1"/>
          </a:solidFill>
          <a:ln w="12700" algn="ctr">
            <a:noFill/>
            <a:round/>
            <a:headEnd type="none" w="sm" len="sm"/>
            <a:tailEnd/>
          </a:ln>
        </p:spPr>
        <p:txBody>
          <a:bodyPr wrap="none"/>
          <a:lstStyle/>
          <a:p>
            <a:pPr eaLnBrk="0" hangingPunct="0"/>
            <a:endParaRPr lang="en-US"/>
          </a:p>
        </p:txBody>
      </p:sp>
      <p:sp>
        <p:nvSpPr>
          <p:cNvPr id="14374" name="Rectangle 124"/>
          <p:cNvSpPr>
            <a:spLocks noChangeArrowheads="1"/>
          </p:cNvSpPr>
          <p:nvPr/>
        </p:nvSpPr>
        <p:spPr bwMode="auto">
          <a:xfrm>
            <a:off x="6688138" y="4632325"/>
            <a:ext cx="274637" cy="1069975"/>
          </a:xfrm>
          <a:prstGeom prst="rect">
            <a:avLst/>
          </a:prstGeom>
          <a:solidFill>
            <a:schemeClr val="accent1"/>
          </a:solidFill>
          <a:ln w="12700" algn="ctr">
            <a:noFill/>
            <a:round/>
            <a:headEnd type="none" w="sm" len="sm"/>
            <a:tailEnd/>
          </a:ln>
        </p:spPr>
        <p:txBody>
          <a:bodyPr wrap="none"/>
          <a:lstStyle/>
          <a:p>
            <a:pPr eaLnBrk="0" hangingPunct="0"/>
            <a:endParaRPr lang="en-US"/>
          </a:p>
        </p:txBody>
      </p:sp>
      <p:sp>
        <p:nvSpPr>
          <p:cNvPr id="14375" name="Rectangle 125"/>
          <p:cNvSpPr>
            <a:spLocks noChangeArrowheads="1"/>
          </p:cNvSpPr>
          <p:nvPr/>
        </p:nvSpPr>
        <p:spPr bwMode="auto">
          <a:xfrm>
            <a:off x="6980238" y="4584700"/>
            <a:ext cx="274637" cy="1117600"/>
          </a:xfrm>
          <a:prstGeom prst="rect">
            <a:avLst/>
          </a:prstGeom>
          <a:solidFill>
            <a:schemeClr val="accent1"/>
          </a:solidFill>
          <a:ln w="12700" algn="ctr">
            <a:noFill/>
            <a:round/>
            <a:headEnd type="none" w="sm" len="sm"/>
            <a:tailEnd/>
          </a:ln>
        </p:spPr>
        <p:txBody>
          <a:bodyPr wrap="none"/>
          <a:lstStyle/>
          <a:p>
            <a:pPr eaLnBrk="0" hangingPunct="0"/>
            <a:endParaRPr lang="en-US"/>
          </a:p>
        </p:txBody>
      </p:sp>
      <p:sp>
        <p:nvSpPr>
          <p:cNvPr id="14376" name="Rectangle 126"/>
          <p:cNvSpPr>
            <a:spLocks noChangeArrowheads="1"/>
          </p:cNvSpPr>
          <p:nvPr/>
        </p:nvSpPr>
        <p:spPr bwMode="auto">
          <a:xfrm>
            <a:off x="7272338" y="4500563"/>
            <a:ext cx="274637" cy="1201737"/>
          </a:xfrm>
          <a:prstGeom prst="rect">
            <a:avLst/>
          </a:prstGeom>
          <a:solidFill>
            <a:schemeClr val="accent1"/>
          </a:solidFill>
          <a:ln w="12700" algn="ctr">
            <a:noFill/>
            <a:round/>
            <a:headEnd type="none" w="sm" len="sm"/>
            <a:tailEnd/>
          </a:ln>
        </p:spPr>
        <p:txBody>
          <a:bodyPr wrap="none"/>
          <a:lstStyle/>
          <a:p>
            <a:pPr eaLnBrk="0" hangingPunct="0"/>
            <a:endParaRPr lang="en-US"/>
          </a:p>
        </p:txBody>
      </p:sp>
      <p:sp>
        <p:nvSpPr>
          <p:cNvPr id="14377" name="Rectangle 127"/>
          <p:cNvSpPr>
            <a:spLocks noChangeArrowheads="1"/>
          </p:cNvSpPr>
          <p:nvPr/>
        </p:nvSpPr>
        <p:spPr bwMode="auto">
          <a:xfrm>
            <a:off x="7564438" y="4430713"/>
            <a:ext cx="274637" cy="1271587"/>
          </a:xfrm>
          <a:prstGeom prst="rect">
            <a:avLst/>
          </a:prstGeom>
          <a:solidFill>
            <a:schemeClr val="accent1"/>
          </a:solidFill>
          <a:ln w="12700" algn="ctr">
            <a:noFill/>
            <a:round/>
            <a:headEnd type="none" w="sm" len="sm"/>
            <a:tailEnd/>
          </a:ln>
        </p:spPr>
        <p:txBody>
          <a:bodyPr wrap="none"/>
          <a:lstStyle/>
          <a:p>
            <a:pPr eaLnBrk="0" hangingPunct="0"/>
            <a:endParaRPr lang="en-US"/>
          </a:p>
        </p:txBody>
      </p:sp>
      <p:sp>
        <p:nvSpPr>
          <p:cNvPr id="14378" name="Rectangle 128"/>
          <p:cNvSpPr>
            <a:spLocks noChangeArrowheads="1"/>
          </p:cNvSpPr>
          <p:nvPr/>
        </p:nvSpPr>
        <p:spPr bwMode="auto">
          <a:xfrm>
            <a:off x="7856538" y="4137025"/>
            <a:ext cx="274637" cy="1565275"/>
          </a:xfrm>
          <a:prstGeom prst="rect">
            <a:avLst/>
          </a:prstGeom>
          <a:solidFill>
            <a:schemeClr val="accent1"/>
          </a:solidFill>
          <a:ln w="12700" algn="ctr">
            <a:noFill/>
            <a:round/>
            <a:headEnd type="none" w="sm" len="sm"/>
            <a:tailEnd/>
          </a:ln>
        </p:spPr>
        <p:txBody>
          <a:bodyPr wrap="none"/>
          <a:lstStyle/>
          <a:p>
            <a:pPr eaLnBrk="0" hangingPunct="0"/>
            <a:endParaRPr lang="en-US"/>
          </a:p>
        </p:txBody>
      </p:sp>
      <p:grpSp>
        <p:nvGrpSpPr>
          <p:cNvPr id="4" name="Group 81"/>
          <p:cNvGrpSpPr>
            <a:grpSpLocks/>
          </p:cNvGrpSpPr>
          <p:nvPr/>
        </p:nvGrpSpPr>
        <p:grpSpPr bwMode="auto">
          <a:xfrm>
            <a:off x="838200" y="3575050"/>
            <a:ext cx="8039100" cy="2147888"/>
            <a:chOff x="838200" y="4975860"/>
            <a:chExt cx="8039100" cy="731520"/>
          </a:xfrm>
        </p:grpSpPr>
        <p:cxnSp>
          <p:nvCxnSpPr>
            <p:cNvPr id="14391" name="Straight Connector 72"/>
            <p:cNvCxnSpPr>
              <a:cxnSpLocks noChangeShapeType="1"/>
            </p:cNvCxnSpPr>
            <p:nvPr/>
          </p:nvCxnSpPr>
          <p:spPr bwMode="auto">
            <a:xfrm>
              <a:off x="838200" y="4975860"/>
              <a:ext cx="8039100" cy="0"/>
            </a:xfrm>
            <a:prstGeom prst="line">
              <a:avLst/>
            </a:prstGeom>
            <a:noFill/>
            <a:ln w="9525" algn="ctr">
              <a:solidFill>
                <a:schemeClr val="hlink"/>
              </a:solidFill>
              <a:prstDash val="sysDot"/>
              <a:round/>
              <a:headEnd type="none" w="sm" len="sm"/>
              <a:tailEnd/>
            </a:ln>
          </p:spPr>
        </p:cxnSp>
        <p:cxnSp>
          <p:nvCxnSpPr>
            <p:cNvPr id="14392" name="Straight Connector 76"/>
            <p:cNvCxnSpPr>
              <a:cxnSpLocks noChangeShapeType="1"/>
            </p:cNvCxnSpPr>
            <p:nvPr/>
          </p:nvCxnSpPr>
          <p:spPr bwMode="auto">
            <a:xfrm>
              <a:off x="838200" y="5122164"/>
              <a:ext cx="8039100" cy="0"/>
            </a:xfrm>
            <a:prstGeom prst="line">
              <a:avLst/>
            </a:prstGeom>
            <a:noFill/>
            <a:ln w="9525" algn="ctr">
              <a:solidFill>
                <a:schemeClr val="hlink"/>
              </a:solidFill>
              <a:prstDash val="sysDot"/>
              <a:round/>
              <a:headEnd type="none" w="sm" len="sm"/>
              <a:tailEnd/>
            </a:ln>
          </p:spPr>
        </p:cxnSp>
        <p:cxnSp>
          <p:nvCxnSpPr>
            <p:cNvPr id="14393" name="Straight Connector 77"/>
            <p:cNvCxnSpPr>
              <a:cxnSpLocks noChangeShapeType="1"/>
            </p:cNvCxnSpPr>
            <p:nvPr/>
          </p:nvCxnSpPr>
          <p:spPr bwMode="auto">
            <a:xfrm>
              <a:off x="838200" y="5414772"/>
              <a:ext cx="8039100" cy="0"/>
            </a:xfrm>
            <a:prstGeom prst="line">
              <a:avLst/>
            </a:prstGeom>
            <a:noFill/>
            <a:ln w="9525" algn="ctr">
              <a:solidFill>
                <a:schemeClr val="hlink"/>
              </a:solidFill>
              <a:prstDash val="sysDot"/>
              <a:round/>
              <a:headEnd type="none" w="sm" len="sm"/>
              <a:tailEnd/>
            </a:ln>
          </p:spPr>
        </p:cxnSp>
        <p:cxnSp>
          <p:nvCxnSpPr>
            <p:cNvPr id="14394" name="Straight Connector 78"/>
            <p:cNvCxnSpPr>
              <a:cxnSpLocks noChangeShapeType="1"/>
            </p:cNvCxnSpPr>
            <p:nvPr/>
          </p:nvCxnSpPr>
          <p:spPr bwMode="auto">
            <a:xfrm>
              <a:off x="838200" y="5561076"/>
              <a:ext cx="8039100" cy="0"/>
            </a:xfrm>
            <a:prstGeom prst="line">
              <a:avLst/>
            </a:prstGeom>
            <a:noFill/>
            <a:ln w="9525" algn="ctr">
              <a:solidFill>
                <a:schemeClr val="hlink"/>
              </a:solidFill>
              <a:prstDash val="sysDot"/>
              <a:round/>
              <a:headEnd type="none" w="sm" len="sm"/>
              <a:tailEnd/>
            </a:ln>
          </p:spPr>
        </p:cxnSp>
        <p:cxnSp>
          <p:nvCxnSpPr>
            <p:cNvPr id="14395" name="Straight Connector 79"/>
            <p:cNvCxnSpPr>
              <a:cxnSpLocks noChangeShapeType="1"/>
            </p:cNvCxnSpPr>
            <p:nvPr/>
          </p:nvCxnSpPr>
          <p:spPr bwMode="auto">
            <a:xfrm>
              <a:off x="838200" y="5707380"/>
              <a:ext cx="8039100" cy="0"/>
            </a:xfrm>
            <a:prstGeom prst="line">
              <a:avLst/>
            </a:prstGeom>
            <a:noFill/>
            <a:ln w="9525" algn="ctr">
              <a:solidFill>
                <a:schemeClr val="hlink"/>
              </a:solidFill>
              <a:prstDash val="sysDot"/>
              <a:round/>
              <a:headEnd type="none" w="sm" len="sm"/>
              <a:tailEnd/>
            </a:ln>
          </p:spPr>
        </p:cxnSp>
        <p:cxnSp>
          <p:nvCxnSpPr>
            <p:cNvPr id="14396" name="Straight Connector 80"/>
            <p:cNvCxnSpPr>
              <a:cxnSpLocks noChangeShapeType="1"/>
            </p:cNvCxnSpPr>
            <p:nvPr/>
          </p:nvCxnSpPr>
          <p:spPr bwMode="auto">
            <a:xfrm>
              <a:off x="838200" y="5268468"/>
              <a:ext cx="8039100" cy="0"/>
            </a:xfrm>
            <a:prstGeom prst="line">
              <a:avLst/>
            </a:prstGeom>
            <a:noFill/>
            <a:ln w="9525" algn="ctr">
              <a:solidFill>
                <a:schemeClr val="hlink"/>
              </a:solidFill>
              <a:prstDash val="sysDot"/>
              <a:round/>
              <a:headEnd type="none" w="sm" len="sm"/>
              <a:tailEnd/>
            </a:ln>
          </p:spPr>
        </p:cxnSp>
      </p:grpSp>
      <p:sp>
        <p:nvSpPr>
          <p:cNvPr id="14380" name="Rectangle 38"/>
          <p:cNvSpPr>
            <a:spLocks noChangeArrowheads="1"/>
          </p:cNvSpPr>
          <p:nvPr/>
        </p:nvSpPr>
        <p:spPr bwMode="auto">
          <a:xfrm>
            <a:off x="674688" y="4770438"/>
            <a:ext cx="1571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200">
                <a:solidFill>
                  <a:schemeClr val="tx1"/>
                </a:solidFill>
                <a:latin typeface="Calibri" pitchFamily="34" charset="0"/>
              </a:rPr>
              <a:t>$4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4381" name="Rectangle 38"/>
          <p:cNvSpPr>
            <a:spLocks noChangeArrowheads="1"/>
          </p:cNvSpPr>
          <p:nvPr/>
        </p:nvSpPr>
        <p:spPr bwMode="auto">
          <a:xfrm>
            <a:off x="677863" y="4341813"/>
            <a:ext cx="1571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200">
                <a:solidFill>
                  <a:schemeClr val="tx1"/>
                </a:solidFill>
                <a:latin typeface="Calibri" pitchFamily="34" charset="0"/>
              </a:rPr>
              <a:t>$6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4382" name="Rectangle 38"/>
          <p:cNvSpPr>
            <a:spLocks noChangeArrowheads="1"/>
          </p:cNvSpPr>
          <p:nvPr/>
        </p:nvSpPr>
        <p:spPr bwMode="auto">
          <a:xfrm>
            <a:off x="681038" y="3911600"/>
            <a:ext cx="1571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200">
                <a:solidFill>
                  <a:schemeClr val="tx1"/>
                </a:solidFill>
                <a:latin typeface="Calibri" pitchFamily="34" charset="0"/>
              </a:rPr>
              <a:t>$8</a:t>
            </a:r>
            <a:endParaRPr lang="en-US" sz="1200">
              <a:solidFill>
                <a:schemeClr val="tx1"/>
              </a:solidFill>
            </a:endParaRPr>
          </a:p>
        </p:txBody>
      </p:sp>
      <p:grpSp>
        <p:nvGrpSpPr>
          <p:cNvPr id="5" name="Group 86"/>
          <p:cNvGrpSpPr>
            <a:grpSpLocks/>
          </p:cNvGrpSpPr>
          <p:nvPr/>
        </p:nvGrpSpPr>
        <p:grpSpPr bwMode="auto">
          <a:xfrm>
            <a:off x="8415338" y="2840038"/>
            <a:ext cx="330200" cy="712787"/>
            <a:chOff x="622050" y="1451819"/>
            <a:chExt cx="330219" cy="712830"/>
          </a:xfrm>
        </p:grpSpPr>
        <p:sp>
          <p:nvSpPr>
            <p:cNvPr id="14388" name="Rectangle 87"/>
            <p:cNvSpPr>
              <a:spLocks noChangeArrowheads="1"/>
            </p:cNvSpPr>
            <p:nvPr/>
          </p:nvSpPr>
          <p:spPr bwMode="auto">
            <a:xfrm>
              <a:off x="622050" y="1487541"/>
              <a:ext cx="330219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4400">
                  <a:solidFill>
                    <a:srgbClr val="4F81BD"/>
                  </a:solidFill>
                </a:rPr>
                <a:t>~</a:t>
              </a:r>
            </a:p>
          </p:txBody>
        </p:sp>
        <p:sp>
          <p:nvSpPr>
            <p:cNvPr id="14389" name="Rectangle 88"/>
            <p:cNvSpPr>
              <a:spLocks noChangeArrowheads="1"/>
            </p:cNvSpPr>
            <p:nvPr/>
          </p:nvSpPr>
          <p:spPr bwMode="auto">
            <a:xfrm>
              <a:off x="622050" y="1451819"/>
              <a:ext cx="330219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4400">
                  <a:solidFill>
                    <a:srgbClr val="4F81BD"/>
                  </a:solidFill>
                </a:rPr>
                <a:t>~</a:t>
              </a:r>
            </a:p>
          </p:txBody>
        </p:sp>
        <p:sp>
          <p:nvSpPr>
            <p:cNvPr id="14390" name="Rectangle 89"/>
            <p:cNvSpPr>
              <a:spLocks noChangeArrowheads="1"/>
            </p:cNvSpPr>
            <p:nvPr/>
          </p:nvSpPr>
          <p:spPr bwMode="auto">
            <a:xfrm>
              <a:off x="622050" y="1468500"/>
              <a:ext cx="330219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4400">
                  <a:solidFill>
                    <a:schemeClr val="bg1"/>
                  </a:solidFill>
                </a:rPr>
                <a:t>~</a:t>
              </a:r>
            </a:p>
          </p:txBody>
        </p:sp>
      </p:grpSp>
      <p:grpSp>
        <p:nvGrpSpPr>
          <p:cNvPr id="6" name="Group 90"/>
          <p:cNvGrpSpPr>
            <a:grpSpLocks/>
          </p:cNvGrpSpPr>
          <p:nvPr/>
        </p:nvGrpSpPr>
        <p:grpSpPr bwMode="auto">
          <a:xfrm>
            <a:off x="8115300" y="2841625"/>
            <a:ext cx="330200" cy="712788"/>
            <a:chOff x="622050" y="1451819"/>
            <a:chExt cx="330219" cy="712830"/>
          </a:xfrm>
        </p:grpSpPr>
        <p:sp>
          <p:nvSpPr>
            <p:cNvPr id="14385" name="Rectangle 91"/>
            <p:cNvSpPr>
              <a:spLocks noChangeArrowheads="1"/>
            </p:cNvSpPr>
            <p:nvPr/>
          </p:nvSpPr>
          <p:spPr bwMode="auto">
            <a:xfrm>
              <a:off x="622050" y="1487541"/>
              <a:ext cx="330219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4400">
                  <a:solidFill>
                    <a:srgbClr val="4F81BD"/>
                  </a:solidFill>
                </a:rPr>
                <a:t>~</a:t>
              </a:r>
            </a:p>
          </p:txBody>
        </p:sp>
        <p:sp>
          <p:nvSpPr>
            <p:cNvPr id="14386" name="Rectangle 92"/>
            <p:cNvSpPr>
              <a:spLocks noChangeArrowheads="1"/>
            </p:cNvSpPr>
            <p:nvPr/>
          </p:nvSpPr>
          <p:spPr bwMode="auto">
            <a:xfrm>
              <a:off x="622050" y="1451819"/>
              <a:ext cx="330219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4400">
                  <a:solidFill>
                    <a:srgbClr val="4F81BD"/>
                  </a:solidFill>
                </a:rPr>
                <a:t>~</a:t>
              </a:r>
            </a:p>
          </p:txBody>
        </p:sp>
        <p:sp>
          <p:nvSpPr>
            <p:cNvPr id="14387" name="Rectangle 93"/>
            <p:cNvSpPr>
              <a:spLocks noChangeArrowheads="1"/>
            </p:cNvSpPr>
            <p:nvPr/>
          </p:nvSpPr>
          <p:spPr bwMode="auto">
            <a:xfrm>
              <a:off x="622050" y="1468500"/>
              <a:ext cx="330219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4400">
                  <a:solidFill>
                    <a:schemeClr val="bg1"/>
                  </a:solidFill>
                </a:rPr>
                <a:t>~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075849" y="5788290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By City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Pilot Study Procedure</a:t>
            </a:r>
            <a:endParaRPr lang="en-US" sz="2400" smtClean="0"/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384A39-E22C-42D0-AAC5-8148352562D4}" type="slidenum">
              <a:rPr lang="en-US" smtClean="0"/>
              <a:pPr/>
              <a:t>17</a:t>
            </a:fld>
            <a:endParaRPr lang="en-US" smtClean="0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63550" y="4362450"/>
            <a:ext cx="8231188" cy="1089025"/>
            <a:chOff x="463550" y="4362450"/>
            <a:chExt cx="8231188" cy="1089025"/>
          </a:xfrm>
        </p:grpSpPr>
        <p:sp>
          <p:nvSpPr>
            <p:cNvPr id="4121" name="Rectangle 8"/>
            <p:cNvSpPr>
              <a:spLocks noChangeArrowheads="1"/>
            </p:cNvSpPr>
            <p:nvPr/>
          </p:nvSpPr>
          <p:spPr bwMode="auto">
            <a:xfrm>
              <a:off x="5262563" y="4537075"/>
              <a:ext cx="3432175" cy="914400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 type="none" w="sm" len="sm"/>
              <a:tailEnd/>
            </a:ln>
          </p:spPr>
          <p:txBody>
            <a:bodyPr anchor="ctr" anchorCtr="1"/>
            <a:lstStyle/>
            <a:p>
              <a:pPr algn="ctr" eaLnBrk="0" hangingPunct="0"/>
              <a:r>
                <a:rPr lang="en-US" sz="2000" dirty="0">
                  <a:solidFill>
                    <a:schemeClr val="tx1"/>
                  </a:solidFill>
                </a:rPr>
                <a:t>Conduct nexus analysis</a:t>
              </a:r>
            </a:p>
          </p:txBody>
        </p:sp>
        <p:sp>
          <p:nvSpPr>
            <p:cNvPr id="4122" name="Rectangle 8"/>
            <p:cNvSpPr>
              <a:spLocks noChangeArrowheads="1"/>
            </p:cNvSpPr>
            <p:nvPr/>
          </p:nvSpPr>
          <p:spPr bwMode="auto">
            <a:xfrm>
              <a:off x="517525" y="4529138"/>
              <a:ext cx="3432175" cy="914400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 type="none" w="sm" len="sm"/>
              <a:tailEnd/>
            </a:ln>
          </p:spPr>
          <p:txBody>
            <a:bodyPr anchor="ctr" anchorCtr="1"/>
            <a:lstStyle/>
            <a:p>
              <a:pPr algn="ctr" eaLnBrk="0" hangingPunct="0"/>
              <a:r>
                <a:rPr lang="en-US" sz="2000" dirty="0">
                  <a:solidFill>
                    <a:schemeClr val="tx1"/>
                  </a:solidFill>
                </a:rPr>
                <a:t>Credit local impact</a:t>
              </a:r>
              <a:br>
                <a:rPr lang="en-US" sz="2000" dirty="0">
                  <a:solidFill>
                    <a:schemeClr val="tx1"/>
                  </a:solidFill>
                </a:rPr>
              </a:br>
              <a:r>
                <a:rPr lang="en-US" sz="2000" dirty="0">
                  <a:solidFill>
                    <a:schemeClr val="tx1"/>
                  </a:solidFill>
                </a:rPr>
                <a:t>fee program revenue</a:t>
              </a:r>
            </a:p>
          </p:txBody>
        </p:sp>
        <p:sp>
          <p:nvSpPr>
            <p:cNvPr id="4123" name="Oval 20"/>
            <p:cNvSpPr>
              <a:spLocks noChangeAspect="1" noChangeArrowheads="1"/>
            </p:cNvSpPr>
            <p:nvPr/>
          </p:nvSpPr>
          <p:spPr bwMode="auto">
            <a:xfrm>
              <a:off x="463550" y="4435475"/>
              <a:ext cx="365125" cy="365125"/>
            </a:xfrm>
            <a:prstGeom prst="ellipse">
              <a:avLst/>
            </a:prstGeom>
            <a:solidFill>
              <a:srgbClr val="1634CA"/>
            </a:solidFill>
            <a:ln w="12700">
              <a:solidFill>
                <a:schemeClr val="hlink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124" name="Oval 21"/>
            <p:cNvSpPr>
              <a:spLocks noChangeAspect="1" noChangeArrowheads="1"/>
            </p:cNvSpPr>
            <p:nvPr/>
          </p:nvSpPr>
          <p:spPr bwMode="auto">
            <a:xfrm>
              <a:off x="5089525" y="4362450"/>
              <a:ext cx="365125" cy="365125"/>
            </a:xfrm>
            <a:prstGeom prst="ellipse">
              <a:avLst/>
            </a:prstGeom>
            <a:solidFill>
              <a:srgbClr val="1634CA"/>
            </a:solidFill>
            <a:ln w="12700">
              <a:solidFill>
                <a:schemeClr val="hlink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>
                  <a:solidFill>
                    <a:schemeClr val="tx1"/>
                  </a:solidFill>
                </a:rPr>
                <a:t>6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393950" y="2767013"/>
            <a:ext cx="4259263" cy="1449387"/>
            <a:chOff x="2393950" y="2767013"/>
            <a:chExt cx="4259263" cy="1449387"/>
          </a:xfrm>
        </p:grpSpPr>
        <p:sp>
          <p:nvSpPr>
            <p:cNvPr id="4119" name="Rectangle 8"/>
            <p:cNvSpPr>
              <a:spLocks noChangeArrowheads="1"/>
            </p:cNvSpPr>
            <p:nvPr/>
          </p:nvSpPr>
          <p:spPr bwMode="auto">
            <a:xfrm>
              <a:off x="2538413" y="2922588"/>
              <a:ext cx="4114800" cy="1293812"/>
            </a:xfrm>
            <a:prstGeom prst="rect">
              <a:avLst/>
            </a:prstGeom>
            <a:solidFill>
              <a:srgbClr val="009900"/>
            </a:solidFill>
            <a:ln w="12700">
              <a:noFill/>
              <a:miter lim="800000"/>
              <a:headEnd type="none" w="sm" len="sm"/>
              <a:tailEnd/>
            </a:ln>
          </p:spPr>
          <p:txBody>
            <a:bodyPr lIns="182880" anchor="ctr" anchorCtr="1"/>
            <a:lstStyle/>
            <a:p>
              <a:pPr eaLnBrk="0" hangingPunct="0"/>
              <a:r>
                <a:rPr lang="en-US" sz="2000" dirty="0">
                  <a:solidFill>
                    <a:schemeClr val="tx1"/>
                  </a:solidFill>
                </a:rPr>
                <a:t>Develop final project list</a:t>
              </a:r>
            </a:p>
            <a:p>
              <a:pPr eaLnBrk="0" hangingPunct="0">
                <a:buFont typeface="Arial" charset="0"/>
                <a:buChar char="•"/>
              </a:pPr>
              <a:r>
                <a:rPr lang="en-US" sz="1800" dirty="0">
                  <a:solidFill>
                    <a:srgbClr val="FFFFFF"/>
                  </a:solidFill>
                </a:rPr>
                <a:t> Nexus</a:t>
              </a:r>
            </a:p>
            <a:p>
              <a:pPr eaLnBrk="0" hangingPunct="0">
                <a:buFont typeface="Arial" charset="0"/>
                <a:buChar char="•"/>
              </a:pPr>
              <a:r>
                <a:rPr lang="en-US" sz="1800" dirty="0">
                  <a:solidFill>
                    <a:srgbClr val="FFFFFF"/>
                  </a:solidFill>
                </a:rPr>
                <a:t> Other Funding</a:t>
              </a:r>
            </a:p>
            <a:p>
              <a:pPr eaLnBrk="0" hangingPunct="0">
                <a:buFont typeface="Arial" charset="0"/>
                <a:buChar char="•"/>
              </a:pPr>
              <a:r>
                <a:rPr lang="en-US" sz="1800" dirty="0">
                  <a:solidFill>
                    <a:srgbClr val="FFFFFF"/>
                  </a:solidFill>
                </a:rPr>
                <a:t> Fee amount</a:t>
              </a:r>
            </a:p>
          </p:txBody>
        </p:sp>
        <p:sp>
          <p:nvSpPr>
            <p:cNvPr id="4120" name="Oval 20"/>
            <p:cNvSpPr>
              <a:spLocks noChangeAspect="1" noChangeArrowheads="1"/>
            </p:cNvSpPr>
            <p:nvPr/>
          </p:nvSpPr>
          <p:spPr bwMode="auto">
            <a:xfrm>
              <a:off x="2393950" y="2767013"/>
              <a:ext cx="365125" cy="365125"/>
            </a:xfrm>
            <a:prstGeom prst="ellipse">
              <a:avLst/>
            </a:prstGeom>
            <a:solidFill>
              <a:srgbClr val="1634CA"/>
            </a:solidFill>
            <a:ln w="12700">
              <a:solidFill>
                <a:schemeClr val="hlink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2598738" y="5657850"/>
            <a:ext cx="3824287" cy="957263"/>
            <a:chOff x="2598738" y="5657850"/>
            <a:chExt cx="3824287" cy="957263"/>
          </a:xfrm>
        </p:grpSpPr>
        <p:sp>
          <p:nvSpPr>
            <p:cNvPr id="4117" name="Rectangle 9"/>
            <p:cNvSpPr>
              <a:spLocks noChangeArrowheads="1"/>
            </p:cNvSpPr>
            <p:nvPr/>
          </p:nvSpPr>
          <p:spPr bwMode="auto">
            <a:xfrm>
              <a:off x="2767013" y="5816600"/>
              <a:ext cx="3656012" cy="798513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miter lim="800000"/>
              <a:headEnd type="none" w="sm" len="sm"/>
              <a:tailEnd/>
            </a:ln>
          </p:spPr>
          <p:txBody>
            <a:bodyPr lIns="0" rIns="0" anchor="ctr" anchorCtr="1"/>
            <a:lstStyle/>
            <a:p>
              <a:pPr algn="ctr" eaLnBrk="0" hangingPunct="0"/>
              <a:r>
                <a:rPr lang="en-US" sz="2000" dirty="0">
                  <a:solidFill>
                    <a:schemeClr val="tx1"/>
                  </a:solidFill>
                </a:rPr>
                <a:t>Draft Pilot</a:t>
              </a:r>
              <a:br>
                <a:rPr lang="en-US" sz="2000" dirty="0">
                  <a:solidFill>
                    <a:schemeClr val="tx1"/>
                  </a:solidFill>
                </a:rPr>
              </a:br>
              <a:r>
                <a:rPr lang="en-US" sz="2000" dirty="0">
                  <a:solidFill>
                    <a:schemeClr val="tx1"/>
                  </a:solidFill>
                </a:rPr>
                <a:t>Congestion Fee Program</a:t>
              </a:r>
            </a:p>
          </p:txBody>
        </p:sp>
        <p:sp>
          <p:nvSpPr>
            <p:cNvPr id="4118" name="Oval 21"/>
            <p:cNvSpPr>
              <a:spLocks noChangeAspect="1" noChangeArrowheads="1"/>
            </p:cNvSpPr>
            <p:nvPr/>
          </p:nvSpPr>
          <p:spPr bwMode="auto">
            <a:xfrm>
              <a:off x="2598738" y="5657850"/>
              <a:ext cx="365125" cy="365125"/>
            </a:xfrm>
            <a:prstGeom prst="ellipse">
              <a:avLst/>
            </a:prstGeom>
            <a:solidFill>
              <a:srgbClr val="1634CA"/>
            </a:solidFill>
            <a:ln w="12700">
              <a:solidFill>
                <a:schemeClr val="hlink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>
                  <a:solidFill>
                    <a:schemeClr val="tx1"/>
                  </a:solidFill>
                </a:rPr>
                <a:t>7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31813" y="1168400"/>
            <a:ext cx="8096250" cy="1227138"/>
            <a:chOff x="531813" y="1168400"/>
            <a:chExt cx="8096250" cy="1227138"/>
          </a:xfrm>
        </p:grpSpPr>
        <p:sp>
          <p:nvSpPr>
            <p:cNvPr id="4111" name="Rectangle 5"/>
            <p:cNvSpPr>
              <a:spLocks noChangeArrowheads="1"/>
            </p:cNvSpPr>
            <p:nvPr/>
          </p:nvSpPr>
          <p:spPr bwMode="auto">
            <a:xfrm>
              <a:off x="3424238" y="1300163"/>
              <a:ext cx="2308225" cy="109537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 type="none" w="sm" len="sm"/>
              <a:tailEnd/>
            </a:ln>
          </p:spPr>
          <p:txBody>
            <a:bodyPr anchor="ctr" anchorCtr="1"/>
            <a:lstStyle/>
            <a:p>
              <a:pPr marL="228600" algn="ctr" eaLnBrk="0" hangingPunct="0"/>
              <a:r>
                <a:rPr lang="en-US" sz="2000" dirty="0">
                  <a:solidFill>
                    <a:schemeClr val="tx1"/>
                  </a:solidFill>
                </a:rPr>
                <a:t>Verify/adjust land use forecast</a:t>
              </a:r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4112" name="Oval 17"/>
            <p:cNvSpPr>
              <a:spLocks noChangeAspect="1" noChangeArrowheads="1"/>
            </p:cNvSpPr>
            <p:nvPr/>
          </p:nvSpPr>
          <p:spPr bwMode="auto">
            <a:xfrm>
              <a:off x="3317875" y="1168400"/>
              <a:ext cx="365125" cy="365125"/>
            </a:xfrm>
            <a:prstGeom prst="ellipse">
              <a:avLst/>
            </a:prstGeom>
            <a:solidFill>
              <a:srgbClr val="1634CA"/>
            </a:solidFill>
            <a:ln w="12700">
              <a:solidFill>
                <a:schemeClr val="hlink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113" name="Rectangle 7"/>
            <p:cNvSpPr>
              <a:spLocks noChangeArrowheads="1"/>
            </p:cNvSpPr>
            <p:nvPr/>
          </p:nvSpPr>
          <p:spPr bwMode="auto">
            <a:xfrm>
              <a:off x="6191250" y="1290638"/>
              <a:ext cx="2436813" cy="108902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 type="none" w="sm" len="sm"/>
              <a:tailEnd/>
            </a:ln>
          </p:spPr>
          <p:txBody>
            <a:bodyPr anchor="ctr" anchorCtr="1"/>
            <a:lstStyle/>
            <a:p>
              <a:pPr algn="ctr" eaLnBrk="0" hangingPunct="0"/>
              <a:r>
                <a:rPr lang="en-US" sz="2000" dirty="0">
                  <a:solidFill>
                    <a:schemeClr val="tx1"/>
                  </a:solidFill>
                </a:rPr>
                <a:t>Review/modify</a:t>
              </a:r>
              <a:br>
                <a:rPr lang="en-US" sz="2000" dirty="0">
                  <a:solidFill>
                    <a:schemeClr val="tx1"/>
                  </a:solidFill>
                </a:rPr>
              </a:br>
              <a:r>
                <a:rPr lang="en-US" sz="2000" dirty="0">
                  <a:solidFill>
                    <a:schemeClr val="tx1"/>
                  </a:solidFill>
                </a:rPr>
                <a:t>regional network</a:t>
              </a:r>
            </a:p>
          </p:txBody>
        </p:sp>
        <p:sp>
          <p:nvSpPr>
            <p:cNvPr id="4114" name="Oval 18"/>
            <p:cNvSpPr>
              <a:spLocks noChangeAspect="1" noChangeArrowheads="1"/>
            </p:cNvSpPr>
            <p:nvPr/>
          </p:nvSpPr>
          <p:spPr bwMode="auto">
            <a:xfrm>
              <a:off x="5957888" y="1189038"/>
              <a:ext cx="365125" cy="365125"/>
            </a:xfrm>
            <a:prstGeom prst="ellipse">
              <a:avLst/>
            </a:prstGeom>
            <a:solidFill>
              <a:srgbClr val="1634CA"/>
            </a:solidFill>
            <a:ln w="12700">
              <a:solidFill>
                <a:schemeClr val="hlink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115" name="Rectangle 4"/>
            <p:cNvSpPr>
              <a:spLocks noChangeArrowheads="1"/>
            </p:cNvSpPr>
            <p:nvPr/>
          </p:nvSpPr>
          <p:spPr bwMode="auto">
            <a:xfrm>
              <a:off x="585788" y="1308100"/>
              <a:ext cx="2327275" cy="1071563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 type="none" w="sm" len="sm"/>
              <a:tailEnd/>
            </a:ln>
          </p:spPr>
          <p:txBody>
            <a:bodyPr anchor="ctr" anchorCtr="1"/>
            <a:lstStyle/>
            <a:p>
              <a:pPr marL="228600" algn="ctr" eaLnBrk="0" hangingPunct="0"/>
              <a:r>
                <a:rPr lang="en-US" sz="2000" dirty="0">
                  <a:solidFill>
                    <a:schemeClr val="tx1"/>
                  </a:solidFill>
                </a:rPr>
                <a:t>Identify candidate projects</a:t>
              </a:r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4116" name="Oval 16"/>
            <p:cNvSpPr>
              <a:spLocks noChangeAspect="1" noChangeArrowheads="1"/>
            </p:cNvSpPr>
            <p:nvPr/>
          </p:nvSpPr>
          <p:spPr bwMode="auto">
            <a:xfrm>
              <a:off x="531813" y="1189038"/>
              <a:ext cx="365125" cy="365125"/>
            </a:xfrm>
            <a:prstGeom prst="ellipse">
              <a:avLst/>
            </a:prstGeom>
            <a:solidFill>
              <a:srgbClr val="1634CA"/>
            </a:solidFill>
            <a:ln w="12700">
              <a:solidFill>
                <a:schemeClr val="hlink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>
                  <a:solidFill>
                    <a:schemeClr val="tx1"/>
                  </a:solidFill>
                </a:rPr>
                <a:t>1</a:t>
              </a:r>
            </a:p>
          </p:txBody>
        </p:sp>
      </p:grpSp>
      <p:cxnSp>
        <p:nvCxnSpPr>
          <p:cNvPr id="32" name="AutoShape 15"/>
          <p:cNvCxnSpPr>
            <a:cxnSpLocks noChangeShapeType="1"/>
            <a:stCxn id="4115" idx="2"/>
            <a:endCxn id="4119" idx="1"/>
          </p:cNvCxnSpPr>
          <p:nvPr/>
        </p:nvCxnSpPr>
        <p:spPr bwMode="auto">
          <a:xfrm rot="16200000" flipH="1">
            <a:off x="1549400" y="2579688"/>
            <a:ext cx="1189037" cy="788988"/>
          </a:xfrm>
          <a:prstGeom prst="curvedConnector2">
            <a:avLst/>
          </a:prstGeom>
          <a:noFill/>
          <a:ln w="88900">
            <a:solidFill>
              <a:schemeClr val="bg1">
                <a:lumMod val="25000"/>
                <a:lumOff val="75000"/>
              </a:schemeClr>
            </a:solidFill>
            <a:round/>
            <a:headEnd type="none" w="sm" len="sm"/>
            <a:tailEnd type="stealth" w="sm" len="med"/>
          </a:ln>
        </p:spPr>
      </p:cxnSp>
      <p:cxnSp>
        <p:nvCxnSpPr>
          <p:cNvPr id="35" name="AutoShape 15"/>
          <p:cNvCxnSpPr>
            <a:cxnSpLocks noChangeShapeType="1"/>
            <a:stCxn id="4111" idx="2"/>
            <a:endCxn id="4119" idx="0"/>
          </p:cNvCxnSpPr>
          <p:nvPr/>
        </p:nvCxnSpPr>
        <p:spPr bwMode="auto">
          <a:xfrm rot="16200000" flipH="1">
            <a:off x="4323557" y="2650331"/>
            <a:ext cx="527050" cy="17463"/>
          </a:xfrm>
          <a:prstGeom prst="curvedConnector3">
            <a:avLst>
              <a:gd name="adj1" fmla="val 50000"/>
            </a:avLst>
          </a:prstGeom>
          <a:noFill/>
          <a:ln w="88900">
            <a:solidFill>
              <a:schemeClr val="bg1">
                <a:lumMod val="25000"/>
                <a:lumOff val="75000"/>
              </a:schemeClr>
            </a:solidFill>
            <a:round/>
            <a:headEnd type="none" w="sm" len="sm"/>
            <a:tailEnd type="stealth" w="sm" len="med"/>
          </a:ln>
        </p:spPr>
      </p:cxnSp>
      <p:cxnSp>
        <p:nvCxnSpPr>
          <p:cNvPr id="39" name="AutoShape 15"/>
          <p:cNvCxnSpPr>
            <a:cxnSpLocks noChangeShapeType="1"/>
            <a:stCxn id="4113" idx="2"/>
            <a:endCxn id="4119" idx="3"/>
          </p:cNvCxnSpPr>
          <p:nvPr/>
        </p:nvCxnSpPr>
        <p:spPr bwMode="auto">
          <a:xfrm rot="5400000">
            <a:off x="6437313" y="2595563"/>
            <a:ext cx="1189037" cy="757237"/>
          </a:xfrm>
          <a:prstGeom prst="curvedConnector2">
            <a:avLst/>
          </a:prstGeom>
          <a:noFill/>
          <a:ln w="88900">
            <a:solidFill>
              <a:schemeClr val="bg1">
                <a:lumMod val="25000"/>
                <a:lumOff val="75000"/>
              </a:schemeClr>
            </a:solidFill>
            <a:round/>
            <a:headEnd type="none" w="sm" len="sm"/>
            <a:tailEnd type="stealth" w="sm" len="med"/>
          </a:ln>
        </p:spPr>
      </p:cxnSp>
      <p:cxnSp>
        <p:nvCxnSpPr>
          <p:cNvPr id="42" name="AutoShape 15"/>
          <p:cNvCxnSpPr>
            <a:cxnSpLocks noChangeShapeType="1"/>
            <a:stCxn id="4119" idx="2"/>
            <a:endCxn id="4122" idx="3"/>
          </p:cNvCxnSpPr>
          <p:nvPr/>
        </p:nvCxnSpPr>
        <p:spPr bwMode="auto">
          <a:xfrm rot="5400000">
            <a:off x="3887788" y="4278312"/>
            <a:ext cx="769938" cy="646113"/>
          </a:xfrm>
          <a:prstGeom prst="curvedConnector2">
            <a:avLst/>
          </a:prstGeom>
          <a:noFill/>
          <a:ln w="88900">
            <a:solidFill>
              <a:schemeClr val="bg1">
                <a:lumMod val="25000"/>
                <a:lumOff val="75000"/>
              </a:schemeClr>
            </a:solidFill>
            <a:round/>
            <a:headEnd type="none" w="sm" len="sm"/>
            <a:tailEnd type="stealth" w="sm" len="med"/>
          </a:ln>
        </p:spPr>
      </p:cxnSp>
      <p:cxnSp>
        <p:nvCxnSpPr>
          <p:cNvPr id="45" name="AutoShape 15"/>
          <p:cNvCxnSpPr>
            <a:cxnSpLocks noChangeShapeType="1"/>
            <a:stCxn id="4119" idx="2"/>
            <a:endCxn id="4121" idx="1"/>
          </p:cNvCxnSpPr>
          <p:nvPr/>
        </p:nvCxnSpPr>
        <p:spPr bwMode="auto">
          <a:xfrm rot="16200000" flipH="1">
            <a:off x="4540250" y="4271963"/>
            <a:ext cx="777875" cy="666750"/>
          </a:xfrm>
          <a:prstGeom prst="curvedConnector2">
            <a:avLst/>
          </a:prstGeom>
          <a:noFill/>
          <a:ln w="88900">
            <a:solidFill>
              <a:schemeClr val="bg1">
                <a:lumMod val="25000"/>
                <a:lumOff val="75000"/>
              </a:schemeClr>
            </a:solidFill>
            <a:round/>
            <a:headEnd type="none" w="sm" len="sm"/>
            <a:tailEnd type="stealth" w="sm" len="med"/>
          </a:ln>
        </p:spPr>
      </p:cxnSp>
      <p:cxnSp>
        <p:nvCxnSpPr>
          <p:cNvPr id="48" name="AutoShape 15"/>
          <p:cNvCxnSpPr>
            <a:cxnSpLocks noChangeShapeType="1"/>
            <a:stCxn id="4121" idx="2"/>
            <a:endCxn id="4117" idx="3"/>
          </p:cNvCxnSpPr>
          <p:nvPr/>
        </p:nvCxnSpPr>
        <p:spPr bwMode="auto">
          <a:xfrm rot="5400000">
            <a:off x="6318250" y="5556250"/>
            <a:ext cx="765175" cy="555625"/>
          </a:xfrm>
          <a:prstGeom prst="curvedConnector2">
            <a:avLst/>
          </a:prstGeom>
          <a:noFill/>
          <a:ln w="88900">
            <a:solidFill>
              <a:schemeClr val="bg1">
                <a:lumMod val="25000"/>
                <a:lumOff val="75000"/>
              </a:schemeClr>
            </a:solidFill>
            <a:round/>
            <a:headEnd type="none" w="sm" len="sm"/>
            <a:tailEnd type="stealth" w="sm" len="med"/>
          </a:ln>
        </p:spPr>
      </p:cxnSp>
      <p:cxnSp>
        <p:nvCxnSpPr>
          <p:cNvPr id="52" name="AutoShape 15"/>
          <p:cNvCxnSpPr>
            <a:cxnSpLocks noChangeShapeType="1"/>
            <a:stCxn id="4122" idx="2"/>
            <a:endCxn id="4117" idx="1"/>
          </p:cNvCxnSpPr>
          <p:nvPr/>
        </p:nvCxnSpPr>
        <p:spPr bwMode="auto">
          <a:xfrm rot="16200000" flipH="1">
            <a:off x="2114550" y="5562601"/>
            <a:ext cx="771525" cy="533400"/>
          </a:xfrm>
          <a:prstGeom prst="curvedConnector2">
            <a:avLst/>
          </a:prstGeom>
          <a:noFill/>
          <a:ln w="88900">
            <a:solidFill>
              <a:schemeClr val="bg1">
                <a:lumMod val="25000"/>
                <a:lumOff val="75000"/>
              </a:schemeClr>
            </a:solidFill>
            <a:round/>
            <a:headEnd type="none" w="sm" len="sm"/>
            <a:tailEnd type="stealth" w="sm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Tool makes the exercise easy!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4B57F-A3FE-422B-BE0F-2A779257669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363" y="2163763"/>
            <a:ext cx="1773237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2971800" y="24384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981200"/>
            <a:ext cx="20828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810000" y="1489982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 dirty="0">
                <a:solidFill>
                  <a:schemeClr val="tx1"/>
                </a:solidFill>
              </a:rPr>
              <a:t>Congestion Mitigation Fee </a:t>
            </a:r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752475" y="5084763"/>
            <a:ext cx="8315325" cy="1514475"/>
            <a:chOff x="0" y="3347"/>
            <a:chExt cx="5208" cy="877"/>
          </a:xfrm>
        </p:grpSpPr>
        <p:pic>
          <p:nvPicPr>
            <p:cNvPr id="13" name="Picture 11" descr="willow5 small"/>
            <p:cNvPicPr>
              <a:picLocks noChangeAspect="1" noChangeArrowheads="1"/>
            </p:cNvPicPr>
            <p:nvPr/>
          </p:nvPicPr>
          <p:blipFill>
            <a:blip r:embed="rId4" cstate="print"/>
            <a:srcRect t="7018" b="6140"/>
            <a:stretch>
              <a:fillRect/>
            </a:stretch>
          </p:blipFill>
          <p:spPr bwMode="auto">
            <a:xfrm>
              <a:off x="1920" y="3347"/>
              <a:ext cx="1488" cy="862"/>
            </a:xfrm>
            <a:prstGeom prst="rect">
              <a:avLst/>
            </a:prstGeom>
            <a:noFill/>
          </p:spPr>
        </p:pic>
        <p:pic>
          <p:nvPicPr>
            <p:cNvPr id="14" name="Picture 12" descr="SMONIC~1a"/>
            <p:cNvPicPr>
              <a:picLocks noChangeAspect="1" noChangeArrowheads="1"/>
            </p:cNvPicPr>
            <p:nvPr/>
          </p:nvPicPr>
          <p:blipFill>
            <a:blip r:embed="rId5" cstate="print"/>
            <a:srcRect r="6451"/>
            <a:stretch>
              <a:fillRect/>
            </a:stretch>
          </p:blipFill>
          <p:spPr bwMode="auto">
            <a:xfrm>
              <a:off x="3456" y="3360"/>
              <a:ext cx="1056" cy="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3" descr="detail_photogallery_f3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60" y="3360"/>
              <a:ext cx="648" cy="864"/>
            </a:xfrm>
            <a:prstGeom prst="rect">
              <a:avLst/>
            </a:prstGeom>
            <a:noFill/>
          </p:spPr>
        </p:pic>
        <p:pic>
          <p:nvPicPr>
            <p:cNvPr id="16" name="Picture 14" descr="Bike Lockers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08" y="3357"/>
              <a:ext cx="867" cy="867"/>
            </a:xfrm>
            <a:prstGeom prst="rect">
              <a:avLst/>
            </a:prstGeom>
            <a:noFill/>
          </p:spPr>
        </p:pic>
        <p:pic>
          <p:nvPicPr>
            <p:cNvPr id="17" name="Picture 15" descr="park3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3360"/>
              <a:ext cx="960" cy="768"/>
            </a:xfrm>
            <a:prstGeom prst="rect">
              <a:avLst/>
            </a:prstGeom>
            <a:noFill/>
          </p:spPr>
        </p:pic>
      </p:grp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2133600" y="3581400"/>
            <a:ext cx="21336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5334000" y="3581400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6019800" y="3581400"/>
            <a:ext cx="5334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6324600" y="3505200"/>
            <a:ext cx="22098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H="1">
            <a:off x="3810000" y="3581400"/>
            <a:ext cx="9906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6400800" y="2009775"/>
            <a:ext cx="2743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0">
                <a:solidFill>
                  <a:schemeClr val="tx1"/>
                </a:solidFill>
              </a:rPr>
              <a:t>New Revenue</a:t>
            </a:r>
          </a:p>
          <a:p>
            <a:r>
              <a:rPr lang="en-US" sz="1800" b="0">
                <a:solidFill>
                  <a:schemeClr val="tx1"/>
                </a:solidFill>
              </a:rPr>
              <a:t>Cities Collect New Funds</a:t>
            </a:r>
          </a:p>
          <a:p>
            <a:r>
              <a:rPr lang="en-US" sz="1800" b="0">
                <a:solidFill>
                  <a:schemeClr val="tx1"/>
                </a:solidFill>
              </a:rPr>
              <a:t>Cities Build Projects</a:t>
            </a:r>
          </a:p>
          <a:p>
            <a:r>
              <a:rPr lang="en-US" sz="1800" b="0">
                <a:solidFill>
                  <a:schemeClr val="tx1"/>
                </a:solidFill>
              </a:rPr>
              <a:t>Comply with CMP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How the Nexus Process Works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26487" y="2398464"/>
            <a:ext cx="8542583" cy="4304582"/>
            <a:chOff x="526487" y="2398464"/>
            <a:chExt cx="8542583" cy="430458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526487" y="2444577"/>
              <a:ext cx="6800168" cy="4258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666" tIns="39333" rIns="78666" bIns="39333"/>
            <a:lstStyle/>
            <a:p>
              <a:pPr marL="295275" indent="-295275" defTabSz="7874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2200" dirty="0" smtClean="0">
                  <a:solidFill>
                    <a:schemeClr val="tx1"/>
                  </a:solidFill>
                  <a:latin typeface="+mj-lt"/>
                </a:rPr>
                <a:t>Population </a:t>
              </a:r>
              <a:r>
                <a:rPr lang="en-US" sz="2200" dirty="0">
                  <a:solidFill>
                    <a:schemeClr val="tx1"/>
                  </a:solidFill>
                  <a:latin typeface="+mj-lt"/>
                </a:rPr>
                <a:t>and Employment</a:t>
              </a:r>
            </a:p>
            <a:p>
              <a:pPr marL="295275" indent="-295275" defTabSz="7874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4400" b="0" dirty="0">
                  <a:solidFill>
                    <a:schemeClr val="tx1"/>
                  </a:solidFill>
                  <a:latin typeface="ScalaSansLF-Bold" pitchFamily="2" charset="0"/>
                  <a:sym typeface="Wingdings" pitchFamily="2" charset="2"/>
                </a:rPr>
                <a:t></a:t>
              </a:r>
              <a:endParaRPr lang="en-US" sz="4400" b="0" dirty="0">
                <a:solidFill>
                  <a:schemeClr val="tx1"/>
                </a:solidFill>
                <a:latin typeface="ScalaSansLF-Bold" pitchFamily="2" charset="0"/>
              </a:endParaRPr>
            </a:p>
            <a:p>
              <a:pPr marL="295275" indent="-295275" defTabSz="7874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2200" dirty="0" smtClean="0">
                  <a:solidFill>
                    <a:schemeClr val="tx1"/>
                  </a:solidFill>
                  <a:latin typeface="+mj-lt"/>
                </a:rPr>
                <a:t>Total </a:t>
              </a:r>
              <a:r>
                <a:rPr lang="en-US" sz="2200" dirty="0">
                  <a:solidFill>
                    <a:schemeClr val="tx1"/>
                  </a:solidFill>
                  <a:latin typeface="+mj-lt"/>
                </a:rPr>
                <a:t>Travel Demand</a:t>
              </a:r>
              <a:r>
                <a:rPr lang="en-US" sz="2800" b="0" dirty="0">
                  <a:solidFill>
                    <a:schemeClr val="tx1"/>
                  </a:solidFill>
                  <a:latin typeface="ScalaSansLF-Bold" pitchFamily="2" charset="0"/>
                </a:rPr>
                <a:t>		</a:t>
              </a:r>
            </a:p>
            <a:p>
              <a:pPr marL="295275" indent="-295275" defTabSz="7874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4400" b="0" dirty="0" smtClean="0">
                  <a:solidFill>
                    <a:schemeClr val="tx1"/>
                  </a:solidFill>
                  <a:latin typeface="ScalaSansLF-Bold" pitchFamily="2" charset="0"/>
                  <a:sym typeface="Wingdings" pitchFamily="2" charset="2"/>
                </a:rPr>
                <a:t></a:t>
              </a:r>
              <a:endParaRPr lang="en-US" sz="4400" b="0" dirty="0">
                <a:solidFill>
                  <a:schemeClr val="tx1"/>
                </a:solidFill>
                <a:latin typeface="ScalaSansLF-Bold" pitchFamily="2" charset="0"/>
                <a:sym typeface="Wingdings" pitchFamily="2" charset="2"/>
              </a:endParaRPr>
            </a:p>
            <a:p>
              <a:pPr defTabSz="7874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2200" dirty="0" smtClean="0">
                  <a:solidFill>
                    <a:schemeClr val="tx1"/>
                  </a:solidFill>
                  <a:latin typeface="+mj-lt"/>
                </a:rPr>
                <a:t>Determine The Nexus between New Development and its Impact on Transportation Network</a:t>
              </a:r>
              <a:endParaRPr lang="en-US" sz="2200" dirty="0">
                <a:solidFill>
                  <a:schemeClr val="tx1"/>
                </a:solidFill>
                <a:latin typeface="+mj-lt"/>
              </a:endParaRPr>
            </a:p>
            <a:p>
              <a:pPr marL="295275" indent="-295275" defTabSz="7874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4400" b="0" dirty="0" smtClean="0">
                  <a:solidFill>
                    <a:schemeClr val="tx1"/>
                  </a:solidFill>
                  <a:latin typeface="ScalaSansLF-Bold" pitchFamily="2" charset="0"/>
                  <a:sym typeface="Wingdings" pitchFamily="2" charset="2"/>
                </a:rPr>
                <a:t></a:t>
              </a:r>
              <a:endParaRPr lang="en-US" sz="4400" dirty="0" smtClean="0">
                <a:solidFill>
                  <a:schemeClr val="tx1"/>
                </a:solidFill>
                <a:latin typeface="+mj-lt"/>
                <a:sym typeface="Wingdings" pitchFamily="2" charset="2"/>
              </a:endParaRPr>
            </a:p>
            <a:p>
              <a:pPr marL="295275" indent="-295275" defTabSz="7874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2200" dirty="0" smtClean="0">
                  <a:solidFill>
                    <a:schemeClr val="tx1"/>
                  </a:solidFill>
                  <a:latin typeface="+mj-lt"/>
                </a:rPr>
                <a:t>Fee </a:t>
              </a:r>
              <a:r>
                <a:rPr lang="en-US" sz="2200" dirty="0">
                  <a:solidFill>
                    <a:schemeClr val="tx1"/>
                  </a:solidFill>
                  <a:latin typeface="+mj-lt"/>
                </a:rPr>
                <a:t>Per Trip of New Development</a:t>
              </a:r>
              <a:endParaRPr lang="en-US" sz="2200" dirty="0">
                <a:solidFill>
                  <a:schemeClr val="tx1"/>
                </a:solidFill>
                <a:latin typeface="+mj-lt"/>
                <a:sym typeface="ESRI ArcPad" pitchFamily="2" charset="2"/>
              </a:endParaRPr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90222" y="3304929"/>
              <a:ext cx="1206500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21985" y="4818951"/>
              <a:ext cx="1189037" cy="801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 descr="People"/>
            <p:cNvPicPr>
              <a:picLocks noChangeAspect="1" noChangeArrowheads="1"/>
            </p:cNvPicPr>
            <p:nvPr/>
          </p:nvPicPr>
          <p:blipFill>
            <a:blip r:embed="rId4" cstate="print"/>
            <a:srcRect l="2777" t="4167" r="25000" b="66667"/>
            <a:stretch>
              <a:fillRect/>
            </a:stretch>
          </p:blipFill>
          <p:spPr bwMode="auto">
            <a:xfrm>
              <a:off x="6429822" y="2398464"/>
              <a:ext cx="2362200" cy="636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buildings"/>
            <p:cNvPicPr>
              <a:picLocks noChangeAspect="1" noChangeArrowheads="1"/>
            </p:cNvPicPr>
            <p:nvPr/>
          </p:nvPicPr>
          <p:blipFill>
            <a:blip r:embed="rId5" cstate="print"/>
            <a:srcRect l="2667" t="999" r="8333" b="71001"/>
            <a:stretch>
              <a:fillRect/>
            </a:stretch>
          </p:blipFill>
          <p:spPr bwMode="auto">
            <a:xfrm>
              <a:off x="6484250" y="6065593"/>
              <a:ext cx="2441575" cy="51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8360222" y="3628554"/>
              <a:ext cx="708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100%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54565" y="5188291"/>
              <a:ext cx="4812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7%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16857" y="894421"/>
            <a:ext cx="794657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California Mitigation Fee Act (AB 1600)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i="1" dirty="0" smtClean="0">
                <a:solidFill>
                  <a:srgbClr val="FF0000"/>
                </a:solidFill>
              </a:rPr>
              <a:t>Allow government to levy fees on new developments to defray the cost of accommodating impacts on transportation networks</a:t>
            </a:r>
          </a:p>
          <a:p>
            <a:pPr marL="342900" indent="-342900">
              <a:buFont typeface="+mj-lt"/>
              <a:buAutoNum type="arabicPeriod"/>
            </a:pPr>
            <a:r>
              <a:rPr lang="en-US" i="1" dirty="0" smtClean="0">
                <a:solidFill>
                  <a:srgbClr val="FF0000"/>
                </a:solidFill>
              </a:rPr>
              <a:t>Need to show a clear nexus between the purpose of the fee, the improvements being funded by the fee, and development growth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52403" y="1869821"/>
            <a:ext cx="1731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Q &amp; A</a:t>
            </a:r>
            <a:endParaRPr lang="en-US" sz="44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9600" y="2714183"/>
            <a:ext cx="7707086" cy="14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25713" y="2873838"/>
            <a:ext cx="760548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0" i="1" dirty="0" smtClean="0">
                <a:solidFill>
                  <a:schemeClr val="tx1"/>
                </a:solidFill>
              </a:rPr>
              <a:t>Contact</a:t>
            </a:r>
          </a:p>
          <a:p>
            <a:pPr algn="ctr"/>
            <a:endParaRPr lang="en-US" sz="2400" b="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0" i="1" dirty="0" smtClean="0">
                <a:solidFill>
                  <a:schemeClr val="tx1"/>
                </a:solidFill>
              </a:rPr>
              <a:t>Robert </a:t>
            </a:r>
            <a:r>
              <a:rPr lang="en-US" sz="2400" b="0" i="1" dirty="0" err="1" smtClean="0">
                <a:solidFill>
                  <a:schemeClr val="tx1"/>
                </a:solidFill>
              </a:rPr>
              <a:t>Calix</a:t>
            </a:r>
            <a:endParaRPr lang="en-US" sz="2400" b="0" i="1" dirty="0" smtClean="0">
              <a:solidFill>
                <a:schemeClr val="tx1"/>
              </a:solidFill>
            </a:endParaRPr>
          </a:p>
          <a:p>
            <a:pPr algn="ctr"/>
            <a:endParaRPr lang="en-US" sz="2000" b="0" dirty="0" smtClean="0">
              <a:solidFill>
                <a:schemeClr val="tx1"/>
              </a:solidFill>
            </a:endParaRPr>
          </a:p>
          <a:p>
            <a:pPr algn="ctr"/>
            <a:r>
              <a:rPr lang="en-US" sz="1800" b="0" dirty="0" smtClean="0">
                <a:solidFill>
                  <a:schemeClr val="tx1"/>
                </a:solidFill>
              </a:rPr>
              <a:t>Los Angeles County Metropolitan Transportation Authority</a:t>
            </a:r>
          </a:p>
          <a:p>
            <a:pPr algn="ctr"/>
            <a:r>
              <a:rPr lang="en-US" sz="1800" b="0" dirty="0" smtClean="0">
                <a:solidFill>
                  <a:schemeClr val="tx1"/>
                </a:solidFill>
              </a:rPr>
              <a:t>Phone: (213) 922-2563</a:t>
            </a:r>
          </a:p>
          <a:p>
            <a:pPr algn="ctr"/>
            <a:r>
              <a:rPr lang="en-US" sz="1800" b="0" dirty="0" smtClean="0">
                <a:solidFill>
                  <a:schemeClr val="tx1"/>
                </a:solidFill>
              </a:rPr>
              <a:t>Fax: (213) 922-2868</a:t>
            </a:r>
          </a:p>
          <a:p>
            <a:pPr algn="ctr"/>
            <a:r>
              <a:rPr lang="en-US" sz="1800" b="0" dirty="0" smtClean="0">
                <a:solidFill>
                  <a:schemeClr val="tx1"/>
                </a:solidFill>
              </a:rPr>
              <a:t>calixr@</a:t>
            </a:r>
            <a:r>
              <a:rPr lang="en-US" sz="1800" b="0" i="1" dirty="0" smtClean="0">
                <a:solidFill>
                  <a:schemeClr val="tx1"/>
                </a:solidFill>
              </a:rPr>
              <a:t>mta</a:t>
            </a:r>
            <a:r>
              <a:rPr lang="en-US" sz="1800" b="0" dirty="0" smtClean="0">
                <a:solidFill>
                  <a:schemeClr val="tx1"/>
                </a:solidFill>
              </a:rPr>
              <a:t>.net 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44463"/>
            <a:ext cx="8229600" cy="1089026"/>
          </a:xfrm>
          <a:noFill/>
        </p:spPr>
        <p:txBody>
          <a:bodyPr/>
          <a:lstStyle/>
          <a:p>
            <a:r>
              <a:rPr lang="en-US" sz="3500" dirty="0" smtClean="0">
                <a:ea typeface="ＭＳ Ｐゴシック" pitchFamily="34" charset="-128"/>
              </a:rPr>
              <a:t>CMP Benefit to Developers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311275"/>
            <a:ext cx="8196262" cy="5027613"/>
          </a:xfrm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Countywide Fee Provides</a:t>
            </a:r>
          </a:p>
          <a:p>
            <a:pPr lvl="1"/>
            <a:r>
              <a:rPr lang="en-US" sz="2200" smtClean="0">
                <a:ea typeface="ＭＳ Ｐゴシック" pitchFamily="34" charset="-128"/>
              </a:rPr>
              <a:t>Consistency</a:t>
            </a:r>
          </a:p>
          <a:p>
            <a:pPr lvl="1"/>
            <a:r>
              <a:rPr lang="en-US" sz="2200" smtClean="0">
                <a:ea typeface="ＭＳ Ｐゴシック" pitchFamily="34" charset="-128"/>
              </a:rPr>
              <a:t>Predictability</a:t>
            </a:r>
          </a:p>
          <a:p>
            <a:pPr lvl="1"/>
            <a:r>
              <a:rPr lang="en-US" sz="2200" smtClean="0">
                <a:ea typeface="ＭＳ Ｐゴシック" pitchFamily="34" charset="-128"/>
              </a:rPr>
              <a:t>Certainty</a:t>
            </a:r>
          </a:p>
          <a:p>
            <a:r>
              <a:rPr lang="en-US" smtClean="0">
                <a:ea typeface="ＭＳ Ｐゴシック" pitchFamily="34" charset="-128"/>
              </a:rPr>
              <a:t>Project-Specific Deficiency Plans Could Substantially Delay Project Approvals  </a:t>
            </a:r>
          </a:p>
          <a:p>
            <a:r>
              <a:rPr lang="en-US" smtClean="0">
                <a:ea typeface="ＭＳ Ｐゴシック" pitchFamily="34" charset="-128"/>
              </a:rPr>
              <a:t>Nexus Protects Developer From Paying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for Existing Deficiencies</a:t>
            </a:r>
          </a:p>
          <a:p>
            <a:r>
              <a:rPr lang="en-US" smtClean="0">
                <a:ea typeface="ＭＳ Ｐゴシック" pitchFamily="34" charset="-128"/>
              </a:rPr>
              <a:t>CMP Land Use Exclusions Are Exempt</a:t>
            </a:r>
          </a:p>
        </p:txBody>
      </p:sp>
      <p:pic>
        <p:nvPicPr>
          <p:cNvPr id="29700" name="Picture 4" descr="FrameHou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9713" y="1258888"/>
            <a:ext cx="2971800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construction"/>
          <p:cNvPicPr>
            <a:picLocks noChangeAspect="1" noChangeArrowheads="1"/>
          </p:cNvPicPr>
          <p:nvPr/>
        </p:nvPicPr>
        <p:blipFill>
          <a:blip r:embed="rId4" cstate="print">
            <a:lum bright="24000" contrast="12000"/>
          </a:blip>
          <a:srcRect/>
          <a:stretch>
            <a:fillRect/>
          </a:stretch>
        </p:blipFill>
        <p:spPr bwMode="auto">
          <a:xfrm>
            <a:off x="7069138" y="3886200"/>
            <a:ext cx="14319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200150"/>
            <a:ext cx="8305800" cy="396240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Generate New Funding Source for Transportation Projects</a:t>
            </a:r>
          </a:p>
          <a:p>
            <a:r>
              <a:rPr lang="en-US" dirty="0" smtClean="0">
                <a:ea typeface="ＭＳ Ｐゴシック" pitchFamily="34" charset="-128"/>
              </a:rPr>
              <a:t>New Development Helps Pay Its Way</a:t>
            </a:r>
          </a:p>
          <a:p>
            <a:r>
              <a:rPr lang="en-US" dirty="0" smtClean="0">
                <a:ea typeface="ＭＳ Ｐゴシック" pitchFamily="34" charset="-128"/>
              </a:rPr>
              <a:t>Geographic Linkage Between New Development Impacts and Fee Funded Projects</a:t>
            </a:r>
          </a:p>
          <a:p>
            <a:r>
              <a:rPr lang="en-US" dirty="0" smtClean="0">
                <a:ea typeface="ＭＳ Ｐゴシック" pitchFamily="34" charset="-128"/>
              </a:rPr>
              <a:t>Eliminates likely return of “Bean Counting” Exercise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9075"/>
            <a:ext cx="7769225" cy="685800"/>
          </a:xfrm>
          <a:noFill/>
        </p:spPr>
        <p:txBody>
          <a:bodyPr/>
          <a:lstStyle/>
          <a:p>
            <a:r>
              <a:rPr lang="en-US" sz="3500" dirty="0" smtClean="0">
                <a:ea typeface="ＭＳ Ｐゴシック" pitchFamily="34" charset="-128"/>
              </a:rPr>
              <a:t>CMP Benefit to Cities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76804" name="Picture 4" descr="subregion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3B4955"/>
              </a:clrFrom>
              <a:clrTo>
                <a:srgbClr val="3B4955">
                  <a:alpha val="0"/>
                </a:srgbClr>
              </a:clrTo>
            </a:clrChange>
          </a:blip>
          <a:srcRect l="18033" t="1970" r="19077" b="6444"/>
          <a:stretch>
            <a:fillRect/>
          </a:stretch>
        </p:blipFill>
        <p:spPr bwMode="auto">
          <a:xfrm>
            <a:off x="5583238" y="5041900"/>
            <a:ext cx="16954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 descr="money-stac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5850" y="5265738"/>
            <a:ext cx="1676400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857750" y="3200400"/>
            <a:ext cx="7429500" cy="0"/>
            <a:chOff x="0" y="0"/>
            <a:chExt cx="4680" cy="0"/>
          </a:xfrm>
        </p:grpSpPr>
        <p:sp>
          <p:nvSpPr>
            <p:cNvPr id="76807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4680" cy="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8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4680" cy="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381500" y="5283200"/>
            <a:ext cx="800100" cy="1295400"/>
            <a:chOff x="2760" y="3216"/>
            <a:chExt cx="504" cy="8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760" y="3216"/>
              <a:ext cx="504" cy="528"/>
              <a:chOff x="2760" y="3216"/>
              <a:chExt cx="504" cy="528"/>
            </a:xfrm>
          </p:grpSpPr>
          <p:pic>
            <p:nvPicPr>
              <p:cNvPr id="76811" name="Picture 11" descr="arrow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17949" t="19231" r="25641" b="15384"/>
              <a:stretch>
                <a:fillRect/>
              </a:stretch>
            </p:blipFill>
            <p:spPr bwMode="auto">
              <a:xfrm>
                <a:off x="2760" y="3216"/>
                <a:ext cx="504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812" name="Picture 12" descr="arrow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17949" t="19231" r="25641" b="15384"/>
              <a:stretch>
                <a:fillRect/>
              </a:stretch>
            </p:blipFill>
            <p:spPr bwMode="auto">
              <a:xfrm>
                <a:off x="2760" y="3503"/>
                <a:ext cx="504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6813" name="Picture 13" descr="arrow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17949" t="19231" r="25641" b="15384"/>
            <a:stretch>
              <a:fillRect/>
            </a:stretch>
          </p:blipFill>
          <p:spPr bwMode="auto">
            <a:xfrm>
              <a:off x="2760" y="3791"/>
              <a:ext cx="504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L-Shape 38"/>
          <p:cNvSpPr/>
          <p:nvPr/>
        </p:nvSpPr>
        <p:spPr>
          <a:xfrm>
            <a:off x="4702629" y="1175657"/>
            <a:ext cx="4194628" cy="3267756"/>
          </a:xfrm>
          <a:prstGeom prst="corner">
            <a:avLst>
              <a:gd name="adj1" fmla="val 50000"/>
              <a:gd name="adj2" fmla="val 66435"/>
            </a:avLst>
          </a:prstGeom>
          <a:solidFill>
            <a:schemeClr val="tx2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119086" y="3497919"/>
            <a:ext cx="653143" cy="333828"/>
          </a:xfrm>
          <a:prstGeom prst="rightArrow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0F09A-2AA5-40C2-9D3D-7C5CC63F38D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478974" y="3062514"/>
            <a:ext cx="1814285" cy="1146629"/>
            <a:chOff x="478974" y="3062514"/>
            <a:chExt cx="1814285" cy="1146629"/>
          </a:xfrm>
        </p:grpSpPr>
        <p:sp>
          <p:nvSpPr>
            <p:cNvPr id="32" name="Flowchart: Data 31"/>
            <p:cNvSpPr/>
            <p:nvPr/>
          </p:nvSpPr>
          <p:spPr>
            <a:xfrm>
              <a:off x="478974" y="3062514"/>
              <a:ext cx="1814285" cy="1146629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1594" y="3251165"/>
              <a:ext cx="147348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Employment 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by SIC Code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2005 - 2035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35429" y="4791533"/>
            <a:ext cx="1908632" cy="1146629"/>
            <a:chOff x="435429" y="4791533"/>
            <a:chExt cx="1908632" cy="1146629"/>
          </a:xfrm>
        </p:grpSpPr>
        <p:sp>
          <p:nvSpPr>
            <p:cNvPr id="33" name="Flowchart: Data 32"/>
            <p:cNvSpPr/>
            <p:nvPr/>
          </p:nvSpPr>
          <p:spPr>
            <a:xfrm>
              <a:off x="435429" y="4791533"/>
              <a:ext cx="1908632" cy="1146629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2744" y="4942082"/>
              <a:ext cx="17995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Residential Dwelling Units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2005 - 2035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765452" y="3164089"/>
            <a:ext cx="1538483" cy="943428"/>
            <a:chOff x="2765452" y="3164089"/>
            <a:chExt cx="1538483" cy="943428"/>
          </a:xfrm>
        </p:grpSpPr>
        <p:sp>
          <p:nvSpPr>
            <p:cNvPr id="9" name="Rectangle 8"/>
            <p:cNvSpPr/>
            <p:nvPr/>
          </p:nvSpPr>
          <p:spPr>
            <a:xfrm>
              <a:off x="2765452" y="3164089"/>
              <a:ext cx="1523970" cy="9434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79965" y="3360019"/>
              <a:ext cx="15239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Employment by Land Use 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007429" y="3164114"/>
            <a:ext cx="1393372" cy="957943"/>
            <a:chOff x="5007429" y="3164114"/>
            <a:chExt cx="1393372" cy="957943"/>
          </a:xfrm>
        </p:grpSpPr>
        <p:sp>
          <p:nvSpPr>
            <p:cNvPr id="50" name="Snip Same Side Corner Rectangle 49"/>
            <p:cNvSpPr/>
            <p:nvPr/>
          </p:nvSpPr>
          <p:spPr>
            <a:xfrm>
              <a:off x="5007429" y="3164114"/>
              <a:ext cx="1393372" cy="957943"/>
            </a:xfrm>
            <a:prstGeom prst="snip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36459" y="3454373"/>
              <a:ext cx="13498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Land Use  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358742" y="3178604"/>
            <a:ext cx="1306317" cy="943428"/>
            <a:chOff x="7358742" y="3178604"/>
            <a:chExt cx="1306317" cy="943428"/>
          </a:xfrm>
        </p:grpSpPr>
        <p:sp>
          <p:nvSpPr>
            <p:cNvPr id="13" name="Rectangle 12"/>
            <p:cNvSpPr/>
            <p:nvPr/>
          </p:nvSpPr>
          <p:spPr>
            <a:xfrm>
              <a:off x="7358743" y="3178604"/>
              <a:ext cx="1284997" cy="9434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58742" y="3389048"/>
              <a:ext cx="13063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Trips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444344" y="3294746"/>
            <a:ext cx="886781" cy="738664"/>
            <a:chOff x="6444344" y="3294746"/>
            <a:chExt cx="886781" cy="738664"/>
          </a:xfrm>
        </p:grpSpPr>
        <p:sp>
          <p:nvSpPr>
            <p:cNvPr id="37" name="TextBox 36"/>
            <p:cNvSpPr txBox="1"/>
            <p:nvPr/>
          </p:nvSpPr>
          <p:spPr>
            <a:xfrm>
              <a:off x="6444344" y="3294746"/>
              <a:ext cx="88678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 smtClean="0">
                  <a:solidFill>
                    <a:schemeClr val="tx1">
                      <a:lumMod val="75000"/>
                    </a:schemeClr>
                  </a:solidFill>
                </a:rPr>
                <a:t>Trip Rates</a:t>
              </a:r>
            </a:p>
            <a:p>
              <a:endParaRPr lang="en-US" sz="1200" i="1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en-US" sz="1000" i="1" dirty="0" smtClean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</a:p>
            <a:p>
              <a:r>
                <a:rPr lang="en-US" sz="1000" i="1" dirty="0" smtClean="0">
                  <a:solidFill>
                    <a:schemeClr val="tx1">
                      <a:lumMod val="75000"/>
                    </a:schemeClr>
                  </a:solidFill>
                </a:rPr>
                <a:t>by land use</a:t>
              </a:r>
              <a:endParaRPr lang="en-US" sz="1000" i="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6458858" y="3505176"/>
              <a:ext cx="849082" cy="341110"/>
            </a:xfrm>
            <a:prstGeom prst="rightArrow">
              <a:avLst/>
            </a:prstGeom>
            <a:solidFill>
              <a:schemeClr val="bg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own Arrow 22"/>
          <p:cNvSpPr/>
          <p:nvPr/>
        </p:nvSpPr>
        <p:spPr>
          <a:xfrm>
            <a:off x="7866739" y="4120217"/>
            <a:ext cx="377371" cy="887212"/>
          </a:xfrm>
          <a:prstGeom prst="downArrow">
            <a:avLst/>
          </a:prstGeom>
          <a:solidFill>
            <a:srgbClr val="5F5F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7351481" y="5000170"/>
            <a:ext cx="1393371" cy="1030514"/>
            <a:chOff x="7351481" y="5000170"/>
            <a:chExt cx="1393371" cy="1030514"/>
          </a:xfrm>
        </p:grpSpPr>
        <p:sp>
          <p:nvSpPr>
            <p:cNvPr id="36" name="Oval 35"/>
            <p:cNvSpPr/>
            <p:nvPr/>
          </p:nvSpPr>
          <p:spPr>
            <a:xfrm>
              <a:off x="7351481" y="5000170"/>
              <a:ext cx="1393371" cy="10305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31313" y="5273013"/>
              <a:ext cx="13063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GHG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Down Arrow 27"/>
          <p:cNvSpPr/>
          <p:nvPr/>
        </p:nvSpPr>
        <p:spPr>
          <a:xfrm flipV="1">
            <a:off x="7873996" y="2365827"/>
            <a:ext cx="370115" cy="805515"/>
          </a:xfrm>
          <a:prstGeom prst="downArrow">
            <a:avLst/>
          </a:prstGeom>
          <a:solidFill>
            <a:srgbClr val="5F5F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4869546" y="1255484"/>
            <a:ext cx="1814285" cy="1146629"/>
            <a:chOff x="4869546" y="1255484"/>
            <a:chExt cx="1814285" cy="1146629"/>
          </a:xfrm>
        </p:grpSpPr>
        <p:sp>
          <p:nvSpPr>
            <p:cNvPr id="34" name="Flowchart: Data 33"/>
            <p:cNvSpPr/>
            <p:nvPr/>
          </p:nvSpPr>
          <p:spPr>
            <a:xfrm>
              <a:off x="4869546" y="1255484"/>
              <a:ext cx="1814285" cy="1146629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52526" y="1600894"/>
              <a:ext cx="13063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Projects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Down Arrow 30"/>
          <p:cNvSpPr/>
          <p:nvPr/>
        </p:nvSpPr>
        <p:spPr>
          <a:xfrm>
            <a:off x="5537201" y="2409371"/>
            <a:ext cx="384628" cy="754743"/>
          </a:xfrm>
          <a:prstGeom prst="downArrow">
            <a:avLst/>
          </a:prstGeom>
          <a:solidFill>
            <a:srgbClr val="5F5F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7358738" y="1306286"/>
            <a:ext cx="1393371" cy="1030514"/>
            <a:chOff x="7358738" y="1306286"/>
            <a:chExt cx="1393371" cy="1030514"/>
          </a:xfrm>
        </p:grpSpPr>
        <p:sp>
          <p:nvSpPr>
            <p:cNvPr id="35" name="Oval 34"/>
            <p:cNvSpPr/>
            <p:nvPr/>
          </p:nvSpPr>
          <p:spPr>
            <a:xfrm>
              <a:off x="7358738" y="1306286"/>
              <a:ext cx="1393371" cy="10305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24008" y="1608150"/>
              <a:ext cx="13063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Fee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516916" y="1458689"/>
            <a:ext cx="841820" cy="738664"/>
            <a:chOff x="6516916" y="1458689"/>
            <a:chExt cx="841820" cy="738664"/>
          </a:xfrm>
        </p:grpSpPr>
        <p:sp>
          <p:nvSpPr>
            <p:cNvPr id="48" name="Rectangle 47"/>
            <p:cNvSpPr/>
            <p:nvPr/>
          </p:nvSpPr>
          <p:spPr>
            <a:xfrm>
              <a:off x="7257136" y="1727206"/>
              <a:ext cx="101600" cy="203200"/>
            </a:xfrm>
            <a:prstGeom prst="rect">
              <a:avLst/>
            </a:prstGeom>
            <a:solidFill>
              <a:srgbClr val="5F5F5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6516916" y="1458689"/>
              <a:ext cx="727500" cy="738664"/>
              <a:chOff x="6516916" y="1458689"/>
              <a:chExt cx="727500" cy="738664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516916" y="1727200"/>
                <a:ext cx="101600" cy="203200"/>
              </a:xfrm>
              <a:prstGeom prst="rect">
                <a:avLst/>
              </a:prstGeom>
              <a:solidFill>
                <a:srgbClr val="5F5F5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654802" y="1719946"/>
                <a:ext cx="101600" cy="203200"/>
              </a:xfrm>
              <a:prstGeom prst="rect">
                <a:avLst/>
              </a:prstGeom>
              <a:solidFill>
                <a:srgbClr val="5F5F5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828970" y="1719946"/>
                <a:ext cx="101600" cy="203200"/>
              </a:xfrm>
              <a:prstGeom prst="rect">
                <a:avLst/>
              </a:prstGeom>
              <a:solidFill>
                <a:srgbClr val="5F5F5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966856" y="1727206"/>
                <a:ext cx="101600" cy="203200"/>
              </a:xfrm>
              <a:prstGeom prst="rect">
                <a:avLst/>
              </a:prstGeom>
              <a:solidFill>
                <a:srgbClr val="5F5F5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7119250" y="1719946"/>
                <a:ext cx="101600" cy="203200"/>
              </a:xfrm>
              <a:prstGeom prst="rect">
                <a:avLst/>
              </a:prstGeom>
              <a:solidFill>
                <a:srgbClr val="5F5F5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553201" y="1458689"/>
                <a:ext cx="69121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i="1" dirty="0" smtClean="0">
                    <a:solidFill>
                      <a:schemeClr val="tx1">
                        <a:lumMod val="75000"/>
                      </a:schemeClr>
                    </a:solidFill>
                  </a:rPr>
                  <a:t>Funding</a:t>
                </a:r>
              </a:p>
              <a:p>
                <a:endParaRPr lang="en-US" sz="1200" i="1" dirty="0" smtClean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r>
                  <a:rPr lang="en-US" sz="1000" i="1" dirty="0" smtClean="0">
                    <a:solidFill>
                      <a:schemeClr val="tx1">
                        <a:lumMod val="75000"/>
                      </a:schemeClr>
                    </a:solidFill>
                  </a:rPr>
                  <a:t> </a:t>
                </a:r>
              </a:p>
              <a:p>
                <a:pPr algn="ctr"/>
                <a:r>
                  <a:rPr lang="en-US" sz="1000" i="1" dirty="0" smtClean="0">
                    <a:solidFill>
                      <a:schemeClr val="tx1">
                        <a:lumMod val="75000"/>
                      </a:schemeClr>
                    </a:solidFill>
                  </a:rPr>
                  <a:t>Gap</a:t>
                </a:r>
                <a:endParaRPr lang="en-US" sz="1000" i="1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2162629" y="4122029"/>
            <a:ext cx="3759200" cy="1320829"/>
            <a:chOff x="2162629" y="4122029"/>
            <a:chExt cx="3759200" cy="1320829"/>
          </a:xfrm>
        </p:grpSpPr>
        <p:grpSp>
          <p:nvGrpSpPr>
            <p:cNvPr id="53" name="Group 52"/>
            <p:cNvGrpSpPr/>
            <p:nvPr/>
          </p:nvGrpSpPr>
          <p:grpSpPr>
            <a:xfrm>
              <a:off x="2162629" y="4122029"/>
              <a:ext cx="3759200" cy="1320829"/>
              <a:chOff x="2162629" y="4122029"/>
              <a:chExt cx="3759200" cy="1320829"/>
            </a:xfrm>
            <a:noFill/>
          </p:grpSpPr>
          <p:sp>
            <p:nvSpPr>
              <p:cNvPr id="22" name="Down Arrow 21"/>
              <p:cNvSpPr/>
              <p:nvPr/>
            </p:nvSpPr>
            <p:spPr>
              <a:xfrm flipV="1">
                <a:off x="5617028" y="4122029"/>
                <a:ext cx="304801" cy="1320801"/>
              </a:xfrm>
              <a:prstGeom prst="down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162629" y="5268662"/>
                <a:ext cx="3672114" cy="17419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3653253" y="5014689"/>
              <a:ext cx="8659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 smtClean="0">
                  <a:solidFill>
                    <a:schemeClr val="tx1"/>
                  </a:solidFill>
                </a:rPr>
                <a:t>Residential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216403" y="3389089"/>
            <a:ext cx="865943" cy="646331"/>
            <a:chOff x="4216403" y="3389089"/>
            <a:chExt cx="865943" cy="646331"/>
          </a:xfrm>
        </p:grpSpPr>
        <p:sp>
          <p:nvSpPr>
            <p:cNvPr id="17" name="Right Arrow 16"/>
            <p:cNvSpPr/>
            <p:nvPr/>
          </p:nvSpPr>
          <p:spPr>
            <a:xfrm>
              <a:off x="4332515" y="3534204"/>
              <a:ext cx="653143" cy="333828"/>
            </a:xfrm>
            <a:prstGeom prst="rightArrow">
              <a:avLst/>
            </a:prstGeom>
            <a:solidFill>
              <a:schemeClr val="bg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216403" y="3389089"/>
              <a:ext cx="8659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i="1" dirty="0" smtClean="0">
                  <a:solidFill>
                    <a:schemeClr val="tx1">
                      <a:lumMod val="75000"/>
                    </a:schemeClr>
                  </a:solidFill>
                </a:rPr>
                <a:t>Non</a:t>
              </a:r>
            </a:p>
            <a:p>
              <a:pPr algn="ctr"/>
              <a:endParaRPr lang="en-US" i="1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pPr algn="ctr"/>
              <a:r>
                <a:rPr lang="en-US" sz="1000" i="1" dirty="0" smtClean="0">
                  <a:solidFill>
                    <a:schemeClr val="tx1">
                      <a:lumMod val="75000"/>
                    </a:schemeClr>
                  </a:solidFill>
                </a:rPr>
                <a:t>Residential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580572" y="6126844"/>
            <a:ext cx="79393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300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Outreach tool for 1 CMA; 8 Sub-regions;  88 Cities + Unincorporated Areas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6" grpId="0" animBg="1"/>
      <p:bldP spid="23" grpId="0" animBg="1"/>
      <p:bldP spid="28" grpId="0" animBg="1"/>
      <p:bldP spid="31" grpId="0" animBg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 in Land Use (SIC 7 =Retail Trade)</a:t>
            </a:r>
            <a:br>
              <a:rPr lang="en-US" dirty="0" smtClean="0"/>
            </a:br>
            <a:r>
              <a:rPr lang="en-US" sz="2000" i="1" dirty="0" smtClean="0"/>
              <a:t>% of Retail Trade Work Force Works in a Given Land Use Type</a:t>
            </a:r>
            <a:endParaRPr lang="en-US" sz="3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0F09A-2AA5-40C2-9D3D-7C5CC63F38D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478973" y="1384300"/>
          <a:ext cx="7721600" cy="5682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22939" y="5860860"/>
            <a:ext cx="3148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Source: </a:t>
            </a:r>
            <a:r>
              <a:rPr lang="en-US" dirty="0" err="1" smtClean="0">
                <a:solidFill>
                  <a:schemeClr val="tx1"/>
                </a:solidFill>
              </a:rPr>
              <a:t>Natelson</a:t>
            </a:r>
            <a:r>
              <a:rPr lang="en-US" dirty="0" smtClean="0">
                <a:solidFill>
                  <a:schemeClr val="tx1"/>
                </a:solidFill>
              </a:rPr>
              <a:t> Report, 2001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Employment Density</a:t>
            </a:r>
            <a:br>
              <a:rPr lang="en-US" dirty="0" smtClean="0"/>
            </a:br>
            <a:r>
              <a:rPr lang="en-US" sz="2000" i="1" dirty="0" smtClean="0"/>
              <a:t>Estimated Work Area Per Employee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0F09A-2AA5-40C2-9D3D-7C5CC63F38D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061" y="1372739"/>
            <a:ext cx="7481071" cy="5013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528468" y="6345278"/>
            <a:ext cx="3159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Source: </a:t>
            </a:r>
            <a:r>
              <a:rPr lang="en-US" dirty="0" err="1" smtClean="0">
                <a:solidFill>
                  <a:schemeClr val="tx1"/>
                </a:solidFill>
              </a:rPr>
              <a:t>Natelson</a:t>
            </a:r>
            <a:r>
              <a:rPr lang="en-US" dirty="0" smtClean="0">
                <a:solidFill>
                  <a:schemeClr val="tx1"/>
                </a:solidFill>
              </a:rPr>
              <a:t> Report, 2001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3429" y="2670629"/>
            <a:ext cx="7257141" cy="304800"/>
          </a:xfrm>
          <a:prstGeom prst="rect">
            <a:avLst/>
          </a:prstGeom>
          <a:noFill/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885371" y="2162629"/>
            <a:ext cx="7344229" cy="4209143"/>
            <a:chOff x="885371" y="2177143"/>
            <a:chExt cx="7344229" cy="4209143"/>
          </a:xfrm>
        </p:grpSpPr>
        <p:sp>
          <p:nvSpPr>
            <p:cNvPr id="12" name="Rectangle 11"/>
            <p:cNvSpPr/>
            <p:nvPr/>
          </p:nvSpPr>
          <p:spPr>
            <a:xfrm>
              <a:off x="885371" y="3004457"/>
              <a:ext cx="7329716" cy="3381829"/>
            </a:xfrm>
            <a:prstGeom prst="rect">
              <a:avLst/>
            </a:prstGeom>
            <a:solidFill>
              <a:schemeClr val="tx1">
                <a:lumMod val="85000"/>
                <a:alpha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99886" y="2177143"/>
              <a:ext cx="7329714" cy="478971"/>
            </a:xfrm>
            <a:prstGeom prst="rect">
              <a:avLst/>
            </a:prstGeom>
            <a:solidFill>
              <a:schemeClr val="tx1">
                <a:lumMod val="85000"/>
                <a:alpha val="7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 Rates by Land Use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0F09A-2AA5-40C2-9D3D-7C5CC63F38D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392" y="1534036"/>
            <a:ext cx="8210634" cy="4650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304" name="Rectangle 8"/>
          <p:cNvSpPr>
            <a:spLocks noChangeArrowheads="1"/>
          </p:cNvSpPr>
          <p:nvPr/>
        </p:nvSpPr>
        <p:spPr bwMode="auto">
          <a:xfrm>
            <a:off x="2951163" y="3011488"/>
            <a:ext cx="3367087" cy="687387"/>
          </a:xfrm>
          <a:prstGeom prst="rect">
            <a:avLst/>
          </a:prstGeom>
          <a:solidFill>
            <a:srgbClr val="1634CA"/>
          </a:solidFill>
          <a:ln w="12700" algn="ctr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400" dirty="0" smtClean="0">
                <a:solidFill>
                  <a:schemeClr val="tx1"/>
                </a:solidFill>
              </a:rPr>
              <a:t>Web-Based GIS Tool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 rot="10800000" flipH="1" flipV="1">
            <a:off x="4160838" y="2292350"/>
            <a:ext cx="908050" cy="671513"/>
          </a:xfrm>
          <a:prstGeom prst="downArrow">
            <a:avLst>
              <a:gd name="adj1" fmla="val 74111"/>
              <a:gd name="adj2" fmla="val 58443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rgbClr val="1634CA"/>
              </a:gs>
            </a:gsLst>
            <a:lin ang="5400000" scaled="1"/>
            <a:tileRect/>
          </a:gradFill>
          <a:ln w="12700" algn="ctr">
            <a:solidFill>
              <a:schemeClr val="bg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5998"/>
            <a:ext cx="8686800" cy="865187"/>
          </a:xfrm>
        </p:spPr>
        <p:txBody>
          <a:bodyPr/>
          <a:lstStyle/>
          <a:p>
            <a:r>
              <a:rPr lang="en-US" dirty="0" smtClean="0"/>
              <a:t>Web-Based Tool for Fee Program Development</a:t>
            </a:r>
            <a:br>
              <a:rPr lang="en-US" dirty="0" smtClean="0"/>
            </a:br>
            <a:r>
              <a:rPr lang="en-US" sz="2400" i="1" dirty="0" smtClean="0"/>
              <a:t>Four Integrated Modules</a:t>
            </a:r>
            <a:endParaRPr lang="en-US" i="1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5B1C06-C723-47F4-9C78-BA842704707F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67301" name="AutoShape 5"/>
          <p:cNvSpPr>
            <a:spLocks noChangeArrowheads="1"/>
          </p:cNvSpPr>
          <p:nvPr/>
        </p:nvSpPr>
        <p:spPr bwMode="auto">
          <a:xfrm rot="-7423777">
            <a:off x="2697957" y="3475831"/>
            <a:ext cx="914400" cy="1096963"/>
          </a:xfrm>
          <a:prstGeom prst="downArrow">
            <a:avLst>
              <a:gd name="adj1" fmla="val 73963"/>
              <a:gd name="adj2" fmla="val 67236"/>
            </a:avLst>
          </a:prstGeom>
          <a:gradFill rotWithShape="1">
            <a:gsLst>
              <a:gs pos="0">
                <a:srgbClr val="663300"/>
              </a:gs>
              <a:gs pos="100000">
                <a:srgbClr val="1634CA"/>
              </a:gs>
            </a:gsLst>
            <a:lin ang="5400000" scaled="1"/>
          </a:gradFill>
          <a:ln w="12700" algn="ctr">
            <a:solidFill>
              <a:srgbClr val="0465BD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/>
          </a:p>
        </p:txBody>
      </p:sp>
      <p:sp>
        <p:nvSpPr>
          <p:cNvPr id="567302" name="AutoShape 6"/>
          <p:cNvSpPr>
            <a:spLocks noChangeArrowheads="1"/>
          </p:cNvSpPr>
          <p:nvPr/>
        </p:nvSpPr>
        <p:spPr bwMode="auto">
          <a:xfrm rot="7574403" flipH="1">
            <a:off x="5601494" y="3488532"/>
            <a:ext cx="914400" cy="1096962"/>
          </a:xfrm>
          <a:prstGeom prst="downArrow">
            <a:avLst>
              <a:gd name="adj1" fmla="val 73963"/>
              <a:gd name="adj2" fmla="val 67808"/>
            </a:avLst>
          </a:prstGeom>
          <a:gradFill rotWithShape="1">
            <a:gsLst>
              <a:gs pos="0">
                <a:srgbClr val="52555D"/>
              </a:gs>
              <a:gs pos="100000">
                <a:srgbClr val="1634CA"/>
              </a:gs>
            </a:gsLst>
            <a:lin ang="5400000" scaled="1"/>
          </a:gradFill>
          <a:ln w="12700" algn="ctr">
            <a:solidFill>
              <a:srgbClr val="0465BD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0" hangingPunct="0"/>
            <a:endParaRPr lang="en-US"/>
          </a:p>
        </p:txBody>
      </p:sp>
      <p:sp>
        <p:nvSpPr>
          <p:cNvPr id="567303" name="AutoShape 7"/>
          <p:cNvSpPr>
            <a:spLocks noChangeArrowheads="1"/>
          </p:cNvSpPr>
          <p:nvPr/>
        </p:nvSpPr>
        <p:spPr bwMode="auto">
          <a:xfrm rot="10800000" flipH="1">
            <a:off x="4138613" y="3705225"/>
            <a:ext cx="981075" cy="1418318"/>
          </a:xfrm>
          <a:prstGeom prst="downArrow">
            <a:avLst>
              <a:gd name="adj1" fmla="val 74111"/>
              <a:gd name="adj2" fmla="val 66838"/>
            </a:avLst>
          </a:prstGeom>
          <a:gradFill rotWithShape="1">
            <a:gsLst>
              <a:gs pos="0">
                <a:srgbClr val="910000"/>
              </a:gs>
              <a:gs pos="100000">
                <a:srgbClr val="1634CA"/>
              </a:gs>
            </a:gsLst>
            <a:lin ang="5400000" scaled="1"/>
          </a:gradFill>
          <a:ln w="12700" algn="ctr">
            <a:solidFill>
              <a:srgbClr val="0465BD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eaLnBrk="0" hangingPunct="0"/>
            <a:endParaRPr lang="en-US"/>
          </a:p>
        </p:txBody>
      </p:sp>
      <p:sp>
        <p:nvSpPr>
          <p:cNvPr id="567305" name="Rectangle 9"/>
          <p:cNvSpPr>
            <a:spLocks noChangeArrowheads="1"/>
          </p:cNvSpPr>
          <p:nvPr/>
        </p:nvSpPr>
        <p:spPr bwMode="auto">
          <a:xfrm>
            <a:off x="166688" y="4040188"/>
            <a:ext cx="2741612" cy="811212"/>
          </a:xfrm>
          <a:prstGeom prst="rect">
            <a:avLst/>
          </a:prstGeom>
          <a:solidFill>
            <a:srgbClr val="663300"/>
          </a:solidFill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>
                <a:solidFill>
                  <a:schemeClr val="tx1"/>
                </a:solidFill>
              </a:rPr>
              <a:t>Land Use &amp; Socio-Economic Forecast</a:t>
            </a:r>
          </a:p>
        </p:txBody>
      </p:sp>
      <p:sp>
        <p:nvSpPr>
          <p:cNvPr id="567306" name="Rectangle 10"/>
          <p:cNvSpPr>
            <a:spLocks noChangeArrowheads="1"/>
          </p:cNvSpPr>
          <p:nvPr/>
        </p:nvSpPr>
        <p:spPr bwMode="auto">
          <a:xfrm>
            <a:off x="3257550" y="5127611"/>
            <a:ext cx="2741613" cy="8350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tx1"/>
                </a:solidFill>
              </a:rPr>
              <a:t>Project Entry &amp; Editing </a:t>
            </a:r>
          </a:p>
        </p:txBody>
      </p:sp>
      <p:sp>
        <p:nvSpPr>
          <p:cNvPr id="567307" name="Rectangle 11"/>
          <p:cNvSpPr>
            <a:spLocks noChangeArrowheads="1"/>
          </p:cNvSpPr>
          <p:nvPr/>
        </p:nvSpPr>
        <p:spPr bwMode="auto">
          <a:xfrm>
            <a:off x="6276975" y="4040188"/>
            <a:ext cx="2741613" cy="785812"/>
          </a:xfrm>
          <a:prstGeom prst="rect">
            <a:avLst/>
          </a:prstGeom>
          <a:solidFill>
            <a:schemeClr val="tx1">
              <a:lumMod val="50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tx1"/>
                </a:solidFill>
              </a:rPr>
              <a:t>Fee Calculation &amp; Revenue Projection 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2800350" y="1435100"/>
            <a:ext cx="3657600" cy="8985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>
                <a:solidFill>
                  <a:schemeClr val="tx1"/>
                </a:solidFill>
              </a:rPr>
              <a:t>GHG Reduction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6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6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304" grpId="0" animBg="1"/>
      <p:bldP spid="17" grpId="0" animBg="1"/>
      <p:bldP spid="567301" grpId="0" animBg="1"/>
      <p:bldP spid="567302" grpId="0" animBg="1"/>
      <p:bldP spid="567303" grpId="0" animBg="1"/>
      <p:bldP spid="567305" grpId="0" animBg="1"/>
      <p:bldP spid="567306" grpId="0" animBg="1"/>
      <p:bldP spid="567307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0F09A-2AA5-40C2-9D3D-7C5CC63F38D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160" y="2216606"/>
            <a:ext cx="7421367" cy="210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90173" y="4804233"/>
            <a:ext cx="3184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Mapping         Navigation Tools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2299" y="166189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Fee Calculator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0337" y="125549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Growth Editor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4468" y="125549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Project Manager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8462" y="1719946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GHG Calculator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8866" y="4801321"/>
            <a:ext cx="1321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Other Tools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37093" y="5290450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Help Menu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984079" y="4307854"/>
            <a:ext cx="1103086" cy="5789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8" idx="2"/>
          </p:cNvCxnSpPr>
          <p:nvPr/>
        </p:nvCxnSpPr>
        <p:spPr>
          <a:xfrm rot="16200000" flipV="1">
            <a:off x="1586329" y="2384615"/>
            <a:ext cx="1292552" cy="58576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9" idx="2"/>
          </p:cNvCxnSpPr>
          <p:nvPr/>
        </p:nvCxnSpPr>
        <p:spPr>
          <a:xfrm rot="5400000" flipH="1" flipV="1">
            <a:off x="2491209" y="2486415"/>
            <a:ext cx="1742494" cy="1931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0" idx="2"/>
          </p:cNvCxnSpPr>
          <p:nvPr/>
        </p:nvCxnSpPr>
        <p:spPr>
          <a:xfrm rot="5400000" flipH="1" flipV="1">
            <a:off x="3916367" y="1990174"/>
            <a:ext cx="1713467" cy="98276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1" idx="2"/>
          </p:cNvCxnSpPr>
          <p:nvPr/>
        </p:nvCxnSpPr>
        <p:spPr>
          <a:xfrm flipV="1">
            <a:off x="5196115" y="2089278"/>
            <a:ext cx="1553890" cy="124901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5418194" y="4257052"/>
            <a:ext cx="1103086" cy="5789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6074230" y="4506687"/>
            <a:ext cx="1625600" cy="14513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H="1">
            <a:off x="2960911" y="4499429"/>
            <a:ext cx="711198" cy="1452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6478101" y="4191550"/>
            <a:ext cx="3243396" cy="2738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765143" y="2569029"/>
            <a:ext cx="362857" cy="1588"/>
          </a:xfrm>
          <a:prstGeom prst="straightConnector1">
            <a:avLst/>
          </a:prstGeom>
          <a:ln w="317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602882" y="5783399"/>
            <a:ext cx="1314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Map Option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439" y="3991429"/>
            <a:ext cx="319438" cy="219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4" name="Straight Arrow Connector 53"/>
          <p:cNvCxnSpPr/>
          <p:nvPr/>
        </p:nvCxnSpPr>
        <p:spPr>
          <a:xfrm>
            <a:off x="500736" y="5537206"/>
            <a:ext cx="834577" cy="1687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43446" y="2950844"/>
            <a:ext cx="539296" cy="150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TextBox 65"/>
          <p:cNvSpPr txBox="1"/>
          <p:nvPr/>
        </p:nvSpPr>
        <p:spPr>
          <a:xfrm>
            <a:off x="1306294" y="5418179"/>
            <a:ext cx="1370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Zoom Slider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134681" y="4852122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Pop-up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Manager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3" name="Straight Arrow Connector 72"/>
          <p:cNvCxnSpPr>
            <a:endCxn id="67" idx="0"/>
          </p:cNvCxnSpPr>
          <p:nvPr/>
        </p:nvCxnSpPr>
        <p:spPr>
          <a:xfrm rot="5400000">
            <a:off x="8463239" y="4643067"/>
            <a:ext cx="394421" cy="23689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 Calculator</a:t>
            </a:r>
            <a:endParaRPr lang="en-US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159" y="1687372"/>
            <a:ext cx="3452837" cy="231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0F09A-2AA5-40C2-9D3D-7C5CC63F38D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910568" y="1483502"/>
            <a:ext cx="4898118" cy="4779424"/>
            <a:chOff x="2902858" y="1279697"/>
            <a:chExt cx="3831771" cy="4019833"/>
          </a:xfrm>
        </p:grpSpPr>
        <p:pic>
          <p:nvPicPr>
            <p:cNvPr id="4403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02858" y="1279697"/>
              <a:ext cx="3831771" cy="4019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355770" y="2569033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1000</a:t>
              </a:r>
              <a:endParaRPr lang="en-US" sz="900" dirty="0"/>
            </a:p>
          </p:txBody>
        </p:sp>
      </p:grpSp>
      <p:sp>
        <p:nvSpPr>
          <p:cNvPr id="11" name="Oval 10"/>
          <p:cNvSpPr/>
          <p:nvPr/>
        </p:nvSpPr>
        <p:spPr>
          <a:xfrm>
            <a:off x="4847772" y="1828813"/>
            <a:ext cx="1683656" cy="711201"/>
          </a:xfrm>
          <a:prstGeom prst="ellipse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98457" y="2764984"/>
            <a:ext cx="834571" cy="711201"/>
          </a:xfrm>
          <a:prstGeom prst="ellipse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572" y="2132858"/>
            <a:ext cx="4499428" cy="471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6460" y="1204687"/>
            <a:ext cx="1030969" cy="47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_flare">
  <a:themeElements>
    <a:clrScheme name="cs_flare_final">
      <a:dk1>
        <a:srgbClr val="FFFFFF"/>
      </a:dk1>
      <a:lt1>
        <a:srgbClr val="FFFFFF"/>
      </a:lt1>
      <a:dk2>
        <a:srgbClr val="003A69"/>
      </a:dk2>
      <a:lt2>
        <a:srgbClr val="FFFFFF"/>
      </a:lt2>
      <a:accent1>
        <a:srgbClr val="542378"/>
      </a:accent1>
      <a:accent2>
        <a:srgbClr val="C40000"/>
      </a:accent2>
      <a:accent3>
        <a:srgbClr val="5DB6FF"/>
      </a:accent3>
      <a:accent4>
        <a:srgbClr val="D1CC00"/>
      </a:accent4>
      <a:accent5>
        <a:srgbClr val="D8D8D8"/>
      </a:accent5>
      <a:accent6>
        <a:srgbClr val="1634CA"/>
      </a:accent6>
      <a:hlink>
        <a:srgbClr val="FFFFFF"/>
      </a:hlink>
      <a:folHlink>
        <a:srgbClr val="C0C0C0"/>
      </a:folHlink>
    </a:clrScheme>
    <a:fontScheme name="cs_flare_final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cs_flare_final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rgbClr val="0099CC"/>
          </a:solidFill>
          <a:prstDash val="solid"/>
        </a:ln>
        <a:ln w="19050" cap="flat" cmpd="sng" algn="ctr">
          <a:solidFill>
            <a:srgbClr val="0099CC"/>
          </a:solidFill>
          <a:prstDash val="solid"/>
        </a:ln>
        <a:ln w="25400" cap="flat" cmpd="sng" algn="ctr">
          <a:solidFill>
            <a:srgbClr val="0099CC"/>
          </a:solidFill>
          <a:prstDash val="solid"/>
        </a:ln>
      </a:lnStyleLst>
      <a:effectStyleLst>
        <a:effectStyle>
          <a:effectLst>
            <a:outerShdw blurRad="38100" dist="63500" dir="2700000" algn="br" rotWithShape="0">
              <a:srgbClr val="000000">
                <a:alpha val="75000"/>
              </a:srgbClr>
            </a:outerShdw>
          </a:effectLst>
        </a:effectStyle>
        <a:effectStyle>
          <a:effectLst>
            <a:glow rad="50800">
              <a:schemeClr val="phClr">
                <a:alpha val="60000"/>
              </a:schemeClr>
            </a:glo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2700" prstMaterial="dkEdge">
            <a:bevelT w="50800" h="44450" prst="angle"/>
            <a:contourClr>
              <a:schemeClr val="lt1"/>
            </a:contourClr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FF00"/>
      </a:dk2>
      <a:lt2>
        <a:srgbClr val="FF0000"/>
      </a:lt2>
      <a:accent1>
        <a:srgbClr val="0000FF"/>
      </a:accent1>
      <a:accent2>
        <a:srgbClr val="00FFFF"/>
      </a:accent2>
      <a:accent3>
        <a:srgbClr val="FFFFFF"/>
      </a:accent3>
      <a:accent4>
        <a:srgbClr val="000000"/>
      </a:accent4>
      <a:accent5>
        <a:srgbClr val="AAAAFF"/>
      </a:accent5>
      <a:accent6>
        <a:srgbClr val="00E7E7"/>
      </a:accent6>
      <a:hlink>
        <a:srgbClr val="FF00FF"/>
      </a:hlink>
      <a:folHlink>
        <a:srgbClr val="FFF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FF00"/>
      </a:dk2>
      <a:lt2>
        <a:srgbClr val="FF0000"/>
      </a:lt2>
      <a:accent1>
        <a:srgbClr val="0000FF"/>
      </a:accent1>
      <a:accent2>
        <a:srgbClr val="00FFFF"/>
      </a:accent2>
      <a:accent3>
        <a:srgbClr val="FFFFFF"/>
      </a:accent3>
      <a:accent4>
        <a:srgbClr val="000000"/>
      </a:accent4>
      <a:accent5>
        <a:srgbClr val="AAAAFF"/>
      </a:accent5>
      <a:accent6>
        <a:srgbClr val="00E7E7"/>
      </a:accent6>
      <a:hlink>
        <a:srgbClr val="FF00FF"/>
      </a:hlink>
      <a:folHlink>
        <a:srgbClr val="FFF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cs_flare</Template>
  <TotalTime>21677</TotalTime>
  <Pages>2</Pages>
  <Words>583</Words>
  <Application>Microsoft Office PowerPoint</Application>
  <PresentationFormat>On-screen Show (4:3)</PresentationFormat>
  <Paragraphs>215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cs_flare</vt:lpstr>
      <vt:lpstr>Congestion Mitigation Fee Program Nexus Study</vt:lpstr>
      <vt:lpstr>How the Nexus Process Works</vt:lpstr>
      <vt:lpstr>Work Flow</vt:lpstr>
      <vt:lpstr>Employment in Land Use (SIC 7 =Retail Trade) % of Retail Trade Work Force Works in a Given Land Use Type</vt:lpstr>
      <vt:lpstr>Urban Employment Density Estimated Work Area Per Employee</vt:lpstr>
      <vt:lpstr>Trip Rates by Land Use Types</vt:lpstr>
      <vt:lpstr>Web-Based Tool for Fee Program Development Four Integrated Modules</vt:lpstr>
      <vt:lpstr>Tool Components</vt:lpstr>
      <vt:lpstr>Fee Calculator</vt:lpstr>
      <vt:lpstr>Growth Editor: Edit Land Use</vt:lpstr>
      <vt:lpstr>Growth Editor: Edit Employment</vt:lpstr>
      <vt:lpstr>Project Manager</vt:lpstr>
      <vt:lpstr>List of Projects by Sub-Region</vt:lpstr>
      <vt:lpstr>GHG Calculator</vt:lpstr>
      <vt:lpstr>Annual GHG Reduction Likely Measurements by Jurisdiction and Sub-region</vt:lpstr>
      <vt:lpstr>Revenue Generation  Fees Scenarios for Single Family Dwelling Units (2010-30)</vt:lpstr>
      <vt:lpstr>Total Revenue Generation Assumes $300 Fee per Trip-end from 2010 to 2030</vt:lpstr>
      <vt:lpstr>Pilot Study Procedure</vt:lpstr>
      <vt:lpstr>GIS Tool makes the exercise easy!</vt:lpstr>
      <vt:lpstr>Slide 19</vt:lpstr>
      <vt:lpstr>CMP Benefit to Developers</vt:lpstr>
      <vt:lpstr>CMP Benefit to Cities</vt:lpstr>
    </vt:vector>
  </TitlesOfParts>
  <Company>Cambridge Systematics,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SBCCOG Infrastructure Group</dc:title>
  <dc:subject/>
  <dc:creator>Christopher Wornum</dc:creator>
  <cp:keywords/>
  <dc:description/>
  <cp:lastModifiedBy>Cambridge Systematics, Inc.</cp:lastModifiedBy>
  <cp:revision>806</cp:revision>
  <cp:lastPrinted>2002-11-08T16:27:55Z</cp:lastPrinted>
  <dcterms:created xsi:type="dcterms:W3CDTF">2004-10-01T20:53:40Z</dcterms:created>
  <dcterms:modified xsi:type="dcterms:W3CDTF">2011-05-10T14:04:33Z</dcterms:modified>
</cp:coreProperties>
</file>