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1317" r:id="rId2"/>
    <p:sldId id="1272" r:id="rId3"/>
    <p:sldId id="1128" r:id="rId4"/>
    <p:sldId id="1311" r:id="rId5"/>
    <p:sldId id="1289" r:id="rId6"/>
    <p:sldId id="1316" r:id="rId7"/>
    <p:sldId id="1193" r:id="rId8"/>
    <p:sldId id="1318" r:id="rId9"/>
    <p:sldId id="1333" r:id="rId10"/>
    <p:sldId id="1274" r:id="rId11"/>
    <p:sldId id="1321" r:id="rId12"/>
    <p:sldId id="1319" r:id="rId13"/>
    <p:sldId id="1327" r:id="rId14"/>
    <p:sldId id="1322" r:id="rId15"/>
    <p:sldId id="1320" r:id="rId16"/>
    <p:sldId id="1323" r:id="rId17"/>
    <p:sldId id="1328" r:id="rId18"/>
    <p:sldId id="1314" r:id="rId19"/>
    <p:sldId id="1329" r:id="rId20"/>
    <p:sldId id="1330" r:id="rId21"/>
    <p:sldId id="1332" r:id="rId22"/>
    <p:sldId id="1331" r:id="rId23"/>
    <p:sldId id="1285" r:id="rId24"/>
    <p:sldId id="1307" r:id="rId25"/>
  </p:sldIdLst>
  <p:sldSz cx="9144000" cy="6858000" type="screen4x3"/>
  <p:notesSz cx="70104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F80CD"/>
    <a:srgbClr val="CA6C18"/>
    <a:srgbClr val="7030A0"/>
    <a:srgbClr val="58B4A2"/>
    <a:srgbClr val="E9BE05"/>
    <a:srgbClr val="7D8F30"/>
    <a:srgbClr val="E1E593"/>
    <a:srgbClr val="E9BE0F"/>
    <a:srgbClr val="754972"/>
    <a:srgbClr val="66412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603" autoAdjust="0"/>
    <p:restoredTop sz="99484" autoAdjust="0"/>
  </p:normalViewPr>
  <p:slideViewPr>
    <p:cSldViewPr snapToGrid="0">
      <p:cViewPr>
        <p:scale>
          <a:sx n="85" d="100"/>
          <a:sy n="85" d="100"/>
        </p:scale>
        <p:origin x="-600" y="246"/>
      </p:cViewPr>
      <p:guideLst>
        <p:guide orient="horz" pos="688"/>
        <p:guide pos="11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3320"/>
    </p:cViewPr>
  </p:sorterViewPr>
  <p:notesViewPr>
    <p:cSldViewPr snapToGrid="0">
      <p:cViewPr>
        <p:scale>
          <a:sx n="100" d="100"/>
          <a:sy n="100" d="100"/>
        </p:scale>
        <p:origin x="-1584" y="72"/>
      </p:cViewPr>
      <p:guideLst>
        <p:guide orient="horz" pos="2928"/>
        <p:guide pos="2208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t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 b="0"/>
            </a:lvl1pPr>
          </a:lstStyle>
          <a:p>
            <a:pPr>
              <a:defRPr/>
            </a:pPr>
            <a:fld id="{3823F72B-344D-4470-A3ED-8D6874CBFEFF}" type="datetimeFigureOut">
              <a:rPr lang="en-US"/>
              <a:pPr>
                <a:defRPr/>
              </a:pPr>
              <a:t>5/9/2011</a:t>
            </a:fld>
            <a:endParaRPr lang="en-US"/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b" anchorCtr="0" compatLnSpc="1">
            <a:prstTxWarp prst="textNoShape">
              <a:avLst/>
            </a:prstTxWarp>
          </a:bodyPr>
          <a:lstStyle>
            <a:lvl1pPr eaLnBrk="1" hangingPunct="1">
              <a:spcBef>
                <a:spcPct val="0"/>
              </a:spcBef>
              <a:buFontTx/>
              <a:buNone/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0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3" tIns="45706" rIns="91413" bIns="45706" numCol="1" anchor="b" anchorCtr="0" compatLnSpc="1">
            <a:prstTxWarp prst="textNoShape">
              <a:avLst/>
            </a:prstTxWarp>
          </a:bodyPr>
          <a:lstStyle>
            <a:lvl1pPr algn="r" eaLnBrk="1" hangingPunct="1">
              <a:spcBef>
                <a:spcPct val="0"/>
              </a:spcBef>
              <a:buFontTx/>
              <a:buNone/>
              <a:defRPr sz="1200" b="0"/>
            </a:lvl1pPr>
          </a:lstStyle>
          <a:p>
            <a:pPr>
              <a:defRPr/>
            </a:pPr>
            <a:fld id="{FF972F88-D94A-45DC-9704-FEF50AACBF3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2850350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6" rIns="93150" bIns="46576" numCol="1" anchor="t" anchorCtr="0" compatLnSpc="1">
            <a:prstTxWarp prst="textNoShape">
              <a:avLst/>
            </a:prstTxWarp>
          </a:bodyPr>
          <a:lstStyle>
            <a:lvl1pPr defTabSz="465138" eaLnBrk="1" hangingPunct="1">
              <a:spcBef>
                <a:spcPct val="0"/>
              </a:spcBef>
              <a:buFontTx/>
              <a:buNone/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70338" y="0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6" rIns="93150" bIns="46576" numCol="1" anchor="t" anchorCtr="0" compatLnSpc="1">
            <a:prstTxWarp prst="textNoShape">
              <a:avLst/>
            </a:prstTxWarp>
          </a:bodyPr>
          <a:lstStyle>
            <a:lvl1pPr algn="r" defTabSz="465138" eaLnBrk="1" hangingPunct="1">
              <a:spcBef>
                <a:spcPct val="0"/>
              </a:spcBef>
              <a:buFontTx/>
              <a:buNone/>
              <a:defRPr sz="1200" b="0"/>
            </a:lvl1pPr>
          </a:lstStyle>
          <a:p>
            <a:pPr>
              <a:defRPr/>
            </a:pPr>
            <a:fld id="{4E5EDE35-29EB-4ED0-AA49-89F2A56D9D04}" type="datetimeFigureOut">
              <a:rPr lang="en-US"/>
              <a:pPr>
                <a:defRPr/>
              </a:pPr>
              <a:t>5/9/2011</a:t>
            </a:fld>
            <a:endParaRPr lang="en-US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81100" y="696913"/>
            <a:ext cx="46482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37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701675" y="4416425"/>
            <a:ext cx="5607050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6" rIns="93150" bIns="4657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837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6" rIns="93150" bIns="46576" numCol="1" anchor="b" anchorCtr="0" compatLnSpc="1">
            <a:prstTxWarp prst="textNoShape">
              <a:avLst/>
            </a:prstTxWarp>
          </a:bodyPr>
          <a:lstStyle>
            <a:lvl1pPr defTabSz="465138" eaLnBrk="1" hangingPunct="1">
              <a:spcBef>
                <a:spcPct val="0"/>
              </a:spcBef>
              <a:buFontTx/>
              <a:buNone/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837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50" tIns="46576" rIns="93150" bIns="46576" numCol="1" anchor="b" anchorCtr="0" compatLnSpc="1">
            <a:prstTxWarp prst="textNoShape">
              <a:avLst/>
            </a:prstTxWarp>
          </a:bodyPr>
          <a:lstStyle>
            <a:lvl1pPr algn="r" defTabSz="465138" eaLnBrk="1" hangingPunct="1">
              <a:spcBef>
                <a:spcPct val="0"/>
              </a:spcBef>
              <a:buFontTx/>
              <a:buNone/>
              <a:defRPr sz="1200" b="0"/>
            </a:lvl1pPr>
          </a:lstStyle>
          <a:p>
            <a:pPr>
              <a:defRPr/>
            </a:pPr>
            <a:fld id="{D15EF2FC-074C-4F7F-B112-D7AA25A5E1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2581577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MS PGothic" pitchFamily="34" charset="-128"/>
        <a:cs typeface="MS PGothic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997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199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smtClean="0"/>
              <a:t> </a:t>
            </a:r>
          </a:p>
          <a:p>
            <a:r>
              <a:rPr lang="en-US" sz="1800" smtClean="0"/>
              <a:t>  </a:t>
            </a:r>
          </a:p>
          <a:p>
            <a:endParaRPr lang="en-US" sz="1600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41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465138"/>
            <a:fld id="{060B1040-EE1D-4B74-A81C-74D41093BCE5}" type="slidenum">
              <a:rPr lang="en-US" sz="1200" b="0"/>
              <a:pPr algn="r" defTabSz="465138"/>
              <a:t>16</a:t>
            </a:fld>
            <a:endParaRPr lang="en-US" sz="1200" b="0"/>
          </a:p>
        </p:txBody>
      </p:sp>
      <p:sp>
        <p:nvSpPr>
          <p:cNvPr id="205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77" tIns="46589" rIns="93177" bIns="46589"/>
          <a:lstStyle/>
          <a:p>
            <a:r>
              <a:rPr lang="en-US" sz="1400" smtClean="0"/>
              <a:t>Does anyone have any questions for me?</a:t>
            </a: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This is not a new issue in the region or state.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Vision 2020 ( our regional plan)  was adopted in 1990 before the Growth management act and set the stage for: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Focusing growth in the urban areas and centers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Supporting that growth with multimodal transportation system.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EF2FC-074C-4F7F-B112-D7AA25A5E1F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93849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This is not a new issue in the region or state.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Vision 2020 ( our regional plan)  was adopted in 1990 before the Growth management act and set the stage for: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Focusing growth in the urban areas and centers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Supporting that growth with multimodal transportation system.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EF2FC-074C-4F7F-B112-D7AA25A5E1F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93849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This is not a new issue in the region or state.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Vision 2020 ( our regional plan)  was adopted in 1990 before the Growth management act and set the stage for: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Focusing growth in the urban areas and centers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Supporting that growth with multimodal transportation system.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EF2FC-074C-4F7F-B112-D7AA25A5E1F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938494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41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465138"/>
            <a:fld id="{060B1040-EE1D-4B74-A81C-74D41093BCE5}" type="slidenum">
              <a:rPr lang="en-US" sz="1200" b="0"/>
              <a:pPr algn="r" defTabSz="465138"/>
              <a:t>21</a:t>
            </a:fld>
            <a:endParaRPr lang="en-US" sz="1200" b="0"/>
          </a:p>
        </p:txBody>
      </p:sp>
      <p:sp>
        <p:nvSpPr>
          <p:cNvPr id="205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77" tIns="46589" rIns="93177" bIns="46589"/>
          <a:lstStyle/>
          <a:p>
            <a:r>
              <a:rPr lang="en-US" sz="1400" smtClean="0"/>
              <a:t>Does anyone have any questions for me?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800" dirty="0" smtClean="0"/>
              <a:t>This is not a new issue in the region or state.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Vision 2020 ( our regional plan)  was adopted in 1990 before the Growth management act and set the stage for: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Focusing growth in the urban areas and centers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n-US" sz="1800" dirty="0" smtClean="0"/>
              <a:t>Supporting that growth with multimodal transportation system.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15EF2FC-074C-4F7F-B112-D7AA25A5E1F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7938494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0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00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400" b="1" dirty="0" smtClean="0"/>
              <a:t>This plan has taken a major </a:t>
            </a:r>
            <a:r>
              <a:rPr lang="en-US" sz="1400" b="1" dirty="0"/>
              <a:t>step </a:t>
            </a:r>
            <a:r>
              <a:rPr lang="en-US" sz="1400" b="1" dirty="0" smtClean="0"/>
              <a:t>in:</a:t>
            </a:r>
          </a:p>
          <a:p>
            <a:pPr marL="228600" indent="-228600">
              <a:buFontTx/>
              <a:buAutoNum type="arabicPeriod"/>
            </a:pPr>
            <a:r>
              <a:rPr lang="en-US" sz="1400" b="1" dirty="0" smtClean="0"/>
              <a:t>Mobility-moving </a:t>
            </a:r>
            <a:r>
              <a:rPr lang="en-US" sz="1400" b="1" dirty="0"/>
              <a:t>people and goods</a:t>
            </a:r>
          </a:p>
          <a:p>
            <a:pPr marL="228600" indent="-228600">
              <a:buFontTx/>
              <a:buAutoNum type="arabicPeriod"/>
            </a:pPr>
            <a:r>
              <a:rPr lang="en-US" sz="1400" b="1" dirty="0"/>
              <a:t>Environment-focusing on climate change and water quality</a:t>
            </a:r>
          </a:p>
          <a:p>
            <a:pPr marL="228600" indent="-228600">
              <a:buFontTx/>
              <a:buAutoNum type="arabicPeriod"/>
            </a:pPr>
            <a:r>
              <a:rPr lang="en-US" sz="1400" b="1" dirty="0"/>
              <a:t>Sustainable Funding- recognition of that the heavy reliance we have on the gas tax at both the federal and state level is not sustainable.</a:t>
            </a:r>
          </a:p>
          <a:p>
            <a:r>
              <a:rPr lang="en-US" sz="1400" b="1" dirty="0" smtClean="0"/>
              <a:t>  We will be updating it this plan:</a:t>
            </a:r>
          </a:p>
          <a:p>
            <a:r>
              <a:rPr lang="en-US" sz="1400" b="1" dirty="0" smtClean="0"/>
              <a:t>Learn from the projects and programs currently in process-SR 520 tolling</a:t>
            </a:r>
          </a:p>
          <a:p>
            <a:r>
              <a:rPr lang="en-US" sz="1400" b="1" dirty="0" smtClean="0"/>
              <a:t>3 programs PSRC is involved in: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400" b="1" dirty="0" smtClean="0"/>
              <a:t>Growth target work that in currently on going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400" b="1" dirty="0" smtClean="0"/>
              <a:t>Project prioritization work that we are currently conducting</a:t>
            </a:r>
          </a:p>
          <a:p>
            <a:pPr marL="685800" lvl="1" indent="-228600">
              <a:buFont typeface="+mj-lt"/>
              <a:buAutoNum type="arabicPeriod"/>
            </a:pPr>
            <a:r>
              <a:rPr lang="en-US" sz="1400" b="1" dirty="0" smtClean="0"/>
              <a:t>HUD Sustainability work-looking at land use and transportation connections at HCT stations. </a:t>
            </a: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8241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465138"/>
            <a:fld id="{060B1040-EE1D-4B74-A81C-74D41093BCE5}" type="slidenum">
              <a:rPr lang="en-US" sz="1200" b="0"/>
              <a:pPr algn="r" defTabSz="465138"/>
              <a:t>24</a:t>
            </a:fld>
            <a:endParaRPr lang="en-US" sz="1200" b="0"/>
          </a:p>
        </p:txBody>
      </p:sp>
      <p:sp>
        <p:nvSpPr>
          <p:cNvPr id="20582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77" tIns="46589" rIns="93177" bIns="46589"/>
          <a:lstStyle/>
          <a:p>
            <a:r>
              <a:rPr lang="en-US" sz="1400" smtClean="0"/>
              <a:t>Does anyone have any questions for me?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800" dirty="0" smtClean="0"/>
              <a:t>Today I will give a quick: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 smtClean="0"/>
              <a:t> history of the how the region has begun to link land use and transportation planning,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 smtClean="0"/>
              <a:t>how that was applied to the development of Transportation 2040 the regions long range transportation plan and </a:t>
            </a:r>
          </a:p>
          <a:p>
            <a:pPr marL="228600" indent="-228600">
              <a:buFont typeface="+mj-lt"/>
              <a:buAutoNum type="arabicPeriod"/>
            </a:pPr>
            <a:r>
              <a:rPr lang="en-US" sz="1800" dirty="0" smtClean="0"/>
              <a:t>what we are working on now</a:t>
            </a:r>
            <a:r>
              <a:rPr lang="en-US" dirty="0" smtClean="0"/>
              <a:t>. 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800" smtClean="0"/>
              <a:t> </a:t>
            </a:r>
          </a:p>
          <a:p>
            <a:r>
              <a:rPr lang="en-US" sz="1800" smtClean="0"/>
              <a:t>  </a:t>
            </a:r>
          </a:p>
          <a:p>
            <a:endParaRPr lang="en-US" sz="1600" smtClean="0"/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701675" y="4895850"/>
            <a:ext cx="5470525" cy="370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7" tIns="46589" rIns="93177" bIns="46589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2pPr>
            <a:lvl3pPr marL="9144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3pPr>
            <a:lvl4pPr marL="13716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4pPr>
            <a:lvl5pPr marL="1828800" algn="l" rtl="0" eaLnBrk="0" fontAlgn="base" hangingPunct="0">
              <a:spcBef>
                <a:spcPct val="30000"/>
              </a:spcBef>
              <a:spcAft>
                <a:spcPct val="0"/>
              </a:spcAft>
              <a:defRPr sz="1200"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MS PGothic"/>
              </a:defRPr>
            </a:lvl5pPr>
            <a:lvl6pPr marL="22860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/>
            <a:r>
              <a:rPr lang="en-US" sz="1400" dirty="0" smtClean="0"/>
              <a:t>Introduction:</a:t>
            </a:r>
          </a:p>
          <a:p>
            <a:pPr eaLnBrk="1" hangingPunct="1"/>
            <a:r>
              <a:rPr lang="en-US" sz="1400" dirty="0" smtClean="0"/>
              <a:t>This could easily be a 1 hr. and half presentation:</a:t>
            </a:r>
          </a:p>
          <a:p>
            <a:pPr eaLnBrk="1" hangingPunct="1"/>
            <a:r>
              <a:rPr lang="en-US" sz="1400" dirty="0" smtClean="0"/>
              <a:t>Not enough time</a:t>
            </a:r>
          </a:p>
          <a:p>
            <a:pPr eaLnBrk="1" hangingPunct="1"/>
            <a:r>
              <a:rPr lang="en-US" sz="1400" dirty="0" smtClean="0"/>
              <a:t>Quickly walk through the slides to give you a high level look at the process and issues that have been addressed in the PSRC’s growth and transportation programs. </a:t>
            </a:r>
          </a:p>
          <a:p>
            <a:pPr eaLnBrk="1" hangingPunct="1"/>
            <a:r>
              <a:rPr lang="en-US" sz="1400" dirty="0" smtClean="0"/>
              <a:t>  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465138"/>
            <a:fld id="{B05386B2-E930-43F1-92A7-4598AD0DEB34}" type="slidenum">
              <a:rPr lang="en-US" sz="1200" b="0"/>
              <a:pPr algn="r" defTabSz="465138"/>
              <a:t>4</a:t>
            </a:fld>
            <a:endParaRPr lang="en-US" sz="1200" b="0"/>
          </a:p>
        </p:txBody>
      </p:sp>
      <p:sp>
        <p:nvSpPr>
          <p:cNvPr id="215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08100" y="696913"/>
            <a:ext cx="2800350" cy="2100262"/>
          </a:xfrm>
          <a:ln/>
        </p:spPr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01675" y="3103563"/>
            <a:ext cx="5607050" cy="5495925"/>
          </a:xfrm>
          <a:noFill/>
          <a:ln/>
        </p:spPr>
        <p:txBody>
          <a:bodyPr lIns="93177" tIns="46589" rIns="93177" bIns="46589"/>
          <a:lstStyle/>
          <a:p>
            <a:pPr eaLnBrk="1" hangingPunct="1"/>
            <a:r>
              <a:rPr lang="en-US" sz="1400" dirty="0" smtClean="0"/>
              <a:t>How many of you are familiar with the work of the Puget Sound Regional Council? </a:t>
            </a:r>
            <a:r>
              <a:rPr lang="en-US" sz="1400" i="1" dirty="0" smtClean="0"/>
              <a:t>(if not many ad lib extra about the agency)</a:t>
            </a:r>
            <a:endParaRPr lang="en-US" sz="1400" dirty="0" smtClean="0"/>
          </a:p>
          <a:p>
            <a:pPr eaLnBrk="1" hangingPunct="1"/>
            <a:r>
              <a:rPr lang="en-US" sz="1400" dirty="0" smtClean="0"/>
              <a:t>The Puget Sound Regional Council works with local government, business and citizens to build a common vision for the region’s future, expressed through three connected major activities: </a:t>
            </a:r>
          </a:p>
          <a:p>
            <a:pPr eaLnBrk="1" hangingPunct="1"/>
            <a:r>
              <a:rPr lang="en-US" sz="1400" b="1" dirty="0" smtClean="0"/>
              <a:t>VISION 2040, </a:t>
            </a:r>
            <a:r>
              <a:rPr lang="en-US" sz="1400" dirty="0" smtClean="0"/>
              <a:t>the region’s growth strategy; </a:t>
            </a:r>
          </a:p>
          <a:p>
            <a:pPr eaLnBrk="1" hangingPunct="1"/>
            <a:r>
              <a:rPr lang="en-US" sz="1400" b="1" dirty="0" smtClean="0"/>
              <a:t>Transportation 2040, </a:t>
            </a:r>
            <a:r>
              <a:rPr lang="en-US" sz="1400" dirty="0" smtClean="0"/>
              <a:t>the region’s comprehensive long-range transportation plan; and </a:t>
            </a:r>
          </a:p>
          <a:p>
            <a:pPr eaLnBrk="1" hangingPunct="1"/>
            <a:r>
              <a:rPr lang="en-US" sz="1400" b="1" dirty="0" smtClean="0"/>
              <a:t>Prosperity Partnership, </a:t>
            </a:r>
            <a:r>
              <a:rPr lang="en-US" sz="1400" dirty="0" smtClean="0"/>
              <a:t>which develops and advances the region’s economic strategy. </a:t>
            </a:r>
          </a:p>
          <a:p>
            <a:pPr eaLnBrk="1" hangingPunct="1"/>
            <a:r>
              <a:rPr lang="en-US" sz="1400" dirty="0" smtClean="0"/>
              <a:t>We do all of this under authority embodied in state and federal laws.</a:t>
            </a:r>
          </a:p>
          <a:p>
            <a:pPr eaLnBrk="1" hangingPunct="1"/>
            <a:r>
              <a:rPr lang="en-US" sz="1400" dirty="0" smtClean="0"/>
              <a:t>  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980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3981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z="1600" dirty="0" smtClean="0"/>
              <a:t>The plan that was adopted in May of this year relies on four strategies:</a:t>
            </a:r>
          </a:p>
          <a:p>
            <a:pPr>
              <a:buFontTx/>
              <a:buChar char="•"/>
            </a:pPr>
            <a:r>
              <a:rPr lang="en-US" sz="1600" b="1" dirty="0" smtClean="0"/>
              <a:t>Improving land use </a:t>
            </a:r>
            <a:r>
              <a:rPr lang="en-US" dirty="0" smtClean="0"/>
              <a:t>to be more concentrated (Vision 2040) and balance job and housing per Vision 2040</a:t>
            </a:r>
          </a:p>
          <a:p>
            <a:pPr>
              <a:buFontTx/>
              <a:buChar char="•"/>
            </a:pPr>
            <a:r>
              <a:rPr lang="en-US" sz="1600" b="1" dirty="0" smtClean="0"/>
              <a:t>Being more efficient </a:t>
            </a:r>
            <a:r>
              <a:rPr lang="en-US" dirty="0" smtClean="0"/>
              <a:t>starting with preserving what we have, improving safety and security in our communities and doing things that improve the operations of our current infrastructure-like signal coordination. </a:t>
            </a:r>
          </a:p>
          <a:p>
            <a:pPr>
              <a:buFontTx/>
              <a:buChar char="•"/>
            </a:pPr>
            <a:r>
              <a:rPr lang="en-US" sz="1600" b="1" dirty="0" smtClean="0"/>
              <a:t>Being smarter </a:t>
            </a:r>
            <a:r>
              <a:rPr lang="en-US" dirty="0" smtClean="0"/>
              <a:t>about out investments. </a:t>
            </a:r>
          </a:p>
          <a:p>
            <a:pPr>
              <a:buFontTx/>
              <a:buChar char="•"/>
            </a:pPr>
            <a:r>
              <a:rPr lang="en-US" sz="1600" b="1" dirty="0" smtClean="0"/>
              <a:t>Beginning the movement of transportation funding </a:t>
            </a:r>
            <a:r>
              <a:rPr lang="en-US" dirty="0" smtClean="0"/>
              <a:t>from traditional sources to more user based funding  that improves mobility and the environment at the same time.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61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</p:spPr>
        <p:txBody>
          <a:bodyPr/>
          <a:lstStyle/>
          <a:p>
            <a:r>
              <a:rPr lang="en-US" sz="1800" dirty="0" smtClean="0"/>
              <a:t>The adopted plan includes over a 1000 projects and programs involving: 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1857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3177" tIns="46589" rIns="93177" bIns="46589" anchor="b"/>
          <a:lstStyle/>
          <a:p>
            <a:pPr algn="r" defTabSz="465138"/>
            <a:fld id="{1C34FB0B-43DD-4B5A-9209-8CA74EF1FF11}" type="slidenum">
              <a:rPr lang="en-US" sz="1200" b="0"/>
              <a:pPr algn="r" defTabSz="465138"/>
              <a:t>7</a:t>
            </a:fld>
            <a:endParaRPr lang="en-US" sz="1200" b="0"/>
          </a:p>
        </p:txBody>
      </p:sp>
      <p:sp>
        <p:nvSpPr>
          <p:cNvPr id="20418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18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3177" tIns="46589" rIns="93177" bIns="46589"/>
          <a:lstStyle/>
          <a:p>
            <a:r>
              <a:rPr lang="en-US" sz="1800" dirty="0" smtClean="0"/>
              <a:t>These investments are designed to support VISION 2040s framework for balancing competing interests and upholds a shared vision for the future,  </a:t>
            </a:r>
          </a:p>
          <a:p>
            <a:r>
              <a:rPr lang="en-US" sz="1800" b="1" dirty="0" smtClean="0"/>
              <a:t>Vast majority of road, transit and bicycle </a:t>
            </a:r>
            <a:r>
              <a:rPr lang="en-US" sz="1800" b="1" dirty="0"/>
              <a:t>pedestrian investments </a:t>
            </a:r>
            <a:r>
              <a:rPr lang="en-US" sz="1800" b="1" dirty="0" smtClean="0"/>
              <a:t>support metropolitan and core city access. 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7041" name="Rectangle 7"/>
          <p:cNvSpPr txBox="1">
            <a:spLocks noGrp="1" noChangeArrowheads="1"/>
          </p:cNvSpPr>
          <p:nvPr/>
        </p:nvSpPr>
        <p:spPr bwMode="auto">
          <a:xfrm>
            <a:off x="3970338" y="8829675"/>
            <a:ext cx="3038475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830" tIns="46415" rIns="92830" bIns="46415" anchor="b"/>
          <a:lstStyle/>
          <a:p>
            <a:pPr algn="r" defTabSz="928688"/>
            <a:fld id="{E960033D-B46E-4672-91B4-B47FED1BB398}" type="slidenum">
              <a:rPr lang="en-US" sz="1200" b="0"/>
              <a:pPr algn="r" defTabSz="928688"/>
              <a:t>10</a:t>
            </a:fld>
            <a:endParaRPr lang="en-US" sz="1200" b="0"/>
          </a:p>
        </p:txBody>
      </p:sp>
      <p:sp>
        <p:nvSpPr>
          <p:cNvPr id="2007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82688" y="696913"/>
            <a:ext cx="4648200" cy="3486150"/>
          </a:xfrm>
          <a:ln/>
        </p:spPr>
      </p:sp>
      <p:sp>
        <p:nvSpPr>
          <p:cNvPr id="200704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 lIns="92830" tIns="46415" rIns="92830" bIns="46415"/>
          <a:lstStyle/>
          <a:p>
            <a:pPr marL="190500" indent="-190500" eaLnBrk="1" hangingPunct="1"/>
            <a:r>
              <a:rPr lang="en-US" sz="1400" b="1" dirty="0" smtClean="0"/>
              <a:t>We developed six new sets of tools that are integrated to simulate persons and vehicles at a parcel level and link level. Including  </a:t>
            </a:r>
            <a:r>
              <a:rPr lang="en-US" sz="1800" b="1" dirty="0" err="1" smtClean="0"/>
              <a:t>UrbanSim</a:t>
            </a:r>
            <a:r>
              <a:rPr lang="en-US" sz="1400" b="1" dirty="0" smtClean="0"/>
              <a:t> (benefits of this tool) and new air quality model to allow us to </a:t>
            </a:r>
            <a:r>
              <a:rPr lang="en-US" sz="1800" b="1" dirty="0" smtClean="0"/>
              <a:t>better analyze CO2 emissions</a:t>
            </a:r>
          </a:p>
          <a:p>
            <a:pPr marL="190500" indent="-190500" eaLnBrk="1" hangingPunct="1"/>
            <a:endParaRPr lang="en-US" sz="1400" b="1" dirty="0"/>
          </a:p>
          <a:p>
            <a:pPr marL="190500" indent="-190500" eaLnBrk="1" hangingPunct="1"/>
            <a:endParaRPr lang="en-US" sz="1400" b="1" dirty="0" smtClean="0"/>
          </a:p>
          <a:p>
            <a:pPr marL="190500" indent="-190500" eaLnBrk="1" hangingPunct="1"/>
            <a:r>
              <a:rPr lang="en-US" b="1" dirty="0" smtClean="0"/>
              <a:t>The remaining five of these represent a number of significant changes to the overall PSRC system shown here – </a:t>
            </a:r>
          </a:p>
          <a:p>
            <a:pPr marL="190500" indent="-190500" eaLnBrk="1" hangingPunct="1">
              <a:buFontTx/>
              <a:buAutoNum type="arabicPeriod"/>
            </a:pPr>
            <a:r>
              <a:rPr lang="en-US" b="1" dirty="0" smtClean="0"/>
              <a:t>We have built a new tool to forecast changes in land use forecasts at a parcel level of detail.  </a:t>
            </a:r>
          </a:p>
          <a:p>
            <a:pPr marL="190500" indent="-190500" eaLnBrk="1" hangingPunct="1">
              <a:buFontTx/>
              <a:buAutoNum type="arabicPeriod"/>
            </a:pPr>
            <a:r>
              <a:rPr lang="en-US" b="1" dirty="0" smtClean="0"/>
              <a:t> We have begun the process to build a new activity-based model to estimate travel. </a:t>
            </a:r>
          </a:p>
          <a:p>
            <a:pPr marL="190500" indent="-190500" eaLnBrk="1" hangingPunct="1">
              <a:buFontTx/>
              <a:buAutoNum type="arabicPeriod"/>
            </a:pPr>
            <a:r>
              <a:rPr lang="en-US" b="1" dirty="0" smtClean="0"/>
              <a:t> All transport systems are developed and maintained in a new </a:t>
            </a:r>
            <a:r>
              <a:rPr lang="en-US" b="1" dirty="0" err="1" smtClean="0"/>
              <a:t>geodatabase</a:t>
            </a:r>
            <a:r>
              <a:rPr lang="en-US" b="1" dirty="0" smtClean="0"/>
              <a:t>. </a:t>
            </a:r>
          </a:p>
          <a:p>
            <a:pPr marL="190500" indent="-190500" eaLnBrk="1" hangingPunct="1">
              <a:buFontTx/>
              <a:buAutoNum type="arabicPeriod"/>
            </a:pPr>
            <a:r>
              <a:rPr lang="en-US" b="1" dirty="0" smtClean="0"/>
              <a:t>We are working toward adopting a new emissions model for air quality.</a:t>
            </a:r>
          </a:p>
          <a:p>
            <a:pPr marL="190500" indent="-190500" eaLnBrk="1" hangingPunct="1">
              <a:buFontTx/>
              <a:buAutoNum type="arabicPeriod"/>
            </a:pPr>
            <a:r>
              <a:rPr lang="en-US" b="1" dirty="0" smtClean="0"/>
              <a:t> We have built a new benefit-cost analysis tool.    </a:t>
            </a:r>
          </a:p>
          <a:p>
            <a:pPr marL="190500" indent="-190500" eaLnBrk="1" hangingPunct="1"/>
            <a:r>
              <a:rPr lang="en-US" b="1" dirty="0" smtClean="0"/>
              <a:t>I am going to highlight the new tools in the remaining presentation. </a:t>
            </a: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342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342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35038" y="4416425"/>
            <a:ext cx="5140325" cy="4183063"/>
          </a:xfrm>
          <a:noFill/>
          <a:ln/>
        </p:spPr>
        <p:txBody>
          <a:bodyPr/>
          <a:lstStyle/>
          <a:p>
            <a:r>
              <a:rPr lang="en-US" sz="1800" dirty="0" smtClean="0"/>
              <a:t>Followed by a technical analysis  involving the 7 criteria categories and 26  technical measures. 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2"/>
          <p:cNvSpPr>
            <a:spLocks noChangeArrowheads="1"/>
          </p:cNvSpPr>
          <p:nvPr/>
        </p:nvSpPr>
        <p:spPr bwMode="auto">
          <a:xfrm>
            <a:off x="0" y="0"/>
            <a:ext cx="9144000" cy="371475"/>
          </a:xfrm>
          <a:prstGeom prst="rect">
            <a:avLst/>
          </a:prstGeom>
          <a:solidFill>
            <a:srgbClr val="3F80CD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0">
              <a:solidFill>
                <a:srgbClr val="7D8F30"/>
              </a:solidFill>
            </a:endParaRPr>
          </a:p>
        </p:txBody>
      </p:sp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0" y="352425"/>
            <a:ext cx="9144000" cy="600075"/>
          </a:xfrm>
          <a:prstGeom prst="rect">
            <a:avLst/>
          </a:prstGeom>
          <a:solidFill>
            <a:srgbClr val="32323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0"/>
          </a:p>
        </p:txBody>
      </p:sp>
      <p:sp>
        <p:nvSpPr>
          <p:cNvPr id="1035" name="Line 16"/>
          <p:cNvSpPr>
            <a:spLocks noChangeShapeType="1"/>
          </p:cNvSpPr>
          <p:nvPr/>
        </p:nvSpPr>
        <p:spPr bwMode="auto">
          <a:xfrm>
            <a:off x="0" y="314325"/>
            <a:ext cx="9144000" cy="0"/>
          </a:xfrm>
          <a:prstGeom prst="line">
            <a:avLst/>
          </a:prstGeom>
          <a:noFill/>
          <a:ln w="19050">
            <a:solidFill>
              <a:srgbClr val="32323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0"/>
          </a:p>
        </p:txBody>
      </p:sp>
      <p:sp>
        <p:nvSpPr>
          <p:cNvPr id="1047" name="Rectangle 6"/>
          <p:cNvSpPr txBox="1">
            <a:spLocks noGrp="1" noChangeArrowheads="1"/>
          </p:cNvSpPr>
          <p:nvPr/>
        </p:nvSpPr>
        <p:spPr bwMode="auto">
          <a:xfrm>
            <a:off x="8420100" y="76200"/>
            <a:ext cx="609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defRPr/>
            </a:pPr>
            <a:fld id="{82506707-058A-4E45-B4DD-6F513C9B45D3}" type="slidenum">
              <a:rPr lang="en-US" sz="1200">
                <a:solidFill>
                  <a:srgbClr val="CAD88C"/>
                </a:solidFill>
              </a:rPr>
              <a:pPr algn="r">
                <a:defRPr/>
              </a:pPr>
              <a:t>‹#›</a:t>
            </a:fld>
            <a:endParaRPr lang="en-US" sz="1200">
              <a:solidFill>
                <a:srgbClr val="CAD88C"/>
              </a:solidFill>
            </a:endParaRPr>
          </a:p>
        </p:txBody>
      </p:sp>
      <p:sp>
        <p:nvSpPr>
          <p:cNvPr id="1048" name="Rectangle 6"/>
          <p:cNvSpPr txBox="1">
            <a:spLocks noGrp="1" noChangeArrowheads="1"/>
          </p:cNvSpPr>
          <p:nvPr/>
        </p:nvSpPr>
        <p:spPr bwMode="auto">
          <a:xfrm>
            <a:off x="8420100" y="76200"/>
            <a:ext cx="609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>
              <a:defRPr/>
            </a:pPr>
            <a:fld id="{29967EEF-0BA6-4C7B-A5F2-20E504BAB1EF}" type="slidenum">
              <a:rPr lang="en-US" sz="1200">
                <a:solidFill>
                  <a:schemeClr val="bg1"/>
                </a:solidFill>
              </a:rPr>
              <a:pPr algn="r">
                <a:defRPr/>
              </a:pPr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51" name="Text Box 9"/>
          <p:cNvSpPr txBox="1">
            <a:spLocks noChangeArrowheads="1"/>
          </p:cNvSpPr>
          <p:nvPr/>
        </p:nvSpPr>
        <p:spPr bwMode="auto">
          <a:xfrm>
            <a:off x="174625" y="71438"/>
            <a:ext cx="7124700" cy="161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defTabSz="914400">
              <a:spcBef>
                <a:spcPct val="50000"/>
              </a:spcBef>
              <a:defRPr/>
            </a:pPr>
            <a:r>
              <a:rPr lang="en-US" sz="1050" dirty="0" smtClean="0">
                <a:solidFill>
                  <a:schemeClr val="bg1"/>
                </a:solidFill>
              </a:rPr>
              <a:t>Puget Sound Regional Council</a:t>
            </a:r>
            <a:r>
              <a:rPr lang="en-US" sz="1050" baseline="0" dirty="0" smtClean="0">
                <a:solidFill>
                  <a:srgbClr val="CAD88C"/>
                </a:solidFill>
              </a:rPr>
              <a:t> </a:t>
            </a:r>
            <a:endParaRPr lang="en-US" sz="1050" dirty="0">
              <a:solidFill>
                <a:srgbClr val="CAD88C"/>
              </a:solidFill>
            </a:endParaRPr>
          </a:p>
        </p:txBody>
      </p:sp>
      <p:pic>
        <p:nvPicPr>
          <p:cNvPr id="2" name="Picture 15" descr="PSRClogo_boxline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165100" y="6370638"/>
            <a:ext cx="15557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MS PGothic" pitchFamily="34" charset="-128"/>
          <a:cs typeface="MS PGothic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w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w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w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2" descr="Narrow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07" y="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946" name="Rectangle 4"/>
          <p:cNvSpPr>
            <a:spLocks noChangeArrowheads="1"/>
          </p:cNvSpPr>
          <p:nvPr/>
        </p:nvSpPr>
        <p:spPr bwMode="auto">
          <a:xfrm>
            <a:off x="0" y="2181225"/>
            <a:ext cx="9144000" cy="4676775"/>
          </a:xfrm>
          <a:prstGeom prst="rect">
            <a:avLst/>
          </a:prstGeom>
          <a:solidFill>
            <a:srgbClr val="3F80CD"/>
          </a:solidFill>
          <a:ln>
            <a:noFill/>
          </a:ln>
        </p:spPr>
        <p:txBody>
          <a:bodyPr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1800" b="0">
              <a:latin typeface="Calibri" pitchFamily="34" charset="0"/>
            </a:endParaRPr>
          </a:p>
        </p:txBody>
      </p:sp>
      <p:sp>
        <p:nvSpPr>
          <p:cNvPr id="1618947" name="Rectangle 4"/>
          <p:cNvSpPr>
            <a:spLocks noChangeArrowheads="1"/>
          </p:cNvSpPr>
          <p:nvPr/>
        </p:nvSpPr>
        <p:spPr bwMode="auto">
          <a:xfrm>
            <a:off x="0" y="2152650"/>
            <a:ext cx="9144000" cy="866775"/>
          </a:xfrm>
          <a:prstGeom prst="rect">
            <a:avLst/>
          </a:prstGeom>
          <a:solidFill>
            <a:srgbClr val="32323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 eaLnBrk="1" hangingPunct="1">
              <a:spcBef>
                <a:spcPct val="0"/>
              </a:spcBef>
              <a:buFontTx/>
              <a:buNone/>
            </a:pPr>
            <a:endParaRPr lang="en-US" sz="1800" b="0">
              <a:latin typeface="Calibri" pitchFamily="34" charset="0"/>
            </a:endParaRPr>
          </a:p>
        </p:txBody>
      </p:sp>
      <p:sp>
        <p:nvSpPr>
          <p:cNvPr id="1618948" name="Line 16"/>
          <p:cNvSpPr>
            <a:spLocks noChangeShapeType="1"/>
          </p:cNvSpPr>
          <p:nvPr/>
        </p:nvSpPr>
        <p:spPr bwMode="auto">
          <a:xfrm>
            <a:off x="0" y="3057525"/>
            <a:ext cx="9144000" cy="0"/>
          </a:xfrm>
          <a:prstGeom prst="line">
            <a:avLst/>
          </a:prstGeom>
          <a:noFill/>
          <a:ln w="19050">
            <a:solidFill>
              <a:srgbClr val="3232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618949" name="Picture 13" descr="PSRClogo_who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88" y="6223000"/>
            <a:ext cx="2009775" cy="493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18950" name="TextBox 5"/>
          <p:cNvSpPr txBox="1">
            <a:spLocks noChangeArrowheads="1"/>
          </p:cNvSpPr>
          <p:nvPr/>
        </p:nvSpPr>
        <p:spPr bwMode="auto">
          <a:xfrm>
            <a:off x="239713" y="2398713"/>
            <a:ext cx="863665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>
              <a:lnSpc>
                <a:spcPct val="80000"/>
              </a:lnSpc>
              <a:buFontTx/>
              <a:buNone/>
            </a:pPr>
            <a:r>
              <a:rPr lang="en-US" sz="4500" dirty="0">
                <a:solidFill>
                  <a:schemeClr val="bg1"/>
                </a:solidFill>
                <a:cs typeface="Arial" charset="0"/>
              </a:rPr>
              <a:t>Transportation 2040</a:t>
            </a:r>
            <a:endParaRPr lang="en-US" sz="4500" dirty="0">
              <a:solidFill>
                <a:srgbClr val="376092"/>
              </a:solidFill>
              <a:cs typeface="Arial" charset="0"/>
            </a:endParaRPr>
          </a:p>
        </p:txBody>
      </p:sp>
      <p:sp>
        <p:nvSpPr>
          <p:cNvPr id="1618951" name="Text Box 21"/>
          <p:cNvSpPr txBox="1">
            <a:spLocks noChangeArrowheads="1"/>
          </p:cNvSpPr>
          <p:nvPr/>
        </p:nvSpPr>
        <p:spPr bwMode="auto">
          <a:xfrm>
            <a:off x="780585" y="3454400"/>
            <a:ext cx="7944315" cy="9294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  <a:spcAft>
                <a:spcPts val="1200"/>
              </a:spcAft>
              <a:buFont typeface="Arial" charset="0"/>
              <a:buNone/>
            </a:pPr>
            <a:r>
              <a:rPr lang="en-US" sz="3200" dirty="0"/>
              <a:t>Building a Better </a:t>
            </a:r>
            <a:r>
              <a:rPr lang="en-US" sz="3200" dirty="0" smtClean="0"/>
              <a:t>Plan:</a:t>
            </a:r>
          </a:p>
          <a:p>
            <a:pPr>
              <a:lnSpc>
                <a:spcPct val="90000"/>
              </a:lnSpc>
              <a:buFont typeface="Arial" charset="0"/>
              <a:buNone/>
            </a:pPr>
            <a:r>
              <a:rPr lang="en-US" sz="2400" dirty="0" smtClean="0"/>
              <a:t>The </a:t>
            </a:r>
            <a:r>
              <a:rPr lang="en-US" sz="2400" dirty="0"/>
              <a:t>Costs and Benefits of Transportation Alternatives</a:t>
            </a:r>
          </a:p>
        </p:txBody>
      </p:sp>
      <p:sp>
        <p:nvSpPr>
          <p:cNvPr id="1618952" name="Text Box 22"/>
          <p:cNvSpPr txBox="1">
            <a:spLocks noChangeArrowheads="1"/>
          </p:cNvSpPr>
          <p:nvPr/>
        </p:nvSpPr>
        <p:spPr bwMode="auto">
          <a:xfrm>
            <a:off x="3657600" y="4879975"/>
            <a:ext cx="5105400" cy="1218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0"/>
              </a:spcBef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The </a:t>
            </a:r>
            <a:r>
              <a:rPr lang="en-US" sz="1800" dirty="0">
                <a:solidFill>
                  <a:schemeClr val="bg1"/>
                </a:solidFill>
              </a:rPr>
              <a:t>13th TRB National Transportation Planning Applications </a:t>
            </a:r>
            <a:r>
              <a:rPr lang="en-US" sz="1800" dirty="0" smtClean="0">
                <a:solidFill>
                  <a:schemeClr val="bg1"/>
                </a:solidFill>
              </a:rPr>
              <a:t>Conference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May 8-12, 2001</a:t>
            </a:r>
          </a:p>
          <a:p>
            <a:pPr eaLnBrk="1" hangingPunct="1">
              <a:lnSpc>
                <a:spcPct val="110000"/>
              </a:lnSpc>
              <a:buFontTx/>
              <a:buNone/>
            </a:pPr>
            <a:r>
              <a:rPr lang="en-US" sz="1800" dirty="0" smtClean="0">
                <a:solidFill>
                  <a:schemeClr val="bg1"/>
                </a:solidFill>
              </a:rPr>
              <a:t>Reno, NV</a:t>
            </a:r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4650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6017" name="AutoShape 19"/>
          <p:cNvSpPr>
            <a:spLocks noChangeArrowheads="1"/>
          </p:cNvSpPr>
          <p:nvPr/>
        </p:nvSpPr>
        <p:spPr bwMode="auto">
          <a:xfrm rot="10800000">
            <a:off x="5791200" y="33020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wrap="none" anchor="ctr"/>
          <a:lstStyle/>
          <a:p>
            <a:pPr defTabSz="914400"/>
            <a:endParaRPr lang="en-US" sz="1800" b="0"/>
          </a:p>
        </p:txBody>
      </p:sp>
      <p:sp>
        <p:nvSpPr>
          <p:cNvPr id="2006018" name="AutoShape 5"/>
          <p:cNvSpPr>
            <a:spLocks noChangeArrowheads="1"/>
          </p:cNvSpPr>
          <p:nvPr/>
        </p:nvSpPr>
        <p:spPr bwMode="auto">
          <a:xfrm>
            <a:off x="2895600" y="33020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n-US" sz="1800" b="0"/>
          </a:p>
        </p:txBody>
      </p:sp>
      <p:sp>
        <p:nvSpPr>
          <p:cNvPr id="2006019" name="AutoShape 8"/>
          <p:cNvSpPr>
            <a:spLocks noChangeArrowheads="1"/>
          </p:cNvSpPr>
          <p:nvPr/>
        </p:nvSpPr>
        <p:spPr bwMode="auto">
          <a:xfrm rot="5400000">
            <a:off x="3695700" y="3721100"/>
            <a:ext cx="304800" cy="685800"/>
          </a:xfrm>
          <a:prstGeom prst="downArrow">
            <a:avLst>
              <a:gd name="adj1" fmla="val 50000"/>
              <a:gd name="adj2" fmla="val 56250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/>
          <a:p>
            <a:pPr defTabSz="914400"/>
            <a:endParaRPr lang="en-US" sz="1800" b="0"/>
          </a:p>
        </p:txBody>
      </p:sp>
      <p:sp>
        <p:nvSpPr>
          <p:cNvPr id="2006020" name="AutoShape 9"/>
          <p:cNvSpPr>
            <a:spLocks noChangeArrowheads="1"/>
          </p:cNvSpPr>
          <p:nvPr/>
        </p:nvSpPr>
        <p:spPr bwMode="auto">
          <a:xfrm rot="-5400000">
            <a:off x="3695700" y="4102100"/>
            <a:ext cx="304800" cy="685800"/>
          </a:xfrm>
          <a:prstGeom prst="downArrow">
            <a:avLst>
              <a:gd name="adj1" fmla="val 50000"/>
              <a:gd name="adj2" fmla="val 56250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defTabSz="914400"/>
            <a:endParaRPr lang="en-US" sz="1800" b="0"/>
          </a:p>
        </p:txBody>
      </p:sp>
      <p:sp>
        <p:nvSpPr>
          <p:cNvPr id="2006021" name="AutoShape 11"/>
          <p:cNvSpPr>
            <a:spLocks noChangeArrowheads="1"/>
          </p:cNvSpPr>
          <p:nvPr/>
        </p:nvSpPr>
        <p:spPr bwMode="auto">
          <a:xfrm>
            <a:off x="5410200" y="4521200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n-US" sz="1800" b="0"/>
          </a:p>
        </p:txBody>
      </p:sp>
      <p:sp>
        <p:nvSpPr>
          <p:cNvPr id="2006022" name="AutoShape 13"/>
          <p:cNvSpPr>
            <a:spLocks noChangeArrowheads="1"/>
          </p:cNvSpPr>
          <p:nvPr/>
        </p:nvSpPr>
        <p:spPr bwMode="auto">
          <a:xfrm>
            <a:off x="5486399" y="3327555"/>
            <a:ext cx="304800" cy="609600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defTabSz="914400"/>
            <a:endParaRPr lang="en-US" sz="1800" b="0"/>
          </a:p>
        </p:txBody>
      </p:sp>
      <p:sp>
        <p:nvSpPr>
          <p:cNvPr id="2006024" name="Rectangle 3"/>
          <p:cNvSpPr>
            <a:spLocks noGrp="1" noChangeArrowheads="1"/>
          </p:cNvSpPr>
          <p:nvPr>
            <p:ph type="body" idx="4294967295"/>
          </p:nvPr>
        </p:nvSpPr>
        <p:spPr bwMode="auto">
          <a:xfrm>
            <a:off x="174625" y="1092200"/>
            <a:ext cx="8688388" cy="914400"/>
          </a:xfrm>
          <a:prstGeom prst="rect">
            <a:avLst/>
          </a:prstGeom>
          <a:solidFill>
            <a:srgbClr val="FFFFFF"/>
          </a:solidFill>
          <a:ln>
            <a:miter lim="800000"/>
            <a:headEnd/>
            <a:tailEnd/>
          </a:ln>
        </p:spPr>
        <p:txBody>
          <a:bodyPr/>
          <a:lstStyle/>
          <a:p>
            <a:pPr marL="0" indent="0" defTabSz="914400" eaLnBrk="1" hangingPunct="1">
              <a:buFont typeface="Arial" charset="0"/>
              <a:buNone/>
            </a:pPr>
            <a:r>
              <a:rPr lang="en-US" sz="2400" b="1" smtClean="0">
                <a:solidFill>
                  <a:srgbClr val="CA6C18"/>
                </a:solidFill>
                <a:latin typeface="Arial" charset="0"/>
              </a:rPr>
              <a:t>Integrated models simulating </a:t>
            </a:r>
            <a:br>
              <a:rPr lang="en-US" sz="2400" b="1" smtClean="0">
                <a:solidFill>
                  <a:srgbClr val="CA6C18"/>
                </a:solidFill>
                <a:latin typeface="Arial" charset="0"/>
              </a:rPr>
            </a:br>
            <a:r>
              <a:rPr lang="en-US" sz="2400" b="1" smtClean="0">
                <a:solidFill>
                  <a:srgbClr val="CA6C18"/>
                </a:solidFill>
                <a:latin typeface="Arial" charset="0"/>
              </a:rPr>
              <a:t>persons and vehicles at a parcel level</a:t>
            </a:r>
          </a:p>
        </p:txBody>
      </p:sp>
      <p:sp>
        <p:nvSpPr>
          <p:cNvPr id="2006025" name="Text Box 4"/>
          <p:cNvSpPr txBox="1">
            <a:spLocks noChangeArrowheads="1"/>
          </p:cNvSpPr>
          <p:nvPr/>
        </p:nvSpPr>
        <p:spPr bwMode="auto">
          <a:xfrm>
            <a:off x="2438400" y="2692400"/>
            <a:ext cx="2209800" cy="6413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800" b="0">
                <a:solidFill>
                  <a:schemeClr val="bg1"/>
                </a:solidFill>
              </a:rPr>
              <a:t>Regional Economic Forecasts</a:t>
            </a:r>
          </a:p>
        </p:txBody>
      </p:sp>
      <p:sp>
        <p:nvSpPr>
          <p:cNvPr id="2006026" name="Text Box 6"/>
          <p:cNvSpPr txBox="1">
            <a:spLocks noChangeArrowheads="1"/>
          </p:cNvSpPr>
          <p:nvPr/>
        </p:nvSpPr>
        <p:spPr bwMode="auto">
          <a:xfrm>
            <a:off x="1600200" y="3911600"/>
            <a:ext cx="1905000" cy="6413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800" b="0" dirty="0">
                <a:solidFill>
                  <a:schemeClr val="bg1"/>
                </a:solidFill>
              </a:rPr>
              <a:t>Land Use    Forecasts</a:t>
            </a:r>
          </a:p>
        </p:txBody>
      </p:sp>
      <p:sp>
        <p:nvSpPr>
          <p:cNvPr id="2006027" name="Text Box 7"/>
          <p:cNvSpPr txBox="1">
            <a:spLocks noChangeArrowheads="1"/>
          </p:cNvSpPr>
          <p:nvPr/>
        </p:nvSpPr>
        <p:spPr bwMode="auto">
          <a:xfrm>
            <a:off x="4191000" y="3911600"/>
            <a:ext cx="1905000" cy="6413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800" b="0" dirty="0">
                <a:solidFill>
                  <a:schemeClr val="bg1"/>
                </a:solidFill>
              </a:rPr>
              <a:t>Travel   Forecasts</a:t>
            </a:r>
          </a:p>
        </p:txBody>
      </p:sp>
      <p:sp>
        <p:nvSpPr>
          <p:cNvPr id="2006028" name="Text Box 10"/>
          <p:cNvSpPr txBox="1">
            <a:spLocks noChangeArrowheads="1"/>
          </p:cNvSpPr>
          <p:nvPr/>
        </p:nvSpPr>
        <p:spPr bwMode="auto">
          <a:xfrm>
            <a:off x="5365750" y="5130800"/>
            <a:ext cx="1905000" cy="646331"/>
          </a:xfrm>
          <a:prstGeom prst="rect">
            <a:avLst/>
          </a:prstGeom>
          <a:solidFill>
            <a:srgbClr val="CA6C18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800" b="0" dirty="0" smtClean="0">
                <a:solidFill>
                  <a:schemeClr val="bg1"/>
                </a:solidFill>
              </a:rPr>
              <a:t>Economic Appraisal</a:t>
            </a:r>
            <a:endParaRPr lang="en-US" sz="1800" b="0" dirty="0">
              <a:solidFill>
                <a:schemeClr val="bg1"/>
              </a:solidFill>
            </a:endParaRPr>
          </a:p>
        </p:txBody>
      </p:sp>
      <p:sp>
        <p:nvSpPr>
          <p:cNvPr id="2006029" name="Text Box 12"/>
          <p:cNvSpPr txBox="1">
            <a:spLocks noChangeArrowheads="1"/>
          </p:cNvSpPr>
          <p:nvPr/>
        </p:nvSpPr>
        <p:spPr bwMode="auto">
          <a:xfrm>
            <a:off x="5334000" y="2692400"/>
            <a:ext cx="1905000" cy="6413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800" b="0">
                <a:solidFill>
                  <a:schemeClr val="bg1"/>
                </a:solidFill>
              </a:rPr>
              <a:t>Transport System</a:t>
            </a:r>
          </a:p>
        </p:txBody>
      </p:sp>
      <p:sp>
        <p:nvSpPr>
          <p:cNvPr id="2006030" name="Text Box 14"/>
          <p:cNvSpPr txBox="1">
            <a:spLocks noChangeArrowheads="1"/>
          </p:cNvSpPr>
          <p:nvPr/>
        </p:nvSpPr>
        <p:spPr bwMode="auto">
          <a:xfrm>
            <a:off x="5334000" y="2311400"/>
            <a:ext cx="1905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Geodatabase</a:t>
            </a:r>
          </a:p>
        </p:txBody>
      </p:sp>
      <p:sp>
        <p:nvSpPr>
          <p:cNvPr id="2006031" name="Text Box 15"/>
          <p:cNvSpPr txBox="1">
            <a:spLocks noChangeArrowheads="1"/>
          </p:cNvSpPr>
          <p:nvPr/>
        </p:nvSpPr>
        <p:spPr bwMode="auto">
          <a:xfrm>
            <a:off x="6115049" y="4044950"/>
            <a:ext cx="25494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Hybrid activity-based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006032" name="Text Box 16"/>
          <p:cNvSpPr txBox="1">
            <a:spLocks noChangeArrowheads="1"/>
          </p:cNvSpPr>
          <p:nvPr/>
        </p:nvSpPr>
        <p:spPr bwMode="auto">
          <a:xfrm>
            <a:off x="266700" y="4044950"/>
            <a:ext cx="13081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spcBef>
                <a:spcPct val="50000"/>
              </a:spcBef>
            </a:pPr>
            <a:r>
              <a:rPr lang="en-US" sz="1800" dirty="0" err="1" smtClean="0">
                <a:solidFill>
                  <a:srgbClr val="000000"/>
                </a:solidFill>
              </a:rPr>
              <a:t>Urbansim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006033" name="Text Box 17"/>
          <p:cNvSpPr txBox="1">
            <a:spLocks noChangeArrowheads="1"/>
          </p:cNvSpPr>
          <p:nvPr/>
        </p:nvSpPr>
        <p:spPr bwMode="auto">
          <a:xfrm>
            <a:off x="2438400" y="2311400"/>
            <a:ext cx="22098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800" dirty="0">
                <a:solidFill>
                  <a:srgbClr val="000000"/>
                </a:solidFill>
              </a:rPr>
              <a:t>PSEF</a:t>
            </a:r>
          </a:p>
        </p:txBody>
      </p:sp>
      <p:sp>
        <p:nvSpPr>
          <p:cNvPr id="2006034" name="Text Box 18"/>
          <p:cNvSpPr txBox="1">
            <a:spLocks noChangeArrowheads="1"/>
          </p:cNvSpPr>
          <p:nvPr/>
        </p:nvSpPr>
        <p:spPr bwMode="auto">
          <a:xfrm>
            <a:off x="5736372" y="4749800"/>
            <a:ext cx="271625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14400">
              <a:spcBef>
                <a:spcPct val="50000"/>
              </a:spcBef>
            </a:pPr>
            <a:r>
              <a:rPr lang="en-US" sz="1800" dirty="0" smtClean="0">
                <a:solidFill>
                  <a:srgbClr val="000000"/>
                </a:solidFill>
              </a:rPr>
              <a:t>Benefit Cost Analysis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2006035" name="Text Box 20"/>
          <p:cNvSpPr txBox="1">
            <a:spLocks noChangeArrowheads="1"/>
          </p:cNvSpPr>
          <p:nvPr/>
        </p:nvSpPr>
        <p:spPr bwMode="auto">
          <a:xfrm>
            <a:off x="2819400" y="5130800"/>
            <a:ext cx="1905000" cy="64135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914400">
              <a:spcBef>
                <a:spcPct val="50000"/>
              </a:spcBef>
            </a:pPr>
            <a:r>
              <a:rPr lang="en-US" sz="1800" b="0" dirty="0">
                <a:solidFill>
                  <a:schemeClr val="bg1"/>
                </a:solidFill>
              </a:rPr>
              <a:t>Air Quality Analysis</a:t>
            </a:r>
          </a:p>
        </p:txBody>
      </p:sp>
      <p:sp>
        <p:nvSpPr>
          <p:cNvPr id="2006036" name="Text Box 22"/>
          <p:cNvSpPr txBox="1">
            <a:spLocks noChangeArrowheads="1"/>
          </p:cNvSpPr>
          <p:nvPr/>
        </p:nvSpPr>
        <p:spPr bwMode="auto">
          <a:xfrm>
            <a:off x="2654300" y="4749800"/>
            <a:ext cx="16764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 defTabSz="914400">
              <a:spcBef>
                <a:spcPct val="50000"/>
              </a:spcBef>
            </a:pPr>
            <a:r>
              <a:rPr lang="en-US" sz="1800">
                <a:solidFill>
                  <a:srgbClr val="000000"/>
                </a:solidFill>
              </a:rPr>
              <a:t>EPA Moves</a:t>
            </a:r>
          </a:p>
        </p:txBody>
      </p:sp>
      <p:sp>
        <p:nvSpPr>
          <p:cNvPr id="2006037" name="TextBox 5"/>
          <p:cNvSpPr txBox="1">
            <a:spLocks noChangeArrowheads="1"/>
          </p:cNvSpPr>
          <p:nvPr/>
        </p:nvSpPr>
        <p:spPr bwMode="auto">
          <a:xfrm>
            <a:off x="184150" y="438150"/>
            <a:ext cx="733107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 smtClean="0">
                <a:solidFill>
                  <a:schemeClr val="bg1"/>
                </a:solidFill>
                <a:cs typeface="Arial" charset="0"/>
              </a:rPr>
              <a:t>Planning Analysis </a:t>
            </a:r>
            <a:r>
              <a:rPr lang="en-US" sz="3000" dirty="0">
                <a:solidFill>
                  <a:schemeClr val="bg1"/>
                </a:solidFill>
                <a:cs typeface="Arial" charset="0"/>
              </a:rPr>
              <a:t>Tools</a:t>
            </a:r>
            <a:endParaRPr lang="en-US" sz="3000" dirty="0">
              <a:solidFill>
                <a:srgbClr val="376092"/>
              </a:solidFill>
              <a:cs typeface="Arial" charset="0"/>
            </a:endParaRPr>
          </a:p>
        </p:txBody>
      </p:sp>
      <p:sp>
        <p:nvSpPr>
          <p:cNvPr id="41" name="AutoShape 9"/>
          <p:cNvSpPr>
            <a:spLocks noChangeArrowheads="1"/>
          </p:cNvSpPr>
          <p:nvPr/>
        </p:nvSpPr>
        <p:spPr bwMode="auto">
          <a:xfrm rot="-5400000">
            <a:off x="4892675" y="5133290"/>
            <a:ext cx="304800" cy="641350"/>
          </a:xfrm>
          <a:prstGeom prst="downArrow">
            <a:avLst>
              <a:gd name="adj1" fmla="val 50000"/>
              <a:gd name="adj2" fmla="val 56250"/>
            </a:avLst>
          </a:prstGeom>
          <a:solidFill>
            <a:schemeClr val="bg1">
              <a:lumMod val="65000"/>
            </a:schemeClr>
          </a:solidFill>
          <a:ln w="9525">
            <a:noFill/>
            <a:miter lim="800000"/>
            <a:headEnd/>
            <a:tailEnd/>
          </a:ln>
        </p:spPr>
        <p:txBody>
          <a:bodyPr vert="eaVert" wrap="none" anchor="ctr"/>
          <a:lstStyle/>
          <a:p>
            <a:pPr defTabSz="914400"/>
            <a:endParaRPr lang="en-US" sz="1800" b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14" name="TextBox 5"/>
          <p:cNvSpPr txBox="1">
            <a:spLocks noChangeArrowheads="1"/>
          </p:cNvSpPr>
          <p:nvPr/>
        </p:nvSpPr>
        <p:spPr bwMode="auto">
          <a:xfrm>
            <a:off x="114300" y="438150"/>
            <a:ext cx="8877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cs typeface="Arial" charset="0"/>
              </a:rPr>
              <a:t>Unique Features of the PSRC BCA Tool</a:t>
            </a:r>
            <a:endParaRPr lang="en-US" sz="24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3215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57300"/>
            <a:ext cx="8229600" cy="486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 smtClean="0"/>
              <a:t>Direct link to regional travel model methods and data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 smtClean="0"/>
              <a:t>Correct accounting of consumer surpluses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 smtClean="0"/>
              <a:t>Flexibility to incorporate GHG analysis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 smtClean="0"/>
              <a:t>Explicit treatment of travel time reliability through the use of certainty equivalents for travel time risk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 smtClean="0"/>
              <a:t>A user interface allowing control of key features of the analysis 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 smtClean="0"/>
              <a:t>Regional analysis (default), or sets of origins and destinations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dirty="0" smtClean="0"/>
              <a:t>Three points of user control: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dirty="0" smtClean="0"/>
              <a:t>Travel demand modeling inputs and assumptions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dirty="0" smtClean="0"/>
              <a:t>User defined BCA assumptions and values (discount rate, VOT)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dirty="0" smtClean="0"/>
              <a:t>Spreadsheet based summary output (cash flows, cost details)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2903991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350838"/>
            <a:ext cx="8229600" cy="584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Arial" charset="0"/>
              </a:rPr>
              <a:t>BCA Mechanics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5021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800" b="1" dirty="0" smtClean="0">
                <a:solidFill>
                  <a:srgbClr val="CA6C18"/>
                </a:solidFill>
              </a:rPr>
              <a:t>Post processing of travel model results</a:t>
            </a:r>
          </a:p>
          <a:p>
            <a:pPr lvl="1"/>
            <a:r>
              <a:rPr lang="en-US" sz="1800" dirty="0" smtClean="0"/>
              <a:t>Must model a base case and at least one build case</a:t>
            </a:r>
          </a:p>
          <a:p>
            <a:pPr lvl="1"/>
            <a:r>
              <a:rPr lang="en-US" sz="1800" dirty="0" smtClean="0"/>
              <a:t>Travel demand models represent markets and transportation prices</a:t>
            </a:r>
          </a:p>
          <a:p>
            <a:pPr lvl="1"/>
            <a:r>
              <a:rPr lang="en-US" sz="1800" dirty="0" smtClean="0"/>
              <a:t>Long-run changes are partially captured in the land use models</a:t>
            </a:r>
          </a:p>
          <a:p>
            <a:pPr lvl="1"/>
            <a:r>
              <a:rPr lang="en-US" sz="1800" dirty="0" smtClean="0"/>
              <a:t>More tightly bound economic models are a future development</a:t>
            </a:r>
          </a:p>
          <a:p>
            <a:r>
              <a:rPr lang="en-US" sz="2800" b="1" dirty="0" smtClean="0">
                <a:solidFill>
                  <a:srgbClr val="CA6C18"/>
                </a:solidFill>
              </a:rPr>
              <a:t>Disaggregate results</a:t>
            </a:r>
          </a:p>
          <a:p>
            <a:pPr lvl="1"/>
            <a:r>
              <a:rPr lang="en-US" sz="1800" dirty="0" smtClean="0"/>
              <a:t>11 vehicle classes</a:t>
            </a:r>
          </a:p>
          <a:p>
            <a:pPr lvl="1"/>
            <a:r>
              <a:rPr lang="en-US" sz="1800" dirty="0" smtClean="0"/>
              <a:t>5 time-of-day traffic assignment periods</a:t>
            </a:r>
          </a:p>
          <a:p>
            <a:pPr lvl="1"/>
            <a:r>
              <a:rPr lang="en-US" sz="1800" dirty="0" smtClean="0"/>
              <a:t>1 million zone-pairs (spatial disaggregation)</a:t>
            </a:r>
          </a:p>
          <a:p>
            <a:pPr lvl="1"/>
            <a:r>
              <a:rPr lang="en-US" sz="1800" dirty="0" smtClean="0"/>
              <a:t>5 consumer surplus categories</a:t>
            </a:r>
          </a:p>
          <a:p>
            <a:pPr lvl="1"/>
            <a:r>
              <a:rPr lang="en-US" sz="1800" u="sng" dirty="0" smtClean="0"/>
              <a:t>In total 275 million consumer surplus calculations</a:t>
            </a:r>
          </a:p>
        </p:txBody>
      </p:sp>
      <p:sp>
        <p:nvSpPr>
          <p:cNvPr id="110597" name="Rectangle 6"/>
          <p:cNvSpPr txBox="1">
            <a:spLocks noGrp="1" noChangeArrowheads="1"/>
          </p:cNvSpPr>
          <p:nvPr/>
        </p:nvSpPr>
        <p:spPr bwMode="auto">
          <a:xfrm>
            <a:off x="8420100" y="76200"/>
            <a:ext cx="609600" cy="23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/>
            <a:endParaRPr lang="en-US" sz="1200" dirty="0">
              <a:solidFill>
                <a:srgbClr val="D7BFD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549768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2404" name="TextBox 5"/>
          <p:cNvSpPr txBox="1">
            <a:spLocks noChangeArrowheads="1"/>
          </p:cNvSpPr>
          <p:nvPr/>
        </p:nvSpPr>
        <p:spPr bwMode="auto">
          <a:xfrm>
            <a:off x="184150" y="438150"/>
            <a:ext cx="7331075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 smtClean="0">
                <a:solidFill>
                  <a:schemeClr val="bg1"/>
                </a:solidFill>
                <a:cs typeface="Arial" charset="0"/>
              </a:rPr>
              <a:t>Data Flow</a:t>
            </a:r>
            <a:endParaRPr lang="en-US" sz="3000" dirty="0">
              <a:solidFill>
                <a:srgbClr val="376092"/>
              </a:solidFill>
              <a:cs typeface="Arial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9433" y="1063471"/>
            <a:ext cx="6501162" cy="56058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8082555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ChangeArrowheads="1"/>
          </p:cNvSpPr>
          <p:nvPr/>
        </p:nvSpPr>
        <p:spPr bwMode="auto">
          <a:xfrm>
            <a:off x="152400" y="1371600"/>
            <a:ext cx="381000" cy="5105400"/>
          </a:xfrm>
          <a:prstGeom prst="rect">
            <a:avLst/>
          </a:prstGeom>
          <a:solidFill>
            <a:schemeClr val="bg1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pPr defTabSz="914400"/>
            <a:endParaRPr lang="en-US" sz="2400" b="0">
              <a:latin typeface="Arial" charset="0"/>
            </a:endParaRPr>
          </a:p>
        </p:txBody>
      </p:sp>
      <p:pic>
        <p:nvPicPr>
          <p:cNvPr id="14029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57400"/>
            <a:ext cx="8610600" cy="4186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0294" name="Rectangle 6"/>
          <p:cNvSpPr>
            <a:spLocks noChangeArrowheads="1"/>
          </p:cNvSpPr>
          <p:nvPr/>
        </p:nvSpPr>
        <p:spPr bwMode="auto">
          <a:xfrm>
            <a:off x="457200" y="6172200"/>
            <a:ext cx="8458200" cy="304800"/>
          </a:xfrm>
          <a:prstGeom prst="rect">
            <a:avLst/>
          </a:prstGeom>
          <a:solidFill>
            <a:srgbClr val="FFFFFF"/>
          </a:solidFill>
          <a:ln w="25400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0295" name="Text Box 7"/>
          <p:cNvSpPr txBox="1">
            <a:spLocks noChangeArrowheads="1"/>
          </p:cNvSpPr>
          <p:nvPr/>
        </p:nvSpPr>
        <p:spPr bwMode="auto">
          <a:xfrm>
            <a:off x="4495800" y="6122658"/>
            <a:ext cx="20574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>
                <a:solidFill>
                  <a:srgbClr val="000099"/>
                </a:solidFill>
                <a:latin typeface="+mj-lt"/>
              </a:rPr>
              <a:t>Trips</a:t>
            </a:r>
          </a:p>
        </p:txBody>
      </p:sp>
      <p:pic>
        <p:nvPicPr>
          <p:cNvPr id="140297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57800" y="1981200"/>
            <a:ext cx="3108325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0298" name="Text Box 10"/>
          <p:cNvSpPr txBox="1">
            <a:spLocks noChangeArrowheads="1"/>
          </p:cNvSpPr>
          <p:nvPr/>
        </p:nvSpPr>
        <p:spPr bwMode="auto">
          <a:xfrm rot="16200000">
            <a:off x="-159543" y="3711614"/>
            <a:ext cx="914399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0" dirty="0" smtClean="0">
                <a:solidFill>
                  <a:srgbClr val="000099"/>
                </a:solidFill>
                <a:latin typeface="+mj-lt"/>
              </a:rPr>
              <a:t>Cost</a:t>
            </a:r>
            <a:endParaRPr lang="en-US" sz="1800" b="0" dirty="0">
              <a:solidFill>
                <a:srgbClr val="000099"/>
              </a:solidFill>
            </a:endParaRPr>
          </a:p>
        </p:txBody>
      </p:sp>
      <p:sp>
        <p:nvSpPr>
          <p:cNvPr id="140299" name="Line 11"/>
          <p:cNvSpPr>
            <a:spLocks noChangeShapeType="1"/>
          </p:cNvSpPr>
          <p:nvPr/>
        </p:nvSpPr>
        <p:spPr bwMode="auto">
          <a:xfrm>
            <a:off x="838200" y="4038600"/>
            <a:ext cx="3886200" cy="0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0" name="Line 12"/>
          <p:cNvSpPr>
            <a:spLocks noChangeShapeType="1"/>
          </p:cNvSpPr>
          <p:nvPr/>
        </p:nvSpPr>
        <p:spPr bwMode="auto">
          <a:xfrm flipV="1">
            <a:off x="4724400" y="4038600"/>
            <a:ext cx="0" cy="1676400"/>
          </a:xfrm>
          <a:prstGeom prst="line">
            <a:avLst/>
          </a:prstGeom>
          <a:noFill/>
          <a:ln w="25400">
            <a:solidFill>
              <a:srgbClr val="333333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1" name="Line 13"/>
          <p:cNvSpPr>
            <a:spLocks noChangeShapeType="1"/>
          </p:cNvSpPr>
          <p:nvPr/>
        </p:nvSpPr>
        <p:spPr bwMode="auto">
          <a:xfrm>
            <a:off x="838200" y="4572000"/>
            <a:ext cx="5867400" cy="0"/>
          </a:xfrm>
          <a:prstGeom prst="line">
            <a:avLst/>
          </a:prstGeom>
          <a:noFill/>
          <a:ln w="25400" cap="rnd">
            <a:solidFill>
              <a:srgbClr val="3333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2" name="Line 14"/>
          <p:cNvSpPr>
            <a:spLocks noChangeShapeType="1"/>
          </p:cNvSpPr>
          <p:nvPr/>
        </p:nvSpPr>
        <p:spPr bwMode="auto">
          <a:xfrm flipV="1">
            <a:off x="6705600" y="4572000"/>
            <a:ext cx="0" cy="1143000"/>
          </a:xfrm>
          <a:prstGeom prst="line">
            <a:avLst/>
          </a:prstGeom>
          <a:noFill/>
          <a:ln w="25400" cap="rnd">
            <a:solidFill>
              <a:srgbClr val="333333"/>
            </a:solidFill>
            <a:prstDash val="sysDot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40303" name="Rectangle 15"/>
          <p:cNvSpPr>
            <a:spLocks noChangeArrowheads="1"/>
          </p:cNvSpPr>
          <p:nvPr/>
        </p:nvSpPr>
        <p:spPr bwMode="auto">
          <a:xfrm>
            <a:off x="838200" y="4038600"/>
            <a:ext cx="3886200" cy="53340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0304" name="AutoShape 16"/>
          <p:cNvSpPr>
            <a:spLocks noChangeArrowheads="1"/>
          </p:cNvSpPr>
          <p:nvPr/>
        </p:nvSpPr>
        <p:spPr bwMode="auto">
          <a:xfrm>
            <a:off x="4724400" y="4038600"/>
            <a:ext cx="1981200" cy="533400"/>
          </a:xfrm>
          <a:prstGeom prst="rtTriangle">
            <a:avLst/>
          </a:prstGeom>
          <a:solidFill>
            <a:srgbClr val="CA6C18"/>
          </a:solidFill>
          <a:ln>
            <a:noFill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140305" name="TextBox 5"/>
          <p:cNvSpPr txBox="1">
            <a:spLocks noChangeArrowheads="1"/>
          </p:cNvSpPr>
          <p:nvPr/>
        </p:nvSpPr>
        <p:spPr bwMode="auto">
          <a:xfrm>
            <a:off x="114300" y="438150"/>
            <a:ext cx="8877300" cy="43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dirty="0">
                <a:solidFill>
                  <a:schemeClr val="bg1"/>
                </a:solidFill>
                <a:cs typeface="Arial" charset="0"/>
              </a:rPr>
              <a:t>Consumer Surplus</a:t>
            </a:r>
            <a:endParaRPr lang="en-US" sz="2400" dirty="0">
              <a:solidFill>
                <a:srgbClr val="376092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1017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01" grpId="0" animBg="1"/>
      <p:bldP spid="140302" grpId="0" animBg="1"/>
      <p:bldP spid="140303" grpId="0" animBg="1"/>
      <p:bldP spid="1403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177776" y="943897"/>
            <a:ext cx="2966224" cy="590295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350838"/>
            <a:ext cx="8458200" cy="584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Arial" charset="0"/>
              </a:rPr>
              <a:t>Measuring Benefits</a:t>
            </a:r>
          </a:p>
        </p:txBody>
      </p:sp>
      <p:sp>
        <p:nvSpPr>
          <p:cNvPr id="1095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78420" y="1179859"/>
            <a:ext cx="5631830" cy="499791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CA6C18"/>
                </a:solidFill>
              </a:rPr>
              <a:t>Measures Handled by BCA 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Travel Time Savings*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Improved Reliability*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Vehicle Operating Cost Savings*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Toll/Fare Cost Savings*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Accident Cost Savings*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Facility Operating and Capital Costs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Emission Cost Savings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 smtClean="0"/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CA6C18"/>
                </a:solidFill>
              </a:rPr>
              <a:t>Measures Partially Handled by BCA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/>
              <a:t>D</a:t>
            </a:r>
            <a:r>
              <a:rPr lang="en-US" sz="1600" dirty="0" smtClean="0"/>
              <a:t>istribution of benefits across users and geographic location of benefits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endParaRPr lang="en-US" sz="1600" dirty="0" smtClean="0"/>
          </a:p>
          <a:p>
            <a:pPr>
              <a:lnSpc>
                <a:spcPct val="80000"/>
              </a:lnSpc>
              <a:spcAft>
                <a:spcPts val="600"/>
              </a:spcAft>
            </a:pPr>
            <a:r>
              <a:rPr lang="en-US" sz="2000" b="1" dirty="0" smtClean="0">
                <a:solidFill>
                  <a:srgbClr val="CA6C18"/>
                </a:solidFill>
              </a:rPr>
              <a:t>Measures Requiring Other Methods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Equity: relative importance of various groups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Impacts on unique environmental assets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Plan compliance benefits</a:t>
            </a:r>
          </a:p>
          <a:p>
            <a:pPr lvl="1">
              <a:lnSpc>
                <a:spcPct val="80000"/>
              </a:lnSpc>
              <a:spcBef>
                <a:spcPts val="0"/>
              </a:spcBef>
              <a:spcAft>
                <a:spcPts val="600"/>
              </a:spcAft>
            </a:pPr>
            <a:r>
              <a:rPr lang="en-US" sz="1600" dirty="0" smtClean="0"/>
              <a:t>Others</a:t>
            </a:r>
          </a:p>
          <a:p>
            <a:pPr lvl="1">
              <a:lnSpc>
                <a:spcPct val="80000"/>
              </a:lnSpc>
            </a:pPr>
            <a:endParaRPr lang="en-US" sz="1800" dirty="0" smtClean="0"/>
          </a:p>
          <a:p>
            <a:pPr lvl="1">
              <a:lnSpc>
                <a:spcPct val="80000"/>
              </a:lnSpc>
            </a:pPr>
            <a:endParaRPr lang="en-US" sz="1800" dirty="0" smtClean="0"/>
          </a:p>
        </p:txBody>
      </p:sp>
      <p:sp>
        <p:nvSpPr>
          <p:cNvPr id="109576" name="Text Box 8"/>
          <p:cNvSpPr txBox="1">
            <a:spLocks noChangeArrowheads="1"/>
          </p:cNvSpPr>
          <p:nvPr/>
        </p:nvSpPr>
        <p:spPr bwMode="auto">
          <a:xfrm>
            <a:off x="1927922" y="6316159"/>
            <a:ext cx="45085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>
              <a:defRPr sz="1600">
                <a:solidFill>
                  <a:schemeClr val="tx1"/>
                </a:solidFill>
                <a:latin typeface="Arial" charset="0"/>
              </a:defRPr>
            </a:lvl2pPr>
            <a:lvl3pPr>
              <a:defRPr sz="1600">
                <a:solidFill>
                  <a:schemeClr val="tx1"/>
                </a:solidFill>
                <a:latin typeface="Arial" charset="0"/>
              </a:defRPr>
            </a:lvl3pPr>
            <a:lvl4pPr>
              <a:defRPr sz="1600">
                <a:solidFill>
                  <a:schemeClr val="tx1"/>
                </a:solidFill>
                <a:latin typeface="Arial" charset="0"/>
              </a:defRPr>
            </a:lvl4pPr>
            <a:lvl5pPr>
              <a:defRPr sz="1600">
                <a:solidFill>
                  <a:schemeClr val="tx1"/>
                </a:solidFill>
                <a:latin typeface="Arial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 defTabSz="914400">
              <a:spcBef>
                <a:spcPct val="50000"/>
              </a:spcBef>
            </a:pPr>
            <a:r>
              <a:rPr lang="en-US" b="0" dirty="0">
                <a:latin typeface="Calibri" pitchFamily="34" charset="0"/>
              </a:rPr>
              <a:t>*consumer surplus measure</a:t>
            </a:r>
          </a:p>
        </p:txBody>
      </p:sp>
      <p:pic>
        <p:nvPicPr>
          <p:cNvPr id="9" name="Picture 7" descr="T2040 Tech Summary"/>
          <p:cNvPicPr>
            <a:picLocks noChangeAspect="1" noChangeArrowheads="1"/>
          </p:cNvPicPr>
          <p:nvPr/>
        </p:nvPicPr>
        <p:blipFill rotWithShape="1">
          <a:blip r:embed="rId2"/>
          <a:srcRect l="7372" t="6870" r="55676" b="35536"/>
          <a:stretch/>
        </p:blipFill>
        <p:spPr bwMode="auto">
          <a:xfrm>
            <a:off x="6315950" y="1021954"/>
            <a:ext cx="2713750" cy="57579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2295601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217" name="Rectangle 6"/>
          <p:cNvSpPr txBox="1">
            <a:spLocks noGrp="1" noChangeArrowheads="1"/>
          </p:cNvSpPr>
          <p:nvPr/>
        </p:nvSpPr>
        <p:spPr bwMode="auto">
          <a:xfrm>
            <a:off x="8420100" y="76200"/>
            <a:ext cx="609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fld id="{43AF943D-5765-4A05-A3F4-3B5DC72B03A7}" type="slidenum">
              <a:rPr lang="en-US" sz="1200">
                <a:solidFill>
                  <a:srgbClr val="B3C3D1"/>
                </a:solidFill>
              </a:rPr>
              <a:pPr algn="r"/>
              <a:t>16</a:t>
            </a:fld>
            <a:endParaRPr lang="en-US" sz="1200">
              <a:solidFill>
                <a:srgbClr val="B3C3D1"/>
              </a:solidFill>
            </a:endParaRPr>
          </a:p>
        </p:txBody>
      </p:sp>
      <p:sp>
        <p:nvSpPr>
          <p:cNvPr id="2057218" name="Rectangle 4"/>
          <p:cNvSpPr>
            <a:spLocks noChangeArrowheads="1"/>
          </p:cNvSpPr>
          <p:nvPr/>
        </p:nvSpPr>
        <p:spPr bwMode="auto">
          <a:xfrm>
            <a:off x="0" y="2981325"/>
            <a:ext cx="9144000" cy="3876675"/>
          </a:xfrm>
          <a:prstGeom prst="rect">
            <a:avLst/>
          </a:prstGeom>
          <a:solidFill>
            <a:srgbClr val="3F80C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 b="0">
              <a:latin typeface="Calibri" pitchFamily="34" charset="0"/>
            </a:endParaRPr>
          </a:p>
        </p:txBody>
      </p:sp>
      <p:sp>
        <p:nvSpPr>
          <p:cNvPr id="2057219" name="Rectangle 4"/>
          <p:cNvSpPr>
            <a:spLocks noChangeArrowheads="1"/>
          </p:cNvSpPr>
          <p:nvPr/>
        </p:nvSpPr>
        <p:spPr bwMode="auto">
          <a:xfrm>
            <a:off x="0" y="2316163"/>
            <a:ext cx="9144000" cy="866775"/>
          </a:xfrm>
          <a:prstGeom prst="rect">
            <a:avLst/>
          </a:prstGeom>
          <a:solidFill>
            <a:srgbClr val="32323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 b="0">
              <a:latin typeface="Calibri" pitchFamily="34" charset="0"/>
            </a:endParaRPr>
          </a:p>
        </p:txBody>
      </p:sp>
      <p:sp>
        <p:nvSpPr>
          <p:cNvPr id="2057220" name="TextBox 5"/>
          <p:cNvSpPr txBox="1">
            <a:spLocks noChangeArrowheads="1"/>
          </p:cNvSpPr>
          <p:nvPr/>
        </p:nvSpPr>
        <p:spPr bwMode="auto">
          <a:xfrm>
            <a:off x="166688" y="2493168"/>
            <a:ext cx="88011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chemeClr val="bg1"/>
                </a:solidFill>
                <a:cs typeface="Arial" charset="0"/>
              </a:rPr>
              <a:t>Portfolio Optimization</a:t>
            </a:r>
            <a:endParaRPr lang="en-US" sz="4000" dirty="0">
              <a:solidFill>
                <a:srgbClr val="376092"/>
              </a:solidFill>
              <a:cs typeface="Arial" charset="0"/>
            </a:endParaRPr>
          </a:p>
        </p:txBody>
      </p:sp>
      <p:pic>
        <p:nvPicPr>
          <p:cNvPr id="2057221" name="Picture 9" descr="PSRClogo_who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6057900"/>
            <a:ext cx="2678112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222" name="Text Box 7"/>
          <p:cNvSpPr txBox="1">
            <a:spLocks noChangeArrowheads="1"/>
          </p:cNvSpPr>
          <p:nvPr/>
        </p:nvSpPr>
        <p:spPr bwMode="auto">
          <a:xfrm>
            <a:off x="3971925" y="3663950"/>
            <a:ext cx="49276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1600" b="0" dirty="0">
              <a:solidFill>
                <a:schemeClr val="bg1"/>
              </a:solidFill>
            </a:endParaRPr>
          </a:p>
          <a:p>
            <a:pPr>
              <a:lnSpc>
                <a:spcPct val="75000"/>
              </a:lnSpc>
              <a:spcBef>
                <a:spcPct val="50000"/>
              </a:spcBef>
            </a:pPr>
            <a:endParaRPr lang="en-US" sz="1600" dirty="0">
              <a:solidFill>
                <a:schemeClr val="bg1"/>
              </a:solidFill>
            </a:endParaRPr>
          </a:p>
        </p:txBody>
      </p:sp>
      <p:pic>
        <p:nvPicPr>
          <p:cNvPr id="2057223" name="Picture 8" descr="seattle-skyline-pano#14828C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2333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224" name="Rectangle 9"/>
          <p:cNvSpPr>
            <a:spLocks noChangeArrowheads="1"/>
          </p:cNvSpPr>
          <p:nvPr/>
        </p:nvSpPr>
        <p:spPr bwMode="auto">
          <a:xfrm>
            <a:off x="0" y="2214563"/>
            <a:ext cx="396875" cy="1190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12648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100" y="350838"/>
            <a:ext cx="8229600" cy="5842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3200" b="1" dirty="0" smtClean="0">
                <a:solidFill>
                  <a:schemeClr val="bg1"/>
                </a:solidFill>
                <a:latin typeface="Arial" charset="0"/>
              </a:rPr>
              <a:t>Portfolio of Investments</a:t>
            </a:r>
          </a:p>
        </p:txBody>
      </p:sp>
      <p:sp>
        <p:nvSpPr>
          <p:cNvPr id="110596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33500"/>
            <a:ext cx="8229600" cy="50212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CA6C18"/>
                </a:solidFill>
              </a:rPr>
              <a:t>Maybe a Plan Alternative is Like a Portfolio</a:t>
            </a:r>
          </a:p>
          <a:p>
            <a:pPr lvl="1"/>
            <a:r>
              <a:rPr lang="en-US" sz="1800" dirty="0" smtClean="0"/>
              <a:t>Comprised of project investment and policy elements</a:t>
            </a:r>
          </a:p>
          <a:p>
            <a:pPr lvl="1"/>
            <a:r>
              <a:rPr lang="en-US" sz="1800" dirty="0"/>
              <a:t>Individual project and policy “performance” is uncertain </a:t>
            </a:r>
          </a:p>
          <a:p>
            <a:pPr lvl="1"/>
            <a:r>
              <a:rPr lang="en-US" sz="1800" dirty="0" smtClean="0"/>
              <a:t>Elements may </a:t>
            </a:r>
            <a:r>
              <a:rPr lang="en-US" sz="1800" dirty="0"/>
              <a:t>have complex </a:t>
            </a:r>
            <a:r>
              <a:rPr lang="en-US" sz="1800" dirty="0" smtClean="0"/>
              <a:t>dependencies</a:t>
            </a:r>
          </a:p>
          <a:p>
            <a:pPr lvl="1"/>
            <a:r>
              <a:rPr lang="en-US" sz="1800" dirty="0" smtClean="0"/>
              <a:t>True portfolio optimization is a potentially costly and demanding exercise</a:t>
            </a:r>
          </a:p>
          <a:p>
            <a:pPr lvl="1"/>
            <a:endParaRPr lang="en-US" sz="1600" dirty="0" smtClean="0"/>
          </a:p>
          <a:p>
            <a:pPr marL="342900" lvl="1" indent="-342900">
              <a:buFont typeface="Arial" charset="0"/>
              <a:buChar char="•"/>
            </a:pPr>
            <a:r>
              <a:rPr lang="en-US" sz="2400" b="1" dirty="0" smtClean="0">
                <a:solidFill>
                  <a:srgbClr val="CA6C18"/>
                </a:solidFill>
              </a:rPr>
              <a:t>Can Portfolio Optimization be Approximated Ad Hoc? </a:t>
            </a:r>
            <a:r>
              <a:rPr lang="en-US" sz="1800" dirty="0">
                <a:solidFill>
                  <a:srgbClr val="0070C0"/>
                </a:solidFill>
              </a:rPr>
              <a:t>William </a:t>
            </a:r>
            <a:r>
              <a:rPr lang="en-US" sz="1800" dirty="0" err="1">
                <a:solidFill>
                  <a:srgbClr val="0070C0"/>
                </a:solidFill>
              </a:rPr>
              <a:t>Vickrey</a:t>
            </a:r>
            <a:r>
              <a:rPr lang="en-US" sz="1800" dirty="0">
                <a:solidFill>
                  <a:srgbClr val="0070C0"/>
                </a:solidFill>
              </a:rPr>
              <a:t> (Nobel Laureate) suggested that the efficient pattern of decision making would: </a:t>
            </a:r>
          </a:p>
          <a:p>
            <a:pPr lvl="1"/>
            <a:r>
              <a:rPr lang="en-US" sz="1800" dirty="0" smtClean="0"/>
              <a:t>establish </a:t>
            </a:r>
            <a:r>
              <a:rPr lang="en-US" sz="1800" dirty="0"/>
              <a:t>a pricing policy to be followed in the </a:t>
            </a:r>
            <a:r>
              <a:rPr lang="en-US" sz="1800" dirty="0" smtClean="0"/>
              <a:t>future;</a:t>
            </a:r>
          </a:p>
          <a:p>
            <a:pPr lvl="1"/>
            <a:r>
              <a:rPr lang="en-US" sz="1800" dirty="0" smtClean="0"/>
              <a:t>plan </a:t>
            </a:r>
            <a:r>
              <a:rPr lang="en-US" sz="1800" dirty="0"/>
              <a:t>adjustments to fixed capital installations according to a cost-benefit analysis based on the predicted demand patterns and predicted application of the pricing </a:t>
            </a:r>
            <a:r>
              <a:rPr lang="en-US" sz="1800" dirty="0" smtClean="0"/>
              <a:t>policy;</a:t>
            </a:r>
          </a:p>
          <a:p>
            <a:pPr lvl="1"/>
            <a:r>
              <a:rPr lang="en-US" sz="1800" dirty="0" smtClean="0"/>
              <a:t>subject </a:t>
            </a:r>
            <a:r>
              <a:rPr lang="en-US" sz="1800" dirty="0"/>
              <a:t>to whatever financial constraints may be applicable...</a:t>
            </a:r>
          </a:p>
        </p:txBody>
      </p:sp>
    </p:spTree>
    <p:extLst>
      <p:ext uri="{BB962C8B-B14F-4D97-AF65-F5344CB8AC3E}">
        <p14:creationId xmlns:p14="http://schemas.microsoft.com/office/powerpoint/2010/main" xmlns="" val="2960683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0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8296" y="1499616"/>
            <a:ext cx="6306346" cy="520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44496" y="338021"/>
            <a:ext cx="8229600" cy="541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Arial" charset="0"/>
              </a:rPr>
              <a:t>Optimization Space</a:t>
            </a:r>
          </a:p>
        </p:txBody>
      </p:sp>
      <p:sp>
        <p:nvSpPr>
          <p:cNvPr id="11" name="Oval 10"/>
          <p:cNvSpPr/>
          <p:nvPr/>
        </p:nvSpPr>
        <p:spPr>
          <a:xfrm>
            <a:off x="3334180" y="3456878"/>
            <a:ext cx="624469" cy="2397512"/>
          </a:xfrm>
          <a:prstGeom prst="ellipse">
            <a:avLst/>
          </a:prstGeom>
          <a:solidFill>
            <a:srgbClr val="3F80CD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650023" y="2108250"/>
            <a:ext cx="3063240" cy="603504"/>
          </a:xfrm>
          <a:prstGeom prst="ellipse">
            <a:avLst/>
          </a:prstGeom>
          <a:solidFill>
            <a:srgbClr val="7030A0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3661279" y="2442117"/>
            <a:ext cx="1300976" cy="1248936"/>
          </a:xfrm>
          <a:prstGeom prst="ellipse">
            <a:avLst/>
          </a:prstGeom>
          <a:solidFill>
            <a:srgbClr val="E9BE05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3198135" y="4424801"/>
            <a:ext cx="105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+mj-lt"/>
              </a:rPr>
              <a:t>Area of high productivity</a:t>
            </a:r>
            <a:endParaRPr lang="en-US" sz="1200" b="0" dirty="0">
              <a:latin typeface="+mj-lt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648060" y="2220578"/>
            <a:ext cx="105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+mj-lt"/>
              </a:rPr>
              <a:t>Diminishing returns</a:t>
            </a:r>
            <a:endParaRPr lang="en-US" sz="1200" b="0" dirty="0">
              <a:latin typeface="+mj-lt"/>
            </a:endParaRPr>
          </a:p>
        </p:txBody>
      </p:sp>
      <p:sp>
        <p:nvSpPr>
          <p:cNvPr id="16" name="Oval 15"/>
          <p:cNvSpPr/>
          <p:nvPr/>
        </p:nvSpPr>
        <p:spPr>
          <a:xfrm rot="19167101">
            <a:off x="3667817" y="3273600"/>
            <a:ext cx="3256156" cy="1268666"/>
          </a:xfrm>
          <a:prstGeom prst="ellipse">
            <a:avLst/>
          </a:prstGeom>
          <a:solidFill>
            <a:srgbClr val="CA6C18">
              <a:alpha val="2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993956" y="2928848"/>
            <a:ext cx="94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+mj-lt"/>
              </a:rPr>
              <a:t>Target region</a:t>
            </a:r>
            <a:endParaRPr lang="en-US" sz="1200" b="0" dirty="0">
              <a:latin typeface="+mj-lt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884195" y="3446268"/>
            <a:ext cx="94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latin typeface="+mj-lt"/>
              </a:rPr>
              <a:t>To be avoided</a:t>
            </a:r>
            <a:endParaRPr lang="en-US" sz="1200" b="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88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68296" y="1499616"/>
            <a:ext cx="6307956" cy="520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1475"/>
            <a:ext cx="8229600" cy="541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Arial" charset="0"/>
              </a:rPr>
              <a:t>How did we do?</a:t>
            </a:r>
          </a:p>
        </p:txBody>
      </p:sp>
      <p:sp>
        <p:nvSpPr>
          <p:cNvPr id="2" name="Oval 1"/>
          <p:cNvSpPr/>
          <p:nvPr/>
        </p:nvSpPr>
        <p:spPr>
          <a:xfrm>
            <a:off x="3334180" y="3456878"/>
            <a:ext cx="624469" cy="2397512"/>
          </a:xfrm>
          <a:prstGeom prst="ellipse">
            <a:avLst/>
          </a:prstGeom>
          <a:solidFill>
            <a:srgbClr val="3F80CD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50471" y="2107581"/>
            <a:ext cx="3066140" cy="605139"/>
          </a:xfrm>
          <a:prstGeom prst="ellipse">
            <a:avLst/>
          </a:prstGeom>
          <a:solidFill>
            <a:srgbClr val="7030A0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3661279" y="2442117"/>
            <a:ext cx="1300976" cy="1248936"/>
          </a:xfrm>
          <a:prstGeom prst="ellipse">
            <a:avLst/>
          </a:prstGeom>
          <a:solidFill>
            <a:srgbClr val="E9BE05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 rot="19167101">
            <a:off x="3667817" y="3273600"/>
            <a:ext cx="3256156" cy="1268666"/>
          </a:xfrm>
          <a:prstGeom prst="ellipse">
            <a:avLst/>
          </a:prstGeom>
          <a:solidFill>
            <a:srgbClr val="CA6C18">
              <a:alpha val="10196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3198135" y="4424801"/>
            <a:ext cx="105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Area of high productivity</a:t>
            </a:r>
            <a:endParaRPr lang="en-US" sz="1200" b="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648060" y="2220578"/>
            <a:ext cx="10593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Diminishing returns</a:t>
            </a:r>
            <a:endParaRPr lang="en-US" sz="1200" b="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993956" y="2928848"/>
            <a:ext cx="94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Target region</a:t>
            </a:r>
            <a:endParaRPr lang="en-US" sz="1200" b="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884195" y="3446268"/>
            <a:ext cx="9459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0" dirty="0" smtClean="0">
                <a:solidFill>
                  <a:schemeClr val="bg1">
                    <a:lumMod val="65000"/>
                  </a:schemeClr>
                </a:solidFill>
                <a:latin typeface="+mj-lt"/>
              </a:rPr>
              <a:t>To be avoided</a:t>
            </a:r>
            <a:endParaRPr lang="en-US" sz="1200" b="0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grpSp>
        <p:nvGrpSpPr>
          <p:cNvPr id="19" name="Group 18"/>
          <p:cNvGrpSpPr/>
          <p:nvPr/>
        </p:nvGrpSpPr>
        <p:grpSpPr>
          <a:xfrm>
            <a:off x="3837842" y="1231987"/>
            <a:ext cx="2308340" cy="1330933"/>
            <a:chOff x="3837842" y="1187383"/>
            <a:chExt cx="2308340" cy="1330933"/>
          </a:xfrm>
        </p:grpSpPr>
        <p:cxnSp>
          <p:nvCxnSpPr>
            <p:cNvPr id="4" name="Straight Arrow Connector 3"/>
            <p:cNvCxnSpPr/>
            <p:nvPr/>
          </p:nvCxnSpPr>
          <p:spPr>
            <a:xfrm>
              <a:off x="5029161" y="1499616"/>
              <a:ext cx="0" cy="1018700"/>
            </a:xfrm>
            <a:prstGeom prst="straightConnector1">
              <a:avLst/>
            </a:prstGeom>
            <a:ln>
              <a:tailEnd type="arrow"/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/>
            <p:cNvSpPr txBox="1"/>
            <p:nvPr/>
          </p:nvSpPr>
          <p:spPr>
            <a:xfrm>
              <a:off x="3837842" y="1187383"/>
              <a:ext cx="23083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>
                  <a:latin typeface="+mj-lt"/>
                </a:rPr>
                <a:t>Financially Constrained Plan</a:t>
              </a:r>
              <a:endParaRPr lang="en-US" sz="1400" dirty="0">
                <a:latin typeface="+mj-lt"/>
              </a:endParaRPr>
            </a:p>
          </p:txBody>
        </p:sp>
      </p:grpSp>
      <p:sp>
        <p:nvSpPr>
          <p:cNvPr id="26" name="Rectangle 25"/>
          <p:cNvSpPr/>
          <p:nvPr/>
        </p:nvSpPr>
        <p:spPr>
          <a:xfrm>
            <a:off x="4161227" y="1599059"/>
            <a:ext cx="45719" cy="4449337"/>
          </a:xfrm>
          <a:prstGeom prst="rect">
            <a:avLst/>
          </a:prstGeom>
          <a:solidFill>
            <a:srgbClr val="CA6C18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9134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7.40741E-7 L 0.1401 0.0002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9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401 0.00023 L 0.28402 0.00162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6" grpId="1" animBg="1"/>
      <p:bldP spid="26" grpId="2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6"/>
          <p:cNvSpPr txBox="1">
            <a:spLocks noGrp="1" noChangeArrowheads="1"/>
          </p:cNvSpPr>
          <p:nvPr/>
        </p:nvSpPr>
        <p:spPr bwMode="auto">
          <a:xfrm>
            <a:off x="8420100" y="76200"/>
            <a:ext cx="609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fld id="{96A6C4FB-79F4-4586-9CF0-8D980B197642}" type="slidenum">
              <a:rPr lang="en-US" sz="1200">
                <a:solidFill>
                  <a:srgbClr val="CAD88C"/>
                </a:solidFill>
              </a:rPr>
              <a:pPr algn="r"/>
              <a:t>2</a:t>
            </a:fld>
            <a:endParaRPr lang="en-US" sz="1200">
              <a:solidFill>
                <a:srgbClr val="CAD88C"/>
              </a:solidFill>
            </a:endParaRPr>
          </a:p>
        </p:txBody>
      </p:sp>
      <p:sp>
        <p:nvSpPr>
          <p:cNvPr id="26628" name="TextBox 5"/>
          <p:cNvSpPr txBox="1">
            <a:spLocks noChangeArrowheads="1"/>
          </p:cNvSpPr>
          <p:nvPr/>
        </p:nvSpPr>
        <p:spPr bwMode="auto">
          <a:xfrm>
            <a:off x="1811338" y="438150"/>
            <a:ext cx="7151687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 dirty="0">
                <a:solidFill>
                  <a:schemeClr val="bg1"/>
                </a:solidFill>
                <a:cs typeface="Arial" charset="0"/>
              </a:rPr>
              <a:t>Presentation Overview</a:t>
            </a:r>
            <a:endParaRPr lang="en-US" sz="3000" dirty="0">
              <a:solidFill>
                <a:srgbClr val="376092"/>
              </a:solidFill>
              <a:cs typeface="Arial" charset="0"/>
            </a:endParaRPr>
          </a:p>
        </p:txBody>
      </p:sp>
      <p:sp>
        <p:nvSpPr>
          <p:cNvPr id="26629" name="Rectangle 3"/>
          <p:cNvSpPr>
            <a:spLocks noChangeArrowheads="1"/>
          </p:cNvSpPr>
          <p:nvPr/>
        </p:nvSpPr>
        <p:spPr bwMode="auto">
          <a:xfrm>
            <a:off x="2720887" y="1427351"/>
            <a:ext cx="3668757" cy="3243069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marL="285750" indent="-285750" defTabSz="914400">
              <a:spcBef>
                <a:spcPts val="0"/>
              </a:spcBef>
              <a:spcAft>
                <a:spcPts val="1200"/>
              </a:spcAft>
              <a:buFontTx/>
              <a:buChar char="•"/>
              <a:tabLst>
                <a:tab pos="684213" algn="l"/>
              </a:tabLst>
            </a:pPr>
            <a:r>
              <a:rPr lang="en-US" sz="2800" dirty="0" smtClean="0">
                <a:solidFill>
                  <a:srgbClr val="CA6C18"/>
                </a:solidFill>
                <a:latin typeface="+mj-lt"/>
              </a:rPr>
              <a:t>Background</a:t>
            </a:r>
          </a:p>
          <a:p>
            <a:pPr marL="285750" indent="-285750" defTabSz="914400">
              <a:spcBef>
                <a:spcPts val="0"/>
              </a:spcBef>
              <a:spcAft>
                <a:spcPts val="1200"/>
              </a:spcAft>
              <a:buFontTx/>
              <a:buChar char="•"/>
              <a:tabLst>
                <a:tab pos="684213" algn="l"/>
              </a:tabLst>
            </a:pPr>
            <a:r>
              <a:rPr lang="en-US" sz="2800" dirty="0" smtClean="0">
                <a:solidFill>
                  <a:srgbClr val="CA6C18"/>
                </a:solidFill>
                <a:latin typeface="+mj-lt"/>
              </a:rPr>
              <a:t>Analysis Methods</a:t>
            </a:r>
          </a:p>
          <a:p>
            <a:pPr marL="285750" indent="-285750" defTabSz="914400">
              <a:spcBef>
                <a:spcPts val="0"/>
              </a:spcBef>
              <a:spcAft>
                <a:spcPts val="1200"/>
              </a:spcAft>
              <a:buFontTx/>
              <a:buChar char="•"/>
              <a:tabLst>
                <a:tab pos="684213" algn="l"/>
              </a:tabLst>
            </a:pPr>
            <a:r>
              <a:rPr lang="en-US" sz="2800" dirty="0" smtClean="0">
                <a:solidFill>
                  <a:srgbClr val="CA6C18"/>
                </a:solidFill>
                <a:latin typeface="+mj-lt"/>
              </a:rPr>
              <a:t>Portfolio Optimization</a:t>
            </a:r>
          </a:p>
          <a:p>
            <a:pPr marL="285750" indent="-285750" defTabSz="914400">
              <a:spcBef>
                <a:spcPts val="0"/>
              </a:spcBef>
              <a:spcAft>
                <a:spcPts val="1200"/>
              </a:spcAft>
              <a:buFontTx/>
              <a:buChar char="•"/>
              <a:tabLst>
                <a:tab pos="684213" algn="l"/>
              </a:tabLst>
            </a:pPr>
            <a:r>
              <a:rPr lang="en-US" sz="2800" dirty="0" smtClean="0">
                <a:solidFill>
                  <a:srgbClr val="CA6C18"/>
                </a:solidFill>
                <a:latin typeface="+mj-lt"/>
              </a:rPr>
              <a:t>Treatment of Tolls</a:t>
            </a:r>
          </a:p>
          <a:p>
            <a:pPr marL="285750" indent="-285750" defTabSz="914400">
              <a:spcBef>
                <a:spcPts val="0"/>
              </a:spcBef>
              <a:spcAft>
                <a:spcPts val="1200"/>
              </a:spcAft>
              <a:buFontTx/>
              <a:buChar char="•"/>
              <a:tabLst>
                <a:tab pos="684213" algn="l"/>
              </a:tabLst>
            </a:pPr>
            <a:r>
              <a:rPr lang="en-US" sz="2800" dirty="0" smtClean="0">
                <a:solidFill>
                  <a:srgbClr val="CA6C18"/>
                </a:solidFill>
                <a:latin typeface="+mj-lt"/>
              </a:rPr>
              <a:t>Conclusions</a:t>
            </a:r>
          </a:p>
          <a:p>
            <a:pPr marL="630238" lvl="1" indent="-173038" defTabSz="914400">
              <a:spcBef>
                <a:spcPts val="0"/>
              </a:spcBef>
              <a:spcAft>
                <a:spcPts val="1200"/>
              </a:spcAft>
              <a:buFontTx/>
              <a:buChar char="•"/>
              <a:tabLst>
                <a:tab pos="684213" algn="l"/>
              </a:tabLst>
            </a:pPr>
            <a:endParaRPr lang="en-US" sz="3200" b="0" dirty="0">
              <a:latin typeface="+mj-lt"/>
            </a:endParaRPr>
          </a:p>
        </p:txBody>
      </p:sp>
      <p:pic>
        <p:nvPicPr>
          <p:cNvPr id="26630" name="Picture 13" descr="PSRClogo_boxlin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5100" y="6370638"/>
            <a:ext cx="15557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31" name="Picture 3" descr="SoundTransit2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100" y="1092821"/>
            <a:ext cx="164623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047" descr="I-9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12" t="14671" r="2916" b="6458"/>
          <a:stretch>
            <a:fillRect/>
          </a:stretch>
        </p:blipFill>
        <p:spPr bwMode="auto">
          <a:xfrm>
            <a:off x="165100" y="4774909"/>
            <a:ext cx="4310062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051" descr="WS ferry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196"/>
          <a:stretch>
            <a:fillRect/>
          </a:stretch>
        </p:blipFill>
        <p:spPr bwMode="auto">
          <a:xfrm>
            <a:off x="4640573" y="4793245"/>
            <a:ext cx="4303712" cy="199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1" descr="Narrows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98047" y="1092821"/>
            <a:ext cx="1646238" cy="173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1475"/>
            <a:ext cx="8229600" cy="541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Arial" charset="0"/>
              </a:rPr>
              <a:t>Did we get better over time?</a:t>
            </a:r>
          </a:p>
        </p:txBody>
      </p:sp>
      <p:pic>
        <p:nvPicPr>
          <p:cNvPr id="19998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796" y="2281216"/>
            <a:ext cx="8956273" cy="36740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866979" y="5370100"/>
            <a:ext cx="7995425" cy="613317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Pentagon 6"/>
          <p:cNvSpPr/>
          <p:nvPr/>
        </p:nvSpPr>
        <p:spPr>
          <a:xfrm>
            <a:off x="844676" y="5632155"/>
            <a:ext cx="4661209" cy="440477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Pentagon 19"/>
          <p:cNvSpPr/>
          <p:nvPr/>
        </p:nvSpPr>
        <p:spPr>
          <a:xfrm>
            <a:off x="5550490" y="5632155"/>
            <a:ext cx="2791522" cy="440477"/>
          </a:xfrm>
          <a:prstGeom prst="homePlat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5550490" y="2493082"/>
            <a:ext cx="1" cy="357955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956189" y="5676758"/>
            <a:ext cx="42486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Alternative Development Phase</a:t>
            </a:r>
            <a:endParaRPr lang="en-US" sz="1400" dirty="0"/>
          </a:p>
        </p:txBody>
      </p:sp>
      <p:sp>
        <p:nvSpPr>
          <p:cNvPr id="24" name="TextBox 23"/>
          <p:cNvSpPr txBox="1"/>
          <p:nvPr/>
        </p:nvSpPr>
        <p:spPr>
          <a:xfrm>
            <a:off x="5550491" y="5684345"/>
            <a:ext cx="27915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Refinement Phase</a:t>
            </a:r>
            <a:endParaRPr lang="en-US" sz="1400" dirty="0"/>
          </a:p>
        </p:txBody>
      </p:sp>
      <p:grpSp>
        <p:nvGrpSpPr>
          <p:cNvPr id="1999891" name="Group 1999890"/>
          <p:cNvGrpSpPr/>
          <p:nvPr/>
        </p:nvGrpSpPr>
        <p:grpSpPr>
          <a:xfrm>
            <a:off x="1301876" y="1057372"/>
            <a:ext cx="1449660" cy="1009180"/>
            <a:chOff x="1301876" y="1057372"/>
            <a:chExt cx="1449660" cy="1009180"/>
          </a:xfrm>
        </p:grpSpPr>
        <p:sp>
          <p:nvSpPr>
            <p:cNvPr id="21" name="Line Callout 2 20"/>
            <p:cNvSpPr/>
            <p:nvPr/>
          </p:nvSpPr>
          <p:spPr>
            <a:xfrm>
              <a:off x="1301876" y="1057372"/>
              <a:ext cx="1449660" cy="1009180"/>
            </a:xfrm>
            <a:prstGeom prst="borderCallout2">
              <a:avLst>
                <a:gd name="adj1" fmla="val 99413"/>
                <a:gd name="adj2" fmla="val 13460"/>
                <a:gd name="adj3" fmla="val 103262"/>
                <a:gd name="adj4" fmla="val 13889"/>
                <a:gd name="adj5" fmla="val 349734"/>
                <a:gd name="adj6" fmla="val 19242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424541" y="1152152"/>
              <a:ext cx="123778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dirty="0" smtClean="0"/>
                <a:t>Low capital emphasis on system management</a:t>
              </a:r>
              <a:endParaRPr lang="en-US" sz="1200" b="0" dirty="0"/>
            </a:p>
          </p:txBody>
        </p:sp>
      </p:grpSp>
      <p:grpSp>
        <p:nvGrpSpPr>
          <p:cNvPr id="1999892" name="Group 1999891"/>
          <p:cNvGrpSpPr/>
          <p:nvPr/>
        </p:nvGrpSpPr>
        <p:grpSpPr>
          <a:xfrm>
            <a:off x="1736773" y="2401089"/>
            <a:ext cx="1449660" cy="869796"/>
            <a:chOff x="1736773" y="2401089"/>
            <a:chExt cx="1449660" cy="869796"/>
          </a:xfrm>
        </p:grpSpPr>
        <p:sp>
          <p:nvSpPr>
            <p:cNvPr id="30" name="Line Callout 2 29"/>
            <p:cNvSpPr/>
            <p:nvPr/>
          </p:nvSpPr>
          <p:spPr>
            <a:xfrm>
              <a:off x="1736773" y="2401089"/>
              <a:ext cx="1449660" cy="869796"/>
            </a:xfrm>
            <a:prstGeom prst="borderCallout2">
              <a:avLst>
                <a:gd name="adj1" fmla="val 101623"/>
                <a:gd name="adj2" fmla="val 38075"/>
                <a:gd name="adj3" fmla="val 103262"/>
                <a:gd name="adj4" fmla="val 37735"/>
                <a:gd name="adj5" fmla="val 227528"/>
                <a:gd name="adj6" fmla="val 42319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842711" y="2535871"/>
              <a:ext cx="123778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dirty="0" smtClean="0"/>
                <a:t>High capital emphasis     (rail and road)</a:t>
              </a:r>
              <a:endParaRPr lang="en-US" sz="1200" b="0" dirty="0"/>
            </a:p>
          </p:txBody>
        </p:sp>
      </p:grpSp>
      <p:grpSp>
        <p:nvGrpSpPr>
          <p:cNvPr id="1999890" name="Group 1999889"/>
          <p:cNvGrpSpPr/>
          <p:nvPr/>
        </p:nvGrpSpPr>
        <p:grpSpPr>
          <a:xfrm>
            <a:off x="3186433" y="1126369"/>
            <a:ext cx="1847386" cy="2378690"/>
            <a:chOff x="3186433" y="1126369"/>
            <a:chExt cx="1847386" cy="2378690"/>
          </a:xfrm>
        </p:grpSpPr>
        <p:sp>
          <p:nvSpPr>
            <p:cNvPr id="33" name="Line Callout 2 32"/>
            <p:cNvSpPr/>
            <p:nvPr/>
          </p:nvSpPr>
          <p:spPr>
            <a:xfrm>
              <a:off x="3186433" y="1126369"/>
              <a:ext cx="1847386" cy="1009180"/>
            </a:xfrm>
            <a:prstGeom prst="borderCallout2">
              <a:avLst>
                <a:gd name="adj1" fmla="val 99413"/>
                <a:gd name="adj2" fmla="val 31569"/>
                <a:gd name="adj3" fmla="val 99947"/>
                <a:gd name="adj4" fmla="val 32600"/>
                <a:gd name="adj5" fmla="val 234816"/>
                <a:gd name="adj6" fmla="val 10188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3331400" y="1221149"/>
              <a:ext cx="161321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dirty="0" smtClean="0"/>
                <a:t>Tolling (various levels of capital and system management)</a:t>
              </a:r>
              <a:endParaRPr lang="en-US" sz="1200" b="0" dirty="0"/>
            </a:p>
          </p:txBody>
        </p:sp>
        <p:cxnSp>
          <p:nvCxnSpPr>
            <p:cNvPr id="26" name="Straight Connector 25"/>
            <p:cNvCxnSpPr>
              <a:stCxn id="33" idx="1"/>
            </p:cNvCxnSpPr>
            <p:nvPr/>
          </p:nvCxnSpPr>
          <p:spPr>
            <a:xfrm flipH="1">
              <a:off x="3989322" y="2135549"/>
              <a:ext cx="120804" cy="1369510"/>
            </a:xfrm>
            <a:prstGeom prst="line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/>
            <p:nvPr/>
          </p:nvCxnSpPr>
          <p:spPr>
            <a:xfrm>
              <a:off x="4312706" y="2135549"/>
              <a:ext cx="446049" cy="1369510"/>
            </a:xfrm>
            <a:prstGeom prst="line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99888" name="Group 1999887"/>
          <p:cNvGrpSpPr/>
          <p:nvPr/>
        </p:nvGrpSpPr>
        <p:grpSpPr>
          <a:xfrm>
            <a:off x="6022559" y="1175055"/>
            <a:ext cx="1847386" cy="2053078"/>
            <a:chOff x="6022559" y="1286565"/>
            <a:chExt cx="1847386" cy="2053078"/>
          </a:xfrm>
        </p:grpSpPr>
        <p:sp>
          <p:nvSpPr>
            <p:cNvPr id="41" name="Line Callout 2 40"/>
            <p:cNvSpPr/>
            <p:nvPr/>
          </p:nvSpPr>
          <p:spPr>
            <a:xfrm>
              <a:off x="6022559" y="1286565"/>
              <a:ext cx="1847386" cy="683568"/>
            </a:xfrm>
            <a:prstGeom prst="borderCallout2">
              <a:avLst>
                <a:gd name="adj1" fmla="val 99413"/>
                <a:gd name="adj2" fmla="val 39416"/>
                <a:gd name="adj3" fmla="val 99947"/>
                <a:gd name="adj4" fmla="val 40447"/>
                <a:gd name="adj5" fmla="val 314382"/>
                <a:gd name="adj6" fmla="val 20450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6167526" y="1397516"/>
              <a:ext cx="161321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0" dirty="0" smtClean="0"/>
                <a:t>Refinement focus on toll optimization</a:t>
              </a:r>
              <a:endParaRPr lang="en-US" sz="1200" b="0" dirty="0"/>
            </a:p>
          </p:txBody>
        </p:sp>
        <p:cxnSp>
          <p:nvCxnSpPr>
            <p:cNvPr id="44" name="Straight Connector 43"/>
            <p:cNvCxnSpPr>
              <a:stCxn id="41" idx="1"/>
            </p:cNvCxnSpPr>
            <p:nvPr/>
          </p:nvCxnSpPr>
          <p:spPr>
            <a:xfrm>
              <a:off x="6946252" y="1970133"/>
              <a:ext cx="154259" cy="1369510"/>
            </a:xfrm>
            <a:prstGeom prst="line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/>
            <p:nvPr/>
          </p:nvCxnSpPr>
          <p:spPr>
            <a:xfrm>
              <a:off x="7100511" y="1970133"/>
              <a:ext cx="591015" cy="857486"/>
            </a:xfrm>
            <a:prstGeom prst="line">
              <a:avLst/>
            </a:prstGeo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999884" name="Oval 1999883"/>
          <p:cNvSpPr/>
          <p:nvPr/>
        </p:nvSpPr>
        <p:spPr>
          <a:xfrm>
            <a:off x="4535730" y="6391908"/>
            <a:ext cx="295508" cy="278780"/>
          </a:xfrm>
          <a:prstGeom prst="ellipse">
            <a:avLst/>
          </a:prstGeom>
          <a:gradFill>
            <a:gsLst>
              <a:gs pos="5000">
                <a:schemeClr val="accent1">
                  <a:tint val="100000"/>
                  <a:shade val="100000"/>
                  <a:satMod val="130000"/>
                  <a:lumMod val="1000"/>
                </a:schemeClr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  <a:lin ang="15000000" scaled="0"/>
          </a:gra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99886" name="TextBox 1999885"/>
          <p:cNvSpPr txBox="1"/>
          <p:nvPr/>
        </p:nvSpPr>
        <p:spPr>
          <a:xfrm>
            <a:off x="4864691" y="6399142"/>
            <a:ext cx="412037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0" dirty="0" smtClean="0"/>
              <a:t>Size of circle indicates scale of net benefits</a:t>
            </a:r>
            <a:endParaRPr lang="en-US" sz="1200" b="0" dirty="0"/>
          </a:p>
        </p:txBody>
      </p:sp>
      <p:sp>
        <p:nvSpPr>
          <p:cNvPr id="2" name="Rectangle 1"/>
          <p:cNvSpPr/>
          <p:nvPr/>
        </p:nvSpPr>
        <p:spPr>
          <a:xfrm>
            <a:off x="2026706" y="3304339"/>
            <a:ext cx="3341198" cy="1802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2826328" y="3300763"/>
            <a:ext cx="2541576" cy="167883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592280" y="1079996"/>
            <a:ext cx="3068526" cy="393137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3391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9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9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7217" name="Rectangle 6"/>
          <p:cNvSpPr txBox="1">
            <a:spLocks noGrp="1" noChangeArrowheads="1"/>
          </p:cNvSpPr>
          <p:nvPr/>
        </p:nvSpPr>
        <p:spPr bwMode="auto">
          <a:xfrm>
            <a:off x="8420100" y="76200"/>
            <a:ext cx="609600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r"/>
            <a:fld id="{43AF943D-5765-4A05-A3F4-3B5DC72B03A7}" type="slidenum">
              <a:rPr lang="en-US" sz="1200">
                <a:solidFill>
                  <a:srgbClr val="B3C3D1"/>
                </a:solidFill>
              </a:rPr>
              <a:pPr algn="r"/>
              <a:t>21</a:t>
            </a:fld>
            <a:endParaRPr lang="en-US" sz="1200">
              <a:solidFill>
                <a:srgbClr val="B3C3D1"/>
              </a:solidFill>
            </a:endParaRPr>
          </a:p>
        </p:txBody>
      </p:sp>
      <p:sp>
        <p:nvSpPr>
          <p:cNvPr id="2057218" name="Rectangle 4"/>
          <p:cNvSpPr>
            <a:spLocks noChangeArrowheads="1"/>
          </p:cNvSpPr>
          <p:nvPr/>
        </p:nvSpPr>
        <p:spPr bwMode="auto">
          <a:xfrm>
            <a:off x="0" y="2981325"/>
            <a:ext cx="9144000" cy="3876675"/>
          </a:xfrm>
          <a:prstGeom prst="rect">
            <a:avLst/>
          </a:prstGeom>
          <a:solidFill>
            <a:srgbClr val="3F80C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 b="0">
              <a:latin typeface="Calibri" pitchFamily="34" charset="0"/>
            </a:endParaRPr>
          </a:p>
        </p:txBody>
      </p:sp>
      <p:sp>
        <p:nvSpPr>
          <p:cNvPr id="2057219" name="Rectangle 4"/>
          <p:cNvSpPr>
            <a:spLocks noChangeArrowheads="1"/>
          </p:cNvSpPr>
          <p:nvPr/>
        </p:nvSpPr>
        <p:spPr bwMode="auto">
          <a:xfrm>
            <a:off x="0" y="2316163"/>
            <a:ext cx="9144000" cy="866775"/>
          </a:xfrm>
          <a:prstGeom prst="rect">
            <a:avLst/>
          </a:prstGeom>
          <a:solidFill>
            <a:srgbClr val="32323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 b="0">
              <a:latin typeface="Calibri" pitchFamily="34" charset="0"/>
            </a:endParaRPr>
          </a:p>
        </p:txBody>
      </p:sp>
      <p:sp>
        <p:nvSpPr>
          <p:cNvPr id="2057220" name="TextBox 5"/>
          <p:cNvSpPr txBox="1">
            <a:spLocks noChangeArrowheads="1"/>
          </p:cNvSpPr>
          <p:nvPr/>
        </p:nvSpPr>
        <p:spPr bwMode="auto">
          <a:xfrm>
            <a:off x="166688" y="2493168"/>
            <a:ext cx="8801100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chemeClr val="bg1"/>
                </a:solidFill>
                <a:cs typeface="Arial" charset="0"/>
              </a:rPr>
              <a:t>Treatment of Tolls</a:t>
            </a:r>
            <a:endParaRPr lang="en-US" sz="4000" dirty="0">
              <a:solidFill>
                <a:srgbClr val="376092"/>
              </a:solidFill>
              <a:cs typeface="Arial" charset="0"/>
            </a:endParaRPr>
          </a:p>
        </p:txBody>
      </p:sp>
      <p:pic>
        <p:nvPicPr>
          <p:cNvPr id="2057221" name="Picture 9" descr="PSRClogo_whole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6688" y="6057900"/>
            <a:ext cx="2678112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222" name="Text Box 7"/>
          <p:cNvSpPr txBox="1">
            <a:spLocks noChangeArrowheads="1"/>
          </p:cNvSpPr>
          <p:nvPr/>
        </p:nvSpPr>
        <p:spPr bwMode="auto">
          <a:xfrm>
            <a:off x="3971925" y="3663950"/>
            <a:ext cx="4927600" cy="630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1600" b="0" dirty="0">
              <a:solidFill>
                <a:schemeClr val="bg1"/>
              </a:solidFill>
            </a:endParaRPr>
          </a:p>
          <a:p>
            <a:pPr>
              <a:lnSpc>
                <a:spcPct val="75000"/>
              </a:lnSpc>
              <a:spcBef>
                <a:spcPct val="50000"/>
              </a:spcBef>
            </a:pP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2057224" name="Rectangle 9"/>
          <p:cNvSpPr>
            <a:spLocks noChangeArrowheads="1"/>
          </p:cNvSpPr>
          <p:nvPr/>
        </p:nvSpPr>
        <p:spPr bwMode="auto">
          <a:xfrm>
            <a:off x="0" y="2214563"/>
            <a:ext cx="396875" cy="1190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en-US"/>
          </a:p>
        </p:txBody>
      </p:sp>
      <p:pic>
        <p:nvPicPr>
          <p:cNvPr id="11" name="Picture 6" descr="I-90bridg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949" b="4701"/>
          <a:stretch>
            <a:fillRect/>
          </a:stretch>
        </p:blipFill>
        <p:spPr bwMode="auto">
          <a:xfrm>
            <a:off x="0" y="0"/>
            <a:ext cx="9144000" cy="229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25468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371475"/>
            <a:ext cx="8229600" cy="541338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l"/>
            <a:r>
              <a:rPr lang="en-US" sz="2800" b="1" dirty="0" smtClean="0">
                <a:solidFill>
                  <a:schemeClr val="bg1"/>
                </a:solidFill>
                <a:latin typeface="Arial" charset="0"/>
              </a:rPr>
              <a:t>Tolls and BCA: Payments Are a Transfer</a:t>
            </a:r>
          </a:p>
        </p:txBody>
      </p:sp>
      <p:pic>
        <p:nvPicPr>
          <p:cNvPr id="200090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471" y="1274631"/>
            <a:ext cx="5653533" cy="48808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5062647" y="2768892"/>
            <a:ext cx="3980987" cy="776870"/>
            <a:chOff x="4817325" y="2679684"/>
            <a:chExt cx="4092499" cy="776870"/>
          </a:xfrm>
        </p:grpSpPr>
        <p:sp>
          <p:nvSpPr>
            <p:cNvPr id="2" name="Line Callout 2 1"/>
            <p:cNvSpPr/>
            <p:nvPr/>
          </p:nvSpPr>
          <p:spPr>
            <a:xfrm>
              <a:off x="4817325" y="2679684"/>
              <a:ext cx="785281" cy="312235"/>
            </a:xfrm>
            <a:prstGeom prst="borderCallout2">
              <a:avLst>
                <a:gd name="adj1" fmla="val 140178"/>
                <a:gd name="adj2" fmla="val 202656"/>
                <a:gd name="adj3" fmla="val 36607"/>
                <a:gd name="adj4" fmla="val 115201"/>
                <a:gd name="adj5" fmla="val 30357"/>
                <a:gd name="adj6" fmla="val 100586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Line Callout 2 30"/>
            <p:cNvSpPr/>
            <p:nvPr/>
          </p:nvSpPr>
          <p:spPr>
            <a:xfrm>
              <a:off x="4817325" y="3144319"/>
              <a:ext cx="785281" cy="312235"/>
            </a:xfrm>
            <a:prstGeom prst="borderCallout2">
              <a:avLst>
                <a:gd name="adj1" fmla="val -2678"/>
                <a:gd name="adj2" fmla="val 201236"/>
                <a:gd name="adj3" fmla="val 61607"/>
                <a:gd name="adj4" fmla="val 118041"/>
                <a:gd name="adj5" fmla="val 62500"/>
                <a:gd name="adj6" fmla="val 102006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6367346" y="2913486"/>
              <a:ext cx="254247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/>
                <a:t>Toll payments are a cost to the user and a benefit to the operator</a:t>
              </a:r>
              <a:endParaRPr lang="en-US" sz="1200" b="0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5062652" y="1749343"/>
            <a:ext cx="4047895" cy="795828"/>
            <a:chOff x="4817325" y="1683135"/>
            <a:chExt cx="4092499" cy="795828"/>
          </a:xfrm>
        </p:grpSpPr>
        <p:sp>
          <p:nvSpPr>
            <p:cNvPr id="34" name="Line Callout 2 33"/>
            <p:cNvSpPr/>
            <p:nvPr/>
          </p:nvSpPr>
          <p:spPr>
            <a:xfrm>
              <a:off x="4817325" y="1913968"/>
              <a:ext cx="785281" cy="564995"/>
            </a:xfrm>
            <a:prstGeom prst="borderCallout2">
              <a:avLst>
                <a:gd name="adj1" fmla="val -2678"/>
                <a:gd name="adj2" fmla="val 201236"/>
                <a:gd name="adj3" fmla="val 61607"/>
                <a:gd name="adj4" fmla="val 118041"/>
                <a:gd name="adj5" fmla="val 62500"/>
                <a:gd name="adj6" fmla="val 102006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6367344" y="1683135"/>
              <a:ext cx="254248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/>
                <a:t>Time savings from toll management are a benefit to users</a:t>
              </a:r>
              <a:endParaRPr lang="en-US" sz="1200" b="0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5040344" y="4288801"/>
            <a:ext cx="4092500" cy="784677"/>
            <a:chOff x="4817324" y="4132687"/>
            <a:chExt cx="4092500" cy="784677"/>
          </a:xfrm>
        </p:grpSpPr>
        <p:sp>
          <p:nvSpPr>
            <p:cNvPr id="37" name="Line Callout 2 36"/>
            <p:cNvSpPr/>
            <p:nvPr/>
          </p:nvSpPr>
          <p:spPr>
            <a:xfrm>
              <a:off x="4817324" y="4411248"/>
              <a:ext cx="785281" cy="506116"/>
            </a:xfrm>
            <a:prstGeom prst="borderCallout2">
              <a:avLst>
                <a:gd name="adj1" fmla="val -2678"/>
                <a:gd name="adj2" fmla="val 201236"/>
                <a:gd name="adj3" fmla="val 61607"/>
                <a:gd name="adj4" fmla="val 118041"/>
                <a:gd name="adj5" fmla="val 62500"/>
                <a:gd name="adj6" fmla="val 102006"/>
              </a:avLst>
            </a:prstGeom>
            <a:noFill/>
            <a:ln>
              <a:solidFill>
                <a:srgbClr val="C00000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6367344" y="4132687"/>
              <a:ext cx="2542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/>
                <a:t>If toll revenues are recycled into projects then taxpayer costs are avoided</a:t>
              </a:r>
              <a:endParaRPr lang="en-US" sz="1200" b="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040345" y="5106931"/>
            <a:ext cx="4092499" cy="780146"/>
            <a:chOff x="4817325" y="4872760"/>
            <a:chExt cx="4092499" cy="780146"/>
          </a:xfrm>
        </p:grpSpPr>
        <p:sp>
          <p:nvSpPr>
            <p:cNvPr id="40" name="Line Callout 2 39"/>
            <p:cNvSpPr/>
            <p:nvPr/>
          </p:nvSpPr>
          <p:spPr>
            <a:xfrm>
              <a:off x="4817325" y="4872760"/>
              <a:ext cx="785281" cy="312235"/>
            </a:xfrm>
            <a:prstGeom prst="borderCallout2">
              <a:avLst>
                <a:gd name="adj1" fmla="val 140178"/>
                <a:gd name="adj2" fmla="val 202656"/>
                <a:gd name="adj3" fmla="val 36607"/>
                <a:gd name="adj4" fmla="val 115201"/>
                <a:gd name="adj5" fmla="val 30357"/>
                <a:gd name="adj6" fmla="val 100586"/>
              </a:avLst>
            </a:prstGeom>
            <a:noFill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6367344" y="5006575"/>
              <a:ext cx="25424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0" dirty="0" smtClean="0"/>
                <a:t>Taxes have a distortionary effect on markets; toll financing can reduce these costs</a:t>
              </a:r>
              <a:endParaRPr lang="en-US" sz="1200" b="0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648834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025" name="Rectangle 3"/>
          <p:cNvSpPr>
            <a:spLocks noChangeArrowheads="1"/>
          </p:cNvSpPr>
          <p:nvPr/>
        </p:nvSpPr>
        <p:spPr bwMode="auto">
          <a:xfrm>
            <a:off x="2063750" y="1288502"/>
            <a:ext cx="6645352" cy="596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ts val="1800"/>
              </a:spcBef>
              <a:buFont typeface="Courier New" pitchFamily="49" charset="0"/>
              <a:buChar char="o"/>
            </a:pPr>
            <a:r>
              <a:rPr lang="en-US" sz="1800" b="0" dirty="0" smtClean="0">
                <a:solidFill>
                  <a:srgbClr val="000000"/>
                </a:solidFill>
              </a:rPr>
              <a:t>The regional transportation planning process was aided by the use of standard economic appraisal methods.</a:t>
            </a:r>
          </a:p>
          <a:p>
            <a:pPr marL="342900" indent="-342900" eaLnBrk="0" hangingPunct="0">
              <a:spcBef>
                <a:spcPts val="1800"/>
              </a:spcBef>
              <a:buFont typeface="Courier New" pitchFamily="49" charset="0"/>
              <a:buChar char="o"/>
            </a:pPr>
            <a:r>
              <a:rPr lang="en-US" sz="1800" b="0" dirty="0" smtClean="0">
                <a:solidFill>
                  <a:srgbClr val="000000"/>
                </a:solidFill>
              </a:rPr>
              <a:t>Benefit-cost analysis tools provided useful information to decision-makers, but also helped to guide analysts in the plan alternative design process.</a:t>
            </a:r>
          </a:p>
          <a:p>
            <a:pPr marL="342900" indent="-342900" eaLnBrk="0" hangingPunct="0">
              <a:spcBef>
                <a:spcPts val="1800"/>
              </a:spcBef>
              <a:buFont typeface="Courier New" pitchFamily="49" charset="0"/>
              <a:buChar char="o"/>
            </a:pPr>
            <a:r>
              <a:rPr lang="en-US" sz="1800" b="0" dirty="0" smtClean="0">
                <a:solidFill>
                  <a:srgbClr val="000000"/>
                </a:solidFill>
              </a:rPr>
              <a:t>The comparison across plan alternatives (portfolios) is inherently unsatisfying on its own.</a:t>
            </a:r>
          </a:p>
          <a:p>
            <a:pPr marL="342900" indent="-342900" eaLnBrk="0" hangingPunct="0">
              <a:spcBef>
                <a:spcPts val="1800"/>
              </a:spcBef>
              <a:buFont typeface="Courier New" pitchFamily="49" charset="0"/>
              <a:buChar char="o"/>
            </a:pPr>
            <a:r>
              <a:rPr lang="en-US" sz="1800" b="0" dirty="0" smtClean="0">
                <a:solidFill>
                  <a:srgbClr val="000000"/>
                </a:solidFill>
              </a:rPr>
              <a:t>There is a process underway to assess the constituent elements of the adopted plan and set investment priorities.</a:t>
            </a:r>
          </a:p>
          <a:p>
            <a:pPr marL="342900" indent="-342900" eaLnBrk="0" hangingPunct="0">
              <a:spcBef>
                <a:spcPts val="1800"/>
              </a:spcBef>
              <a:buFont typeface="Courier New" pitchFamily="49" charset="0"/>
              <a:buChar char="o"/>
            </a:pPr>
            <a:r>
              <a:rPr lang="en-US" sz="1800" b="0" dirty="0" smtClean="0">
                <a:solidFill>
                  <a:srgbClr val="000000"/>
                </a:solidFill>
              </a:rPr>
              <a:t>The appraisal of price policies (tolls, fares, etc.) are straightforward </a:t>
            </a:r>
            <a:r>
              <a:rPr lang="en-US" sz="1800" b="0" dirty="0" smtClean="0">
                <a:solidFill>
                  <a:srgbClr val="000000"/>
                </a:solidFill>
              </a:rPr>
              <a:t>enough, but…</a:t>
            </a:r>
            <a:endParaRPr lang="en-US" sz="1800" b="0" dirty="0">
              <a:solidFill>
                <a:srgbClr val="C00000"/>
              </a:solidFill>
            </a:endParaRPr>
          </a:p>
        </p:txBody>
      </p:sp>
      <p:sp>
        <p:nvSpPr>
          <p:cNvPr id="2049026" name="TextBox 5"/>
          <p:cNvSpPr txBox="1">
            <a:spLocks noChangeArrowheads="1"/>
          </p:cNvSpPr>
          <p:nvPr/>
        </p:nvSpPr>
        <p:spPr bwMode="auto">
          <a:xfrm>
            <a:off x="184150" y="438150"/>
            <a:ext cx="87757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3000" dirty="0" smtClean="0">
                <a:solidFill>
                  <a:schemeClr val="bg1"/>
                </a:solidFill>
                <a:cs typeface="Arial" charset="0"/>
              </a:rPr>
              <a:t>Conclusions</a:t>
            </a:r>
            <a:endParaRPr lang="en-US" sz="3000" dirty="0">
              <a:solidFill>
                <a:srgbClr val="376092"/>
              </a:solidFill>
              <a:cs typeface="Arial" charset="0"/>
            </a:endParaRPr>
          </a:p>
        </p:txBody>
      </p:sp>
      <p:pic>
        <p:nvPicPr>
          <p:cNvPr id="2049027" name="Picture 6" descr="hot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4625" y="1092200"/>
            <a:ext cx="173355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5" name="Group 4"/>
          <p:cNvGrpSpPr/>
          <p:nvPr/>
        </p:nvGrpSpPr>
        <p:grpSpPr>
          <a:xfrm>
            <a:off x="0" y="950887"/>
            <a:ext cx="9132850" cy="5907113"/>
            <a:chOff x="0" y="950887"/>
            <a:chExt cx="9132850" cy="5907113"/>
          </a:xfrm>
        </p:grpSpPr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85607" y="1630959"/>
              <a:ext cx="4725306" cy="4749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7" name="Rectangle 6"/>
            <p:cNvSpPr/>
            <p:nvPr/>
          </p:nvSpPr>
          <p:spPr>
            <a:xfrm>
              <a:off x="0" y="950888"/>
              <a:ext cx="2185607" cy="5907112"/>
            </a:xfrm>
            <a:prstGeom prst="rect">
              <a:avLst/>
            </a:prstGeom>
            <a:solidFill>
              <a:srgbClr val="3F80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/>
            <p:cNvSpPr/>
            <p:nvPr/>
          </p:nvSpPr>
          <p:spPr>
            <a:xfrm>
              <a:off x="6910914" y="950888"/>
              <a:ext cx="2221936" cy="5907112"/>
            </a:xfrm>
            <a:prstGeom prst="rect">
              <a:avLst/>
            </a:prstGeom>
            <a:solidFill>
              <a:srgbClr val="3F80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52400" y="950887"/>
              <a:ext cx="7243618" cy="663458"/>
            </a:xfrm>
            <a:prstGeom prst="rect">
              <a:avLst/>
            </a:prstGeom>
            <a:solidFill>
              <a:srgbClr val="3F80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591466" y="6300439"/>
              <a:ext cx="6795711" cy="557561"/>
            </a:xfrm>
            <a:prstGeom prst="rect">
              <a:avLst/>
            </a:prstGeom>
            <a:solidFill>
              <a:srgbClr val="3F80CD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3" descr="SeattleAtDawn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7218" name="Rectangle 4"/>
          <p:cNvSpPr>
            <a:spLocks noChangeArrowheads="1"/>
          </p:cNvSpPr>
          <p:nvPr/>
        </p:nvSpPr>
        <p:spPr bwMode="auto">
          <a:xfrm>
            <a:off x="0" y="2981325"/>
            <a:ext cx="9144000" cy="3876675"/>
          </a:xfrm>
          <a:prstGeom prst="rect">
            <a:avLst/>
          </a:prstGeom>
          <a:solidFill>
            <a:srgbClr val="3F80C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 b="0">
              <a:latin typeface="Calibri" pitchFamily="34" charset="0"/>
            </a:endParaRPr>
          </a:p>
        </p:txBody>
      </p:sp>
      <p:sp>
        <p:nvSpPr>
          <p:cNvPr id="2057219" name="Rectangle 4"/>
          <p:cNvSpPr>
            <a:spLocks noChangeArrowheads="1"/>
          </p:cNvSpPr>
          <p:nvPr/>
        </p:nvSpPr>
        <p:spPr bwMode="auto">
          <a:xfrm>
            <a:off x="0" y="2316163"/>
            <a:ext cx="9144000" cy="866775"/>
          </a:xfrm>
          <a:prstGeom prst="rect">
            <a:avLst/>
          </a:prstGeom>
          <a:solidFill>
            <a:srgbClr val="32323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 b="0">
              <a:latin typeface="Calibri" pitchFamily="34" charset="0"/>
            </a:endParaRPr>
          </a:p>
        </p:txBody>
      </p:sp>
      <p:sp>
        <p:nvSpPr>
          <p:cNvPr id="2057220" name="TextBox 5"/>
          <p:cNvSpPr txBox="1">
            <a:spLocks noChangeArrowheads="1"/>
          </p:cNvSpPr>
          <p:nvPr/>
        </p:nvSpPr>
        <p:spPr bwMode="auto">
          <a:xfrm>
            <a:off x="193675" y="2489200"/>
            <a:ext cx="88011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80000"/>
              </a:lnSpc>
            </a:pPr>
            <a:r>
              <a:rPr lang="en-US" sz="4000">
                <a:solidFill>
                  <a:schemeClr val="bg1"/>
                </a:solidFill>
                <a:cs typeface="Arial" charset="0"/>
              </a:rPr>
              <a:t>For More Information</a:t>
            </a:r>
            <a:endParaRPr lang="en-US" sz="4000">
              <a:solidFill>
                <a:srgbClr val="376092"/>
              </a:solidFill>
              <a:cs typeface="Arial" charset="0"/>
            </a:endParaRPr>
          </a:p>
        </p:txBody>
      </p:sp>
      <p:pic>
        <p:nvPicPr>
          <p:cNvPr id="2057221" name="Picture 9" descr="PSRClogo_who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688" y="6057900"/>
            <a:ext cx="2678112" cy="658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7222" name="Text Box 7"/>
          <p:cNvSpPr txBox="1">
            <a:spLocks noChangeArrowheads="1"/>
          </p:cNvSpPr>
          <p:nvPr/>
        </p:nvSpPr>
        <p:spPr bwMode="auto">
          <a:xfrm>
            <a:off x="515047" y="3043425"/>
            <a:ext cx="49276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 </a:t>
            </a:r>
            <a:endParaRPr lang="en-US" sz="1600" b="0" dirty="0">
              <a:solidFill>
                <a:schemeClr val="bg1"/>
              </a:solidFill>
            </a:endParaRPr>
          </a:p>
          <a:p>
            <a:pPr>
              <a:lnSpc>
                <a:spcPct val="75000"/>
              </a:lnSpc>
              <a:spcBef>
                <a:spcPct val="50000"/>
              </a:spcBef>
            </a:pPr>
            <a:endParaRPr lang="en-US" sz="1600" dirty="0">
              <a:solidFill>
                <a:schemeClr val="bg1"/>
              </a:solidFill>
            </a:endParaRP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2000" dirty="0" smtClean="0">
                <a:solidFill>
                  <a:schemeClr val="bg1"/>
                </a:solidFill>
              </a:rPr>
              <a:t>Matthew Kitchen</a:t>
            </a:r>
            <a:endParaRPr lang="en-US" sz="2000" dirty="0">
              <a:solidFill>
                <a:schemeClr val="bg1"/>
              </a:solidFill>
            </a:endParaRPr>
          </a:p>
          <a:p>
            <a:pPr>
              <a:lnSpc>
                <a:spcPct val="75000"/>
              </a:lnSpc>
              <a:spcBef>
                <a:spcPct val="50000"/>
              </a:spcBef>
            </a:pPr>
            <a:r>
              <a:rPr lang="en-US" sz="1600" b="0" dirty="0" smtClean="0"/>
              <a:t>mkitchen@psrc.org </a:t>
            </a:r>
            <a:r>
              <a:rPr lang="en-US" sz="1600" b="0" dirty="0">
                <a:solidFill>
                  <a:schemeClr val="bg1"/>
                </a:solidFill>
              </a:rPr>
              <a:t>/ </a:t>
            </a:r>
            <a:r>
              <a:rPr lang="en-US" sz="1600" b="0" dirty="0" smtClean="0">
                <a:solidFill>
                  <a:schemeClr val="bg1"/>
                </a:solidFill>
              </a:rPr>
              <a:t>206-464-6196</a:t>
            </a:r>
            <a:endParaRPr lang="en-US" sz="1600" b="0" dirty="0">
              <a:solidFill>
                <a:schemeClr val="bg1"/>
              </a:solidFill>
            </a:endParaRPr>
          </a:p>
        </p:txBody>
      </p:sp>
      <p:sp>
        <p:nvSpPr>
          <p:cNvPr id="2057224" name="Rectangle 9"/>
          <p:cNvSpPr>
            <a:spLocks noChangeArrowheads="1"/>
          </p:cNvSpPr>
          <p:nvPr/>
        </p:nvSpPr>
        <p:spPr bwMode="auto">
          <a:xfrm>
            <a:off x="0" y="2214563"/>
            <a:ext cx="396875" cy="1190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eaLnBrk="0" hangingPunct="0">
              <a:spcBef>
                <a:spcPct val="20000"/>
              </a:spcBef>
              <a:buFont typeface="Arial" charset="0"/>
              <a:buChar char="•"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 descr="SeattleSkylin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3" name="Rectangle 4"/>
          <p:cNvSpPr>
            <a:spLocks noChangeArrowheads="1"/>
          </p:cNvSpPr>
          <p:nvPr/>
        </p:nvSpPr>
        <p:spPr bwMode="auto">
          <a:xfrm>
            <a:off x="0" y="2186103"/>
            <a:ext cx="9144000" cy="4676775"/>
          </a:xfrm>
          <a:prstGeom prst="rect">
            <a:avLst/>
          </a:prstGeom>
          <a:solidFill>
            <a:srgbClr val="3F80CD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 b="0">
              <a:latin typeface="Calibri" pitchFamily="34" charset="0"/>
            </a:endParaRPr>
          </a:p>
        </p:txBody>
      </p:sp>
      <p:sp>
        <p:nvSpPr>
          <p:cNvPr id="18434" name="Rectangle 4"/>
          <p:cNvSpPr>
            <a:spLocks noChangeArrowheads="1"/>
          </p:cNvSpPr>
          <p:nvPr/>
        </p:nvSpPr>
        <p:spPr bwMode="auto">
          <a:xfrm>
            <a:off x="0" y="2152650"/>
            <a:ext cx="9144000" cy="866775"/>
          </a:xfrm>
          <a:prstGeom prst="rect">
            <a:avLst/>
          </a:prstGeom>
          <a:solidFill>
            <a:srgbClr val="323232"/>
          </a:solidFill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endParaRPr lang="en-US" sz="1800" b="0">
              <a:latin typeface="Calibri" pitchFamily="34" charset="0"/>
            </a:endParaRPr>
          </a:p>
        </p:txBody>
      </p:sp>
      <p:sp>
        <p:nvSpPr>
          <p:cNvPr id="18435" name="Line 16"/>
          <p:cNvSpPr>
            <a:spLocks noChangeShapeType="1"/>
          </p:cNvSpPr>
          <p:nvPr/>
        </p:nvSpPr>
        <p:spPr bwMode="auto">
          <a:xfrm>
            <a:off x="0" y="3057525"/>
            <a:ext cx="9144000" cy="0"/>
          </a:xfrm>
          <a:prstGeom prst="line">
            <a:avLst/>
          </a:prstGeom>
          <a:noFill/>
          <a:ln w="19050">
            <a:solidFill>
              <a:srgbClr val="32323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18436" name="Picture 13" descr="PSRClogo_whol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6688" y="6223000"/>
            <a:ext cx="20097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37" name="TextBox 5"/>
          <p:cNvSpPr txBox="1">
            <a:spLocks noChangeArrowheads="1"/>
          </p:cNvSpPr>
          <p:nvPr/>
        </p:nvSpPr>
        <p:spPr bwMode="auto">
          <a:xfrm>
            <a:off x="144463" y="2387600"/>
            <a:ext cx="8676152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80000"/>
              </a:lnSpc>
            </a:pPr>
            <a:r>
              <a:rPr lang="en-US" sz="4000" dirty="0" smtClean="0">
                <a:solidFill>
                  <a:schemeClr val="bg1"/>
                </a:solidFill>
                <a:cs typeface="Arial" charset="0"/>
              </a:rPr>
              <a:t>Background</a:t>
            </a:r>
            <a:endParaRPr lang="en-US" sz="4000" dirty="0">
              <a:solidFill>
                <a:srgbClr val="376092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Box 5"/>
          <p:cNvSpPr txBox="1">
            <a:spLocks noChangeArrowheads="1"/>
          </p:cNvSpPr>
          <p:nvPr/>
        </p:nvSpPr>
        <p:spPr bwMode="auto">
          <a:xfrm>
            <a:off x="165100" y="438150"/>
            <a:ext cx="7921625" cy="44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chemeClr val="bg1"/>
                </a:solidFill>
                <a:cs typeface="Arial" charset="0"/>
              </a:rPr>
              <a:t>Puget Sound Regional Council</a:t>
            </a:r>
            <a:endParaRPr lang="en-US" sz="3200" dirty="0">
              <a:solidFill>
                <a:srgbClr val="376092"/>
              </a:solidFill>
              <a:cs typeface="Arial" charset="0"/>
            </a:endParaRPr>
          </a:p>
        </p:txBody>
      </p:sp>
      <p:pic>
        <p:nvPicPr>
          <p:cNvPr id="8" name="Picture 19" descr="RcikMap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433257" y="2660419"/>
            <a:ext cx="3602037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4" name="Rectangle 26"/>
          <p:cNvSpPr>
            <a:spLocks noChangeArrowheads="1"/>
          </p:cNvSpPr>
          <p:nvPr/>
        </p:nvSpPr>
        <p:spPr bwMode="auto">
          <a:xfrm>
            <a:off x="1838868" y="1089955"/>
            <a:ext cx="6180951" cy="405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eaLnBrk="0" hangingPunct="0">
              <a:spcBef>
                <a:spcPct val="50000"/>
              </a:spcBef>
            </a:pPr>
            <a:r>
              <a:rPr lang="en-US" sz="2000" dirty="0">
                <a:solidFill>
                  <a:srgbClr val="CA6C18"/>
                </a:solidFill>
              </a:rPr>
              <a:t>Puget Sound Regional Council (</a:t>
            </a:r>
            <a:r>
              <a:rPr lang="en-US" sz="2000" dirty="0" smtClean="0">
                <a:solidFill>
                  <a:srgbClr val="CA6C18"/>
                </a:solidFill>
              </a:rPr>
              <a:t>PSRC)</a:t>
            </a:r>
          </a:p>
          <a:p>
            <a:pPr marL="565150" lvl="1" indent="-3429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0" dirty="0" smtClean="0"/>
              <a:t>Federal (MPO), &amp; State (RTPO) designated </a:t>
            </a:r>
            <a:r>
              <a:rPr lang="en-US" sz="1800" b="0" dirty="0"/>
              <a:t>p</a:t>
            </a:r>
            <a:r>
              <a:rPr lang="en-US" sz="1800" b="0" dirty="0" smtClean="0"/>
              <a:t>lanning organization</a:t>
            </a:r>
            <a:endParaRPr lang="en-US" sz="1800" b="0" dirty="0"/>
          </a:p>
          <a:p>
            <a:pPr marL="565150" lvl="1" indent="-3429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0" dirty="0" smtClean="0"/>
              <a:t>Regional </a:t>
            </a:r>
            <a:r>
              <a:rPr lang="en-US" sz="1800" b="0" dirty="0"/>
              <a:t>Growth, Economic</a:t>
            </a:r>
            <a:br>
              <a:rPr lang="en-US" sz="1800" b="0" dirty="0"/>
            </a:br>
            <a:r>
              <a:rPr lang="en-US" sz="1800" b="0" dirty="0"/>
              <a:t>and Transportation </a:t>
            </a:r>
            <a:r>
              <a:rPr lang="en-US" sz="1800" b="0" dirty="0" smtClean="0"/>
              <a:t>Planning</a:t>
            </a:r>
          </a:p>
          <a:p>
            <a:pPr marL="565150" lvl="1" indent="-3429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0" dirty="0" smtClean="0"/>
              <a:t>Federal </a:t>
            </a:r>
            <a:r>
              <a:rPr lang="en-US" sz="1800" b="0" dirty="0"/>
              <a:t>transportation </a:t>
            </a:r>
            <a:br>
              <a:rPr lang="en-US" sz="1800" b="0" dirty="0"/>
            </a:br>
            <a:r>
              <a:rPr lang="en-US" sz="1800" b="0" dirty="0"/>
              <a:t>funds to priority </a:t>
            </a:r>
            <a:r>
              <a:rPr lang="en-US" sz="1800" b="0" dirty="0" smtClean="0"/>
              <a:t>projects</a:t>
            </a:r>
          </a:p>
          <a:p>
            <a:pPr marL="565150" lvl="1" indent="-342900" eaLnBrk="0" hangingPunct="0">
              <a:spcBef>
                <a:spcPct val="50000"/>
              </a:spcBef>
              <a:buFont typeface="Arial" pitchFamily="34" charset="0"/>
              <a:buChar char="•"/>
            </a:pPr>
            <a:r>
              <a:rPr lang="en-US" sz="1800" b="0" dirty="0" smtClean="0"/>
              <a:t>Regional </a:t>
            </a:r>
            <a:r>
              <a:rPr lang="en-US" sz="1800" b="0" dirty="0"/>
              <a:t>data and </a:t>
            </a:r>
            <a:r>
              <a:rPr lang="en-US" sz="1800" b="0" dirty="0" smtClean="0"/>
              <a:t>forecasts</a:t>
            </a:r>
          </a:p>
        </p:txBody>
      </p:sp>
      <p:pic>
        <p:nvPicPr>
          <p:cNvPr id="20485" name="Picture 15" descr="PSRClogo_boxline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5100" y="6370638"/>
            <a:ext cx="1555750" cy="344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27" descr="RainierValley.jp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9856" y="1089955"/>
            <a:ext cx="1646238" cy="173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 Box 17"/>
          <p:cNvSpPr txBox="1">
            <a:spLocks noChangeArrowheads="1"/>
          </p:cNvSpPr>
          <p:nvPr/>
        </p:nvSpPr>
        <p:spPr bwMode="auto">
          <a:xfrm>
            <a:off x="1838868" y="4600499"/>
            <a:ext cx="5328502" cy="16650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marL="171450" indent="-171450" eaLnBrk="0" hangingPunct="0">
              <a:lnSpc>
                <a:spcPct val="85000"/>
              </a:lnSpc>
              <a:spcBef>
                <a:spcPct val="40000"/>
              </a:spcBef>
            </a:pPr>
            <a:r>
              <a:rPr lang="en-US" sz="2000" dirty="0">
                <a:solidFill>
                  <a:srgbClr val="C8551B"/>
                </a:solidFill>
              </a:rPr>
              <a:t>Our Members</a:t>
            </a:r>
            <a:r>
              <a:rPr lang="en-US" sz="2000" dirty="0"/>
              <a:t> </a:t>
            </a:r>
          </a:p>
          <a:p>
            <a:pPr marL="573088" lvl="1" indent="-350838" eaLnBrk="0" hangingPunct="0">
              <a:lnSpc>
                <a:spcPct val="75000"/>
              </a:lnSpc>
              <a:spcBef>
                <a:spcPct val="40000"/>
              </a:spcBef>
              <a:buFontTx/>
              <a:buChar char="•"/>
            </a:pPr>
            <a:r>
              <a:rPr lang="en-US" sz="1800" b="0" dirty="0"/>
              <a:t>Cities, Counties, Ports and </a:t>
            </a:r>
            <a:r>
              <a:rPr lang="en-US" sz="1800" b="0" dirty="0" smtClean="0"/>
              <a:t>Transit</a:t>
            </a:r>
          </a:p>
          <a:p>
            <a:pPr marL="1030288" lvl="3" indent="-350838" eaLnBrk="0" hangingPunct="0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0" dirty="0"/>
              <a:t>4 counties</a:t>
            </a:r>
          </a:p>
          <a:p>
            <a:pPr marL="1030288" lvl="3" indent="-350838" eaLnBrk="0" hangingPunct="0">
              <a:spcBef>
                <a:spcPct val="50000"/>
              </a:spcBef>
              <a:buFont typeface="Wingdings" pitchFamily="2" charset="2"/>
              <a:buChar char="ü"/>
            </a:pPr>
            <a:r>
              <a:rPr lang="en-US" sz="1600" b="0" dirty="0"/>
              <a:t>82 </a:t>
            </a:r>
            <a:r>
              <a:rPr lang="en-US" sz="1600" b="0" dirty="0" smtClean="0"/>
              <a:t>municipalities</a:t>
            </a:r>
            <a:endParaRPr lang="en-US" sz="1600" b="0" dirty="0"/>
          </a:p>
          <a:p>
            <a:pPr marL="573088" lvl="1" indent="-350838" eaLnBrk="0" hangingPunct="0">
              <a:lnSpc>
                <a:spcPct val="85000"/>
              </a:lnSpc>
              <a:spcBef>
                <a:spcPct val="40000"/>
              </a:spcBef>
              <a:buFontTx/>
              <a:buChar char="•"/>
            </a:pPr>
            <a:r>
              <a:rPr lang="en-US" sz="1800" b="0" dirty="0"/>
              <a:t>State Agencies and Tribal Governments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8785" name="Rectangle 6"/>
          <p:cNvSpPr>
            <a:spLocks noChangeArrowheads="1"/>
          </p:cNvSpPr>
          <p:nvPr/>
        </p:nvSpPr>
        <p:spPr bwMode="auto">
          <a:xfrm>
            <a:off x="0" y="350838"/>
            <a:ext cx="9144000" cy="600075"/>
          </a:xfrm>
          <a:prstGeom prst="rect">
            <a:avLst/>
          </a:prstGeom>
          <a:solidFill>
            <a:srgbClr val="32323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 sz="1600" b="0"/>
          </a:p>
        </p:txBody>
      </p:sp>
      <p:sp>
        <p:nvSpPr>
          <p:cNvPr id="2038786" name="Line 16"/>
          <p:cNvSpPr>
            <a:spLocks noChangeShapeType="1"/>
          </p:cNvSpPr>
          <p:nvPr/>
        </p:nvSpPr>
        <p:spPr bwMode="auto">
          <a:xfrm>
            <a:off x="0" y="312738"/>
            <a:ext cx="9144000" cy="0"/>
          </a:xfrm>
          <a:prstGeom prst="line">
            <a:avLst/>
          </a:prstGeom>
          <a:noFill/>
          <a:ln w="19050">
            <a:solidFill>
              <a:srgbClr val="323232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2038787" name="Rectangle 5"/>
          <p:cNvSpPr>
            <a:spLocks noChangeArrowheads="1"/>
          </p:cNvSpPr>
          <p:nvPr/>
        </p:nvSpPr>
        <p:spPr bwMode="auto">
          <a:xfrm>
            <a:off x="0" y="950913"/>
            <a:ext cx="1758950" cy="5905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Char char="•"/>
            </a:pPr>
            <a:endParaRPr lang="en-US"/>
          </a:p>
        </p:txBody>
      </p:sp>
      <p:sp>
        <p:nvSpPr>
          <p:cNvPr id="2038788" name="Rectangle 7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4150" y="1087438"/>
            <a:ext cx="2849562" cy="551021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indent="0">
              <a:buFont typeface="Arial" charset="0"/>
              <a:buNone/>
            </a:pPr>
            <a:r>
              <a:rPr lang="en-US" sz="2000" b="1" dirty="0" smtClean="0">
                <a:solidFill>
                  <a:srgbClr val="C8551B"/>
                </a:solidFill>
                <a:latin typeface="Arial" charset="0"/>
                <a:cs typeface="Arial" charset="0"/>
              </a:rPr>
              <a:t>Land Use</a:t>
            </a:r>
            <a:endParaRPr lang="en-US" sz="2000" dirty="0" smtClean="0"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1400" dirty="0" smtClean="0">
                <a:latin typeface="Arial" charset="0"/>
                <a:cs typeface="Arial" charset="0"/>
              </a:rPr>
              <a:t>Supporting a more concentrated development pattern that is more walk-able, bike-able, easier to support with transit, and that balances jobs and housing.</a:t>
            </a:r>
          </a:p>
          <a:p>
            <a:pPr marL="0" indent="0">
              <a:buFont typeface="Arial" charset="0"/>
              <a:buNone/>
            </a:pPr>
            <a:endParaRPr lang="en-US" sz="1400" dirty="0" smtClean="0"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2000" b="1" dirty="0" smtClean="0">
                <a:solidFill>
                  <a:srgbClr val="C8551B"/>
                </a:solidFill>
                <a:latin typeface="Arial" charset="0"/>
                <a:cs typeface="Arial" charset="0"/>
              </a:rPr>
              <a:t>Efficiency</a:t>
            </a:r>
          </a:p>
          <a:p>
            <a:pPr marL="0" indent="0">
              <a:buFont typeface="Arial" charset="0"/>
              <a:buNone/>
            </a:pPr>
            <a:r>
              <a:rPr lang="en-US" sz="1400" dirty="0" smtClean="0">
                <a:latin typeface="Arial" charset="0"/>
                <a:cs typeface="Arial" charset="0"/>
              </a:rPr>
              <a:t>Efficient transportation starts with fully maintaining and operating a system that is safe, secure and manages facilities to achieve their optimum performance.</a:t>
            </a:r>
          </a:p>
          <a:p>
            <a:pPr marL="0" indent="0">
              <a:buFont typeface="Arial" charset="0"/>
              <a:buNone/>
            </a:pPr>
            <a:endParaRPr lang="en-US" sz="1400" dirty="0" smtClean="0">
              <a:latin typeface="Arial" charset="0"/>
              <a:cs typeface="Arial" charset="0"/>
            </a:endParaRPr>
          </a:p>
          <a:p>
            <a:pPr marL="0" indent="0">
              <a:buFont typeface="Arial" charset="0"/>
              <a:buNone/>
            </a:pPr>
            <a:r>
              <a:rPr lang="en-US" sz="2000" b="1" dirty="0" smtClean="0">
                <a:solidFill>
                  <a:srgbClr val="C8551B"/>
                </a:solidFill>
                <a:latin typeface="Arial" charset="0"/>
                <a:cs typeface="Arial" charset="0"/>
              </a:rPr>
              <a:t>Pricing</a:t>
            </a:r>
          </a:p>
          <a:p>
            <a:pPr marL="0" indent="0">
              <a:buFont typeface="Arial" charset="0"/>
              <a:buNone/>
            </a:pPr>
            <a:r>
              <a:rPr lang="en-US" sz="1400" dirty="0" smtClean="0">
                <a:latin typeface="Arial" charset="0"/>
                <a:cs typeface="Arial" charset="0"/>
              </a:rPr>
              <a:t>Begins moving from traditional forms of funding to a more sustainable user based funding that improves mobility and the environment</a:t>
            </a:r>
            <a:r>
              <a:rPr lang="en-US" sz="1600" dirty="0" smtClean="0">
                <a:latin typeface="Arial" charset="0"/>
                <a:cs typeface="Arial" charset="0"/>
              </a:rPr>
              <a:t>.</a:t>
            </a:r>
          </a:p>
          <a:p>
            <a:pPr marL="0" indent="0">
              <a:buFont typeface="Arial" charset="0"/>
              <a:buNone/>
            </a:pPr>
            <a:endParaRPr lang="en-US" sz="1600" dirty="0" smtClean="0">
              <a:latin typeface="Arial" charset="0"/>
              <a:cs typeface="Arial" charset="0"/>
            </a:endParaRPr>
          </a:p>
        </p:txBody>
      </p:sp>
      <p:pic>
        <p:nvPicPr>
          <p:cNvPr id="2038789" name="Picture 8" descr="BelRed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13088" y="1087438"/>
            <a:ext cx="5864225" cy="3852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38790" name="Rectangle 9"/>
          <p:cNvSpPr>
            <a:spLocks noChangeArrowheads="1"/>
          </p:cNvSpPr>
          <p:nvPr/>
        </p:nvSpPr>
        <p:spPr bwMode="auto">
          <a:xfrm>
            <a:off x="3116263" y="5326063"/>
            <a:ext cx="5221287" cy="1089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2000" dirty="0">
                <a:solidFill>
                  <a:srgbClr val="C8551B"/>
                </a:solidFill>
              </a:rPr>
              <a:t>Strategic Investments</a:t>
            </a:r>
          </a:p>
          <a:p>
            <a:pPr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1400" b="0" dirty="0"/>
              <a:t>Moves the region from single focused investments to integrated strategies that are more cost effective and support all forms of travel.</a:t>
            </a:r>
          </a:p>
        </p:txBody>
      </p:sp>
      <p:sp>
        <p:nvSpPr>
          <p:cNvPr id="2038791" name="TextBox 9"/>
          <p:cNvSpPr txBox="1">
            <a:spLocks noChangeArrowheads="1"/>
          </p:cNvSpPr>
          <p:nvPr/>
        </p:nvSpPr>
        <p:spPr bwMode="auto">
          <a:xfrm>
            <a:off x="184150" y="438150"/>
            <a:ext cx="87757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>
                <a:solidFill>
                  <a:schemeClr val="bg1"/>
                </a:solidFill>
                <a:cs typeface="Arial" charset="0"/>
              </a:rPr>
              <a:t>Transportation 2040: Four Integrated Strategies</a:t>
            </a:r>
            <a:endParaRPr lang="en-US" sz="3000">
              <a:solidFill>
                <a:srgbClr val="376092"/>
              </a:solidFill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2" name="Rectangle 6"/>
          <p:cNvSpPr>
            <a:spLocks noChangeArrowheads="1"/>
          </p:cNvSpPr>
          <p:nvPr/>
        </p:nvSpPr>
        <p:spPr bwMode="auto">
          <a:xfrm>
            <a:off x="0" y="352425"/>
            <a:ext cx="9144000" cy="600075"/>
          </a:xfrm>
          <a:prstGeom prst="rect">
            <a:avLst/>
          </a:prstGeom>
          <a:solidFill>
            <a:srgbClr val="323232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>
              <a:defRPr/>
            </a:pPr>
            <a:endParaRPr lang="en-US" sz="1600" b="0"/>
          </a:p>
        </p:txBody>
      </p:sp>
      <p:sp>
        <p:nvSpPr>
          <p:cNvPr id="1035" name="Line 16"/>
          <p:cNvSpPr>
            <a:spLocks noChangeShapeType="1"/>
          </p:cNvSpPr>
          <p:nvPr/>
        </p:nvSpPr>
        <p:spPr bwMode="auto">
          <a:xfrm>
            <a:off x="0" y="314325"/>
            <a:ext cx="9144000" cy="0"/>
          </a:xfrm>
          <a:prstGeom prst="line">
            <a:avLst/>
          </a:prstGeom>
          <a:noFill/>
          <a:ln w="19050">
            <a:solidFill>
              <a:srgbClr val="323232"/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 sz="1600" b="0"/>
          </a:p>
        </p:txBody>
      </p:sp>
      <p:sp>
        <p:nvSpPr>
          <p:cNvPr id="2060293" name="Rectangle 5"/>
          <p:cNvSpPr>
            <a:spLocks noChangeArrowheads="1"/>
          </p:cNvSpPr>
          <p:nvPr/>
        </p:nvSpPr>
        <p:spPr bwMode="auto">
          <a:xfrm>
            <a:off x="0" y="952500"/>
            <a:ext cx="1758950" cy="59055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 algn="ctr" eaLnBrk="0" hangingPunct="0">
              <a:spcBef>
                <a:spcPct val="20000"/>
              </a:spcBef>
              <a:buFont typeface="Arial" charset="0"/>
              <a:buChar char="•"/>
            </a:pPr>
            <a:endParaRPr lang="en-US"/>
          </a:p>
        </p:txBody>
      </p:sp>
      <p:sp>
        <p:nvSpPr>
          <p:cNvPr id="2060294" name="Text Box 6"/>
          <p:cNvSpPr txBox="1">
            <a:spLocks noChangeArrowheads="1"/>
          </p:cNvSpPr>
          <p:nvPr/>
        </p:nvSpPr>
        <p:spPr bwMode="auto">
          <a:xfrm>
            <a:off x="2073275" y="1260475"/>
            <a:ext cx="184150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endParaRPr lang="en-US"/>
          </a:p>
        </p:txBody>
      </p:sp>
      <p:sp>
        <p:nvSpPr>
          <p:cNvPr id="2060295" name="Text Box 7"/>
          <p:cNvSpPr txBox="1">
            <a:spLocks noChangeArrowheads="1"/>
          </p:cNvSpPr>
          <p:nvPr/>
        </p:nvSpPr>
        <p:spPr bwMode="auto">
          <a:xfrm>
            <a:off x="28575" y="358775"/>
            <a:ext cx="4546600" cy="57943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 eaLnBrk="0" hangingPunct="0">
              <a:spcBef>
                <a:spcPct val="20000"/>
              </a:spcBef>
              <a:buFont typeface="Arial" charset="0"/>
              <a:buNone/>
            </a:pPr>
            <a:r>
              <a:rPr lang="en-US" sz="3200">
                <a:solidFill>
                  <a:schemeClr val="bg1"/>
                </a:solidFill>
              </a:rPr>
              <a:t>Strategic Investments</a:t>
            </a:r>
          </a:p>
        </p:txBody>
      </p:sp>
      <p:pic>
        <p:nvPicPr>
          <p:cNvPr id="2060296" name="Picture 8" descr="10TransitStations-P&amp;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672362" y="-38411"/>
            <a:ext cx="4471638" cy="6896412"/>
          </a:xfrm>
          <a:prstGeom prst="rect">
            <a:avLst/>
          </a:prstGeom>
          <a:noFill/>
          <a:ln w="12700">
            <a:solidFill>
              <a:srgbClr val="7D8F30"/>
            </a:solidFill>
            <a:miter lim="800000"/>
            <a:headEnd/>
            <a:tailEnd/>
          </a:ln>
        </p:spPr>
      </p:pic>
      <p:pic>
        <p:nvPicPr>
          <p:cNvPr id="2060297" name="Picture 9" descr="lege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74577" y="2397512"/>
            <a:ext cx="4254595" cy="4316026"/>
          </a:xfrm>
          <a:prstGeom prst="rect">
            <a:avLst/>
          </a:prstGeom>
          <a:noFill/>
          <a:ln w="12700">
            <a:solidFill>
              <a:srgbClr val="7D8F30"/>
            </a:solidFill>
            <a:miter lim="800000"/>
            <a:headEnd/>
            <a:tailEnd/>
          </a:ln>
        </p:spPr>
      </p:pic>
      <p:sp>
        <p:nvSpPr>
          <p:cNvPr id="2060298" name="Rectangle 10"/>
          <p:cNvSpPr>
            <a:spLocks noGrp="1" noChangeArrowheads="1"/>
          </p:cNvSpPr>
          <p:nvPr/>
        </p:nvSpPr>
        <p:spPr bwMode="auto">
          <a:xfrm>
            <a:off x="792114" y="1717675"/>
            <a:ext cx="322232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algn="ctr" eaLnBrk="0" hangingPunct="0"/>
            <a:r>
              <a:rPr lang="en-US" sz="2200" dirty="0">
                <a:solidFill>
                  <a:srgbClr val="C8551B"/>
                </a:solidFill>
              </a:rPr>
              <a:t>Transportation 2040</a:t>
            </a:r>
            <a:endParaRPr lang="en-US" sz="22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0833" name="Text Box 2"/>
          <p:cNvSpPr txBox="1">
            <a:spLocks noChangeArrowheads="1"/>
          </p:cNvSpPr>
          <p:nvPr/>
        </p:nvSpPr>
        <p:spPr bwMode="auto">
          <a:xfrm>
            <a:off x="514917" y="1394048"/>
            <a:ext cx="4263560" cy="4170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ts val="600"/>
              </a:spcBef>
              <a:buFont typeface="Arial" charset="0"/>
              <a:buNone/>
            </a:pPr>
            <a:r>
              <a:rPr lang="en-US" sz="1400" dirty="0">
                <a:solidFill>
                  <a:srgbClr val="CA6C18"/>
                </a:solidFill>
              </a:rPr>
              <a:t>The transportation plan </a:t>
            </a:r>
            <a:r>
              <a:rPr lang="en-US" sz="1400" dirty="0" smtClean="0">
                <a:solidFill>
                  <a:srgbClr val="CA6C18"/>
                </a:solidFill>
              </a:rPr>
              <a:t>supports </a:t>
            </a:r>
            <a:r>
              <a:rPr lang="en-US" sz="1400" dirty="0">
                <a:solidFill>
                  <a:srgbClr val="CA6C18"/>
                </a:solidFill>
              </a:rPr>
              <a:t>the adopted growth strategy</a:t>
            </a:r>
            <a:r>
              <a:rPr lang="en-US" sz="1400" dirty="0" smtClean="0">
                <a:solidFill>
                  <a:srgbClr val="CA6C18"/>
                </a:solidFill>
              </a:rPr>
              <a:t>:</a:t>
            </a:r>
            <a:endParaRPr lang="en-US" sz="1400" dirty="0">
              <a:solidFill>
                <a:srgbClr val="CA6C18"/>
              </a:solidFill>
            </a:endParaRPr>
          </a:p>
          <a:p>
            <a:pPr marL="230188" indent="-230188" defTabSz="914400" eaLnBrk="0" hangingPunct="0">
              <a:spcBef>
                <a:spcPts val="600"/>
              </a:spcBef>
              <a:buFontTx/>
              <a:buChar char="•"/>
              <a:defRPr/>
            </a:pPr>
            <a:r>
              <a:rPr lang="en-US" sz="1400" b="0" dirty="0" smtClean="0"/>
              <a:t>Typology of regional places</a:t>
            </a:r>
          </a:p>
          <a:p>
            <a:pPr marL="230188" indent="-230188" defTabSz="914400" eaLnBrk="0" hangingPunct="0">
              <a:spcBef>
                <a:spcPts val="600"/>
              </a:spcBef>
              <a:buFontTx/>
              <a:buChar char="•"/>
              <a:defRPr/>
            </a:pPr>
            <a:r>
              <a:rPr lang="en-US" sz="1400" b="0" dirty="0" smtClean="0"/>
              <a:t>Growth focused in urban centers</a:t>
            </a:r>
          </a:p>
          <a:p>
            <a:pPr marL="173038" indent="-173038" defTabSz="914400" eaLnBrk="0" hangingPunct="0">
              <a:spcBef>
                <a:spcPts val="600"/>
              </a:spcBef>
              <a:buFontTx/>
              <a:buChar char="•"/>
              <a:defRPr/>
            </a:pPr>
            <a:endParaRPr lang="en-US" sz="1400" b="0" dirty="0"/>
          </a:p>
          <a:p>
            <a:pPr>
              <a:spcBef>
                <a:spcPts val="600"/>
              </a:spcBef>
              <a:defRPr/>
            </a:pPr>
            <a:r>
              <a:rPr lang="en-US" sz="1400" dirty="0" smtClean="0">
                <a:solidFill>
                  <a:srgbClr val="CA6C18"/>
                </a:solidFill>
              </a:rPr>
              <a:t>Addressing historical trends including: 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b="0" dirty="0" smtClean="0"/>
              <a:t>Population and employment growth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b="0" dirty="0" smtClean="0"/>
              <a:t>Real income growth</a:t>
            </a:r>
            <a:endParaRPr lang="en-US" sz="1400" b="0" dirty="0"/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b="0" dirty="0" smtClean="0"/>
              <a:t>Increasing vehicle ownership, commute distance, time and roadway </a:t>
            </a:r>
            <a:r>
              <a:rPr lang="en-US" sz="1400" b="0" dirty="0"/>
              <a:t>congestion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b="0" dirty="0" smtClean="0"/>
              <a:t>Declining </a:t>
            </a:r>
            <a:r>
              <a:rPr lang="en-US" sz="1400" b="0" dirty="0"/>
              <a:t>household </a:t>
            </a:r>
            <a:r>
              <a:rPr lang="en-US" sz="1400" b="0" dirty="0" smtClean="0"/>
              <a:t>size, vehicle </a:t>
            </a:r>
            <a:r>
              <a:rPr lang="en-US" sz="1400" b="0" dirty="0"/>
              <a:t>operating </a:t>
            </a:r>
            <a:r>
              <a:rPr lang="en-US" sz="1400" b="0" dirty="0" smtClean="0"/>
              <a:t>costs and transit </a:t>
            </a:r>
            <a:r>
              <a:rPr lang="en-US" sz="1400" b="0" dirty="0"/>
              <a:t>modal </a:t>
            </a:r>
            <a:r>
              <a:rPr lang="en-US" sz="1400" b="0" dirty="0" smtClean="0"/>
              <a:t>share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b="0" dirty="0" smtClean="0"/>
              <a:t>Increasingly polycentric </a:t>
            </a:r>
            <a:r>
              <a:rPr lang="en-US" sz="1400" b="0" dirty="0"/>
              <a:t>urban form</a:t>
            </a:r>
          </a:p>
          <a:p>
            <a:pPr marL="285750" indent="-285750">
              <a:spcBef>
                <a:spcPts val="600"/>
              </a:spcBef>
              <a:buFont typeface="Arial" charset="0"/>
              <a:buChar char="•"/>
              <a:defRPr/>
            </a:pPr>
            <a:r>
              <a:rPr lang="en-US" sz="1400" b="0" dirty="0" smtClean="0"/>
              <a:t>Decline in economies </a:t>
            </a:r>
            <a:r>
              <a:rPr lang="en-US" sz="1400" b="0" dirty="0"/>
              <a:t>of agglomeration</a:t>
            </a:r>
          </a:p>
          <a:p>
            <a:pPr marL="173038" indent="-173038" defTabSz="914400" eaLnBrk="0" hangingPunct="0">
              <a:spcBef>
                <a:spcPts val="600"/>
              </a:spcBef>
              <a:buFontTx/>
              <a:buChar char="•"/>
              <a:defRPr/>
            </a:pPr>
            <a:endParaRPr lang="en-US" sz="1400" b="0" dirty="0"/>
          </a:p>
        </p:txBody>
      </p:sp>
      <p:pic>
        <p:nvPicPr>
          <p:cNvPr id="2040834" name="Picture 4"/>
          <p:cNvPicPr>
            <a:picLocks noChangeAspect="1" noChangeArrowheads="1"/>
          </p:cNvPicPr>
          <p:nvPr/>
        </p:nvPicPr>
        <p:blipFill>
          <a:blip r:embed="rId3"/>
          <a:srcRect l="46175"/>
          <a:stretch>
            <a:fillRect/>
          </a:stretch>
        </p:blipFill>
        <p:spPr bwMode="auto">
          <a:xfrm>
            <a:off x="4968048" y="914401"/>
            <a:ext cx="4164801" cy="5932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0835" name="TextBox 7"/>
          <p:cNvSpPr txBox="1">
            <a:spLocks noChangeArrowheads="1"/>
          </p:cNvSpPr>
          <p:nvPr/>
        </p:nvSpPr>
        <p:spPr bwMode="auto">
          <a:xfrm>
            <a:off x="184150" y="438150"/>
            <a:ext cx="8775700" cy="423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3000">
                <a:solidFill>
                  <a:schemeClr val="bg1"/>
                </a:solidFill>
                <a:cs typeface="Arial" charset="0"/>
              </a:rPr>
              <a:t>Aligns with VISION 2040</a:t>
            </a:r>
            <a:endParaRPr lang="en-US" sz="3000">
              <a:solidFill>
                <a:srgbClr val="376092"/>
              </a:solidFill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 descr="MukilteoFer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6949" name="Rectangle 4"/>
          <p:cNvSpPr>
            <a:spLocks noChangeArrowheads="1"/>
          </p:cNvSpPr>
          <p:nvPr/>
        </p:nvSpPr>
        <p:spPr bwMode="auto">
          <a:xfrm>
            <a:off x="0" y="2981325"/>
            <a:ext cx="9144000" cy="3876675"/>
          </a:xfrm>
          <a:prstGeom prst="rect">
            <a:avLst/>
          </a:prstGeom>
          <a:solidFill>
            <a:srgbClr val="3F80CD"/>
          </a:solidFill>
          <a:ln>
            <a:noFill/>
          </a:ln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800" b="0">
              <a:latin typeface="Calibri" pitchFamily="34" charset="0"/>
            </a:endParaRPr>
          </a:p>
        </p:txBody>
      </p:sp>
      <p:sp>
        <p:nvSpPr>
          <p:cNvPr id="1746950" name="Rectangle 4"/>
          <p:cNvSpPr>
            <a:spLocks noChangeArrowheads="1"/>
          </p:cNvSpPr>
          <p:nvPr/>
        </p:nvSpPr>
        <p:spPr bwMode="auto">
          <a:xfrm>
            <a:off x="0" y="2954338"/>
            <a:ext cx="9144000" cy="866775"/>
          </a:xfrm>
          <a:prstGeom prst="rect">
            <a:avLst/>
          </a:prstGeom>
          <a:solidFill>
            <a:srgbClr val="323232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>
              <a:spcBef>
                <a:spcPct val="0"/>
              </a:spcBef>
              <a:buFontTx/>
              <a:buNone/>
            </a:pPr>
            <a:endParaRPr lang="en-US" sz="1800" b="0">
              <a:latin typeface="Calibri" pitchFamily="34" charset="0"/>
            </a:endParaRPr>
          </a:p>
        </p:txBody>
      </p:sp>
      <p:sp>
        <p:nvSpPr>
          <p:cNvPr id="1746951" name="TextBox 5"/>
          <p:cNvSpPr txBox="1">
            <a:spLocks noChangeArrowheads="1"/>
          </p:cNvSpPr>
          <p:nvPr/>
        </p:nvSpPr>
        <p:spPr bwMode="auto">
          <a:xfrm>
            <a:off x="228600" y="3109913"/>
            <a:ext cx="8614317" cy="615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spcBef>
                <a:spcPct val="0"/>
              </a:spcBef>
              <a:buFontTx/>
              <a:buNone/>
            </a:pPr>
            <a:r>
              <a:rPr lang="en-US" sz="4000" dirty="0" smtClean="0">
                <a:solidFill>
                  <a:schemeClr val="bg1"/>
                </a:solidFill>
              </a:rPr>
              <a:t>Analysis Methods</a:t>
            </a:r>
            <a:endParaRPr lang="en-US" sz="4000" dirty="0">
              <a:solidFill>
                <a:srgbClr val="376092"/>
              </a:solidFill>
            </a:endParaRPr>
          </a:p>
        </p:txBody>
      </p:sp>
      <p:sp>
        <p:nvSpPr>
          <p:cNvPr id="1746952" name="Line 16"/>
          <p:cNvSpPr>
            <a:spLocks noChangeShapeType="1"/>
          </p:cNvSpPr>
          <p:nvPr/>
        </p:nvSpPr>
        <p:spPr bwMode="auto">
          <a:xfrm>
            <a:off x="0" y="3859213"/>
            <a:ext cx="9144000" cy="0"/>
          </a:xfrm>
          <a:prstGeom prst="line">
            <a:avLst/>
          </a:prstGeom>
          <a:noFill/>
          <a:ln w="19050">
            <a:solidFill>
              <a:srgbClr val="32323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1746953" name="Picture 9" descr="PSRClogo_who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6688" y="6057900"/>
            <a:ext cx="2678112" cy="65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4374259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214" name="TextBox 5"/>
          <p:cNvSpPr txBox="1">
            <a:spLocks noChangeArrowheads="1"/>
          </p:cNvSpPr>
          <p:nvPr/>
        </p:nvSpPr>
        <p:spPr bwMode="auto">
          <a:xfrm>
            <a:off x="114300" y="438150"/>
            <a:ext cx="8877300" cy="443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sz="16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16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16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16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16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fontAlgn="base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en-US" sz="3200" dirty="0" smtClean="0">
                <a:solidFill>
                  <a:schemeClr val="bg1"/>
                </a:solidFill>
                <a:cs typeface="Arial" charset="0"/>
              </a:rPr>
              <a:t>Challenge: Scenario Development</a:t>
            </a:r>
            <a:endParaRPr lang="en-US" sz="3200" dirty="0">
              <a:solidFill>
                <a:schemeClr val="bg1"/>
              </a:solidFill>
              <a:cs typeface="Arial" charset="0"/>
            </a:endParaRPr>
          </a:p>
        </p:txBody>
      </p:sp>
      <p:sp>
        <p:nvSpPr>
          <p:cNvPr id="93215" name="Rectangle 31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57300"/>
            <a:ext cx="8229600" cy="486886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b="1" dirty="0" smtClean="0">
                <a:solidFill>
                  <a:srgbClr val="CA6C18"/>
                </a:solidFill>
              </a:rPr>
              <a:t>Developing Plan Scenarios is Harder Than it Might Seem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dirty="0" smtClean="0"/>
              <a:t>Built up from constituent elements </a:t>
            </a:r>
            <a:r>
              <a:rPr lang="en-US" sz="1800" dirty="0"/>
              <a:t>(100’s) </a:t>
            </a:r>
            <a:r>
              <a:rPr lang="en-US" sz="1800" dirty="0" smtClean="0"/>
              <a:t>with unknown performance characteristics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dirty="0"/>
              <a:t>Uncertainty around </a:t>
            </a:r>
            <a:r>
              <a:rPr lang="en-US" sz="1800" dirty="0" smtClean="0"/>
              <a:t>element/project interactions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dirty="0" smtClean="0"/>
              <a:t>Need to avoid fallacy of construction problems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endParaRPr lang="en-US" sz="1800" dirty="0" smtClean="0"/>
          </a:p>
          <a:p>
            <a:pPr>
              <a:lnSpc>
                <a:spcPct val="90000"/>
              </a:lnSpc>
              <a:spcBef>
                <a:spcPts val="1200"/>
              </a:spcBef>
            </a:pPr>
            <a:r>
              <a:rPr lang="en-US" sz="2000" b="1" dirty="0" smtClean="0">
                <a:solidFill>
                  <a:srgbClr val="CA6C18"/>
                </a:solidFill>
              </a:rPr>
              <a:t>Our General Approach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dirty="0" smtClean="0"/>
              <a:t>Multiple design steps with modeling at each stage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dirty="0" smtClean="0"/>
              <a:t>Start with major policies that influence the scale of demand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dirty="0" smtClean="0"/>
              <a:t>Layer in short run investments that address changes in demand</a:t>
            </a:r>
          </a:p>
          <a:p>
            <a:pPr lvl="1">
              <a:lnSpc>
                <a:spcPct val="90000"/>
              </a:lnSpc>
              <a:spcBef>
                <a:spcPts val="1200"/>
              </a:spcBef>
            </a:pPr>
            <a:r>
              <a:rPr lang="en-US" sz="1800" dirty="0" smtClean="0"/>
              <a:t>End with larger capital programs that are expected to be justified</a:t>
            </a:r>
          </a:p>
          <a:p>
            <a:pPr>
              <a:lnSpc>
                <a:spcPct val="90000"/>
              </a:lnSpc>
              <a:spcBef>
                <a:spcPts val="1200"/>
              </a:spcBef>
            </a:pPr>
            <a:endParaRPr lang="en-US" sz="2000" dirty="0" smtClean="0"/>
          </a:p>
        </p:txBody>
      </p:sp>
    </p:spTree>
    <p:extLst>
      <p:ext uri="{BB962C8B-B14F-4D97-AF65-F5344CB8AC3E}">
        <p14:creationId xmlns:p14="http://schemas.microsoft.com/office/powerpoint/2010/main" xmlns="" val="93176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54107</TotalTime>
  <Words>1830</Words>
  <Application>Microsoft Office PowerPoint</Application>
  <PresentationFormat>On-screen Show (4:3)</PresentationFormat>
  <Paragraphs>252</Paragraphs>
  <Slides>24</Slides>
  <Notes>17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5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BCA Mechanics</vt:lpstr>
      <vt:lpstr>Slide 13</vt:lpstr>
      <vt:lpstr>Slide 14</vt:lpstr>
      <vt:lpstr>Measuring Benefits</vt:lpstr>
      <vt:lpstr>Slide 16</vt:lpstr>
      <vt:lpstr>Portfolio of Investments</vt:lpstr>
      <vt:lpstr>Optimization Space</vt:lpstr>
      <vt:lpstr>How did we do?</vt:lpstr>
      <vt:lpstr>Did we get better over time?</vt:lpstr>
      <vt:lpstr>Slide 21</vt:lpstr>
      <vt:lpstr>Tolls and BCA: Payments Are a Transfer</vt:lpstr>
      <vt:lpstr>Slide 23</vt:lpstr>
      <vt:lpstr>Slide 24</vt:lpstr>
    </vt:vector>
  </TitlesOfParts>
  <Company>Doug Clinton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Doug Clinton</dc:creator>
  <cp:lastModifiedBy>Matt</cp:lastModifiedBy>
  <cp:revision>585</cp:revision>
  <cp:lastPrinted>2011-01-03T23:23:00Z</cp:lastPrinted>
  <dcterms:created xsi:type="dcterms:W3CDTF">2010-09-28T19:55:34Z</dcterms:created>
  <dcterms:modified xsi:type="dcterms:W3CDTF">2011-05-10T14:07:28Z</dcterms:modified>
</cp:coreProperties>
</file>